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261" r:id="rId3"/>
    <p:sldId id="262" r:id="rId4"/>
    <p:sldId id="263" r:id="rId5"/>
    <p:sldId id="264" r:id="rId6"/>
    <p:sldId id="265" r:id="rId7"/>
    <p:sldId id="266" r:id="rId8"/>
    <p:sldId id="791" r:id="rId9"/>
    <p:sldId id="792" r:id="rId10"/>
    <p:sldId id="283" r:id="rId11"/>
    <p:sldId id="284" r:id="rId12"/>
    <p:sldId id="282" r:id="rId13"/>
    <p:sldId id="285" r:id="rId14"/>
    <p:sldId id="286" r:id="rId15"/>
    <p:sldId id="287" r:id="rId16"/>
    <p:sldId id="288" r:id="rId17"/>
    <p:sldId id="289" r:id="rId18"/>
    <p:sldId id="290" r:id="rId19"/>
    <p:sldId id="852" r:id="rId20"/>
    <p:sldId id="853" r:id="rId21"/>
    <p:sldId id="291" r:id="rId22"/>
    <p:sldId id="796" r:id="rId23"/>
    <p:sldId id="797" r:id="rId24"/>
    <p:sldId id="798" r:id="rId25"/>
    <p:sldId id="799" r:id="rId26"/>
    <p:sldId id="800" r:id="rId27"/>
    <p:sldId id="801" r:id="rId28"/>
    <p:sldId id="802" r:id="rId29"/>
    <p:sldId id="803" r:id="rId30"/>
    <p:sldId id="806" r:id="rId31"/>
    <p:sldId id="807" r:id="rId32"/>
    <p:sldId id="839" r:id="rId33"/>
    <p:sldId id="808" r:id="rId34"/>
    <p:sldId id="809" r:id="rId35"/>
    <p:sldId id="810" r:id="rId36"/>
    <p:sldId id="811" r:id="rId37"/>
    <p:sldId id="812" r:id="rId38"/>
    <p:sldId id="813" r:id="rId39"/>
    <p:sldId id="814" r:id="rId40"/>
    <p:sldId id="815" r:id="rId41"/>
    <p:sldId id="818" r:id="rId42"/>
    <p:sldId id="819" r:id="rId43"/>
    <p:sldId id="820" r:id="rId44"/>
    <p:sldId id="825" r:id="rId45"/>
    <p:sldId id="826" r:id="rId46"/>
    <p:sldId id="827" r:id="rId47"/>
    <p:sldId id="828" r:id="rId48"/>
    <p:sldId id="829" r:id="rId49"/>
    <p:sldId id="830" r:id="rId50"/>
    <p:sldId id="831" r:id="rId51"/>
    <p:sldId id="832" r:id="rId52"/>
    <p:sldId id="833" r:id="rId53"/>
    <p:sldId id="295" r:id="rId54"/>
    <p:sldId id="296" r:id="rId55"/>
    <p:sldId id="294" r:id="rId56"/>
    <p:sldId id="297" r:id="rId57"/>
    <p:sldId id="298" r:id="rId58"/>
    <p:sldId id="299" r:id="rId59"/>
    <p:sldId id="300" r:id="rId60"/>
    <p:sldId id="301" r:id="rId61"/>
    <p:sldId id="302" r:id="rId62"/>
    <p:sldId id="303" r:id="rId63"/>
    <p:sldId id="304" r:id="rId64"/>
    <p:sldId id="834" r:id="rId65"/>
    <p:sldId id="837" r:id="rId66"/>
    <p:sldId id="835" r:id="rId67"/>
    <p:sldId id="838" r:id="rId68"/>
    <p:sldId id="840" r:id="rId69"/>
    <p:sldId id="841" r:id="rId70"/>
    <p:sldId id="842" r:id="rId71"/>
    <p:sldId id="843" r:id="rId72"/>
    <p:sldId id="844" r:id="rId73"/>
    <p:sldId id="845" r:id="rId74"/>
    <p:sldId id="846" r:id="rId75"/>
    <p:sldId id="847" r:id="rId76"/>
    <p:sldId id="848" r:id="rId77"/>
    <p:sldId id="849" r:id="rId78"/>
    <p:sldId id="850" r:id="rId79"/>
    <p:sldId id="851" r:id="rId80"/>
    <p:sldId id="670" r:id="rId81"/>
  </p:sldIdLst>
  <p:sldSz cx="9144000" cy="6858000" type="screen4x3"/>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FFD85D"/>
    <a:srgbClr val="FBC643"/>
    <a:srgbClr val="F22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5" autoAdjust="0"/>
    <p:restoredTop sz="94279" autoAdjust="0"/>
  </p:normalViewPr>
  <p:slideViewPr>
    <p:cSldViewPr>
      <p:cViewPr varScale="1">
        <p:scale>
          <a:sx n="65" d="100"/>
          <a:sy n="65" d="100"/>
        </p:scale>
        <p:origin x="908"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9E6B30-04F8-4E5F-A049-63A0B2DE4F09}" type="datetimeFigureOut">
              <a:rPr lang="en-US" smtClean="0"/>
              <a:pPr/>
              <a:t>8/31/2019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2FE753-073C-4754-B261-82A9D00BC288}" type="slidenum">
              <a:rPr lang="en-US" smtClean="0"/>
              <a:pPr/>
              <a:t>‹#›</a:t>
            </a:fld>
            <a:endParaRPr lang="en-US"/>
          </a:p>
        </p:txBody>
      </p:sp>
    </p:spTree>
    <p:extLst>
      <p:ext uri="{BB962C8B-B14F-4D97-AF65-F5344CB8AC3E}">
        <p14:creationId xmlns:p14="http://schemas.microsoft.com/office/powerpoint/2010/main" val="2005306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fld id="{CADAEA53-165A-4948-8D8F-240B093311D8}" type="slidenum">
              <a:rPr kumimoji="1" lang="en-US" altLang="en-US">
                <a:latin typeface="Times New Roman" panose="02020603050405020304" pitchFamily="18" charset="0"/>
              </a:rPr>
              <a:pPr/>
              <a:t>23</a:t>
            </a:fld>
            <a:endParaRPr kumimoji="1" lang="en-US" altLang="en-US">
              <a:latin typeface="Times New Roman" panose="02020603050405020304" pitchFamily="18" charset="0"/>
            </a:endParaRPr>
          </a:p>
        </p:txBody>
      </p:sp>
      <p:sp>
        <p:nvSpPr>
          <p:cNvPr id="297986" name="Rectangle 2"/>
          <p:cNvSpPr>
            <a:spLocks noGrp="1" noRot="1" noChangeAspect="1" noChangeArrowheads="1" noTextEdit="1"/>
          </p:cNvSpPr>
          <p:nvPr>
            <p:ph type="sldImg"/>
          </p:nvPr>
        </p:nvSpPr>
        <p:spPr bwMode="auto">
          <a:xfrm>
            <a:off x="-3348038" y="954088"/>
            <a:ext cx="10287001" cy="7715250"/>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97987" name="Rectangle 3"/>
          <p:cNvSpPr>
            <a:spLocks noGrp="1" noChangeArrowheads="1"/>
          </p:cNvSpPr>
          <p:nvPr>
            <p:ph type="body" idx="1"/>
          </p:nvPr>
        </p:nvSpPr>
        <p:spPr bwMode="auto">
          <a:xfrm>
            <a:off x="3587750" y="1052513"/>
            <a:ext cx="3170238" cy="7246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79488">
              <a:spcBef>
                <a:spcPct val="0"/>
              </a:spcBef>
            </a:pPr>
            <a:endParaRPr lang="en-US" altLang="en-US"/>
          </a:p>
        </p:txBody>
      </p:sp>
    </p:spTree>
    <p:extLst>
      <p:ext uri="{BB962C8B-B14F-4D97-AF65-F5344CB8AC3E}">
        <p14:creationId xmlns:p14="http://schemas.microsoft.com/office/powerpoint/2010/main" val="97527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86370"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86763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88418"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05650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90466"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59195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96610"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0556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98658"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5157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00706"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46567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10946"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12788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12994"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49870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15042"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667265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18114"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8732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fld id="{8362D9A7-28E0-4DB7-A757-174F56EBF9FB}" type="slidenum">
              <a:rPr kumimoji="1" lang="en-US" altLang="en-US">
                <a:latin typeface="Arial" panose="020B0604020202020204" pitchFamily="34" charset="0"/>
              </a:rPr>
              <a:pPr/>
              <a:t>25</a:t>
            </a:fld>
            <a:endParaRPr kumimoji="1" lang="en-US" altLang="en-US">
              <a:latin typeface="Arial" panose="020B0604020202020204" pitchFamily="34" charset="0"/>
            </a:endParaRPr>
          </a:p>
        </p:txBody>
      </p:sp>
      <p:sp>
        <p:nvSpPr>
          <p:cNvPr id="30822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2365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220162"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3205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3"/>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7EEA3F-74B8-4520-ACF8-66EE6D61CFEA}"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
        <p:nvSpPr>
          <p:cNvPr id="234499"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Use this as a cheat sheet, don’t bother memorizing all of this.  Actually most of the notation in Greek is for population data.</a:t>
            </a:r>
          </a:p>
        </p:txBody>
      </p:sp>
    </p:spTree>
    <p:extLst>
      <p:ext uri="{BB962C8B-B14F-4D97-AF65-F5344CB8AC3E}">
        <p14:creationId xmlns:p14="http://schemas.microsoft.com/office/powerpoint/2010/main" val="275186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3"/>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A12B21-7787-4821-80CF-B3E325667A4D}"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
        <p:nvSpPr>
          <p:cNvPr id="235523"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eaLnBrk="1" hangingPunct="1">
              <a:spcBef>
                <a:spcPct val="0"/>
              </a:spcBef>
            </a:pPr>
            <a:r>
              <a:rPr lang="en-US" altLang="en-US"/>
              <a:t>The purpose of sampling is:</a:t>
            </a:r>
          </a:p>
          <a:p>
            <a:pPr eaLnBrk="1" hangingPunct="1">
              <a:spcBef>
                <a:spcPct val="0"/>
              </a:spcBef>
            </a:pPr>
            <a:r>
              <a:rPr lang="en-US" altLang="en-US"/>
              <a:t>To get a “sufficiently accurate” inference for considerably less time, money and other resources, and also to provide a basis for statistical inference; if sampling is done well, and sufficiently, then the inference is that “what we see in the sample is representative of the population”</a:t>
            </a:r>
          </a:p>
          <a:p>
            <a:pPr eaLnBrk="1" hangingPunct="1">
              <a:spcBef>
                <a:spcPct val="0"/>
              </a:spcBef>
            </a:pPr>
            <a:endParaRPr lang="en-US" altLang="en-US"/>
          </a:p>
          <a:p>
            <a:pPr eaLnBrk="1" hangingPunct="1">
              <a:spcBef>
                <a:spcPct val="0"/>
              </a:spcBef>
            </a:pPr>
            <a:r>
              <a:rPr lang="en-US" altLang="en-US"/>
              <a:t>A population </a:t>
            </a:r>
            <a:r>
              <a:rPr lang="en-US" altLang="en-US" i="1"/>
              <a:t>parameter</a:t>
            </a:r>
            <a:r>
              <a:rPr lang="en-US" altLang="en-US"/>
              <a:t> is a numerical value that summarizes the data for an entire population, a sample has a corresponding numerical value called a </a:t>
            </a:r>
            <a:r>
              <a:rPr lang="en-US" altLang="en-US" i="1"/>
              <a:t>statistic</a:t>
            </a:r>
            <a:r>
              <a:rPr lang="en-US" altLang="en-US"/>
              <a:t>.</a:t>
            </a:r>
          </a:p>
          <a:p>
            <a:pPr eaLnBrk="1" hangingPunct="1">
              <a:spcBef>
                <a:spcPct val="0"/>
              </a:spcBef>
            </a:pPr>
            <a:endParaRPr lang="en-US" altLang="en-US"/>
          </a:p>
          <a:p>
            <a:pPr eaLnBrk="1" hangingPunct="1">
              <a:spcBef>
                <a:spcPct val="0"/>
              </a:spcBef>
            </a:pPr>
            <a:r>
              <a:rPr lang="en-US" altLang="en-US"/>
              <a:t>The population is a collection of all the individual data of interest.  It must be defined carefully, such as all the trades completed in 2001.  If for some reason there are unique subsets of trades it may be appropriate to define those as a unique population, such as, “all sub custodial market trades completed in 2001”, or “emerging market trades”.</a:t>
            </a:r>
          </a:p>
          <a:p>
            <a:pPr eaLnBrk="1" hangingPunct="1">
              <a:spcBef>
                <a:spcPct val="0"/>
              </a:spcBef>
            </a:pPr>
            <a:endParaRPr lang="en-US" altLang="en-US"/>
          </a:p>
          <a:p>
            <a:pPr eaLnBrk="1" hangingPunct="1">
              <a:spcBef>
                <a:spcPct val="0"/>
              </a:spcBef>
            </a:pPr>
            <a:r>
              <a:rPr lang="en-US" altLang="en-US"/>
              <a:t>Sampling frames are complete lists and should be identical to a population with every element listed only once.  It sounds very similar to population, and it is.  The difference is how it is used.  A sampling frame, such as the list of registered voters, could be used to represent the population of adult general public.  Maybe there are reasons why this wouldn’t be a good sampling frame.  Perhaps a sampling frame of licensed drivers would be a better frame to represent the general public.</a:t>
            </a:r>
          </a:p>
          <a:p>
            <a:pPr eaLnBrk="1" hangingPunct="1">
              <a:spcBef>
                <a:spcPct val="0"/>
              </a:spcBef>
            </a:pPr>
            <a:endParaRPr lang="en-US" altLang="en-US"/>
          </a:p>
          <a:p>
            <a:pPr eaLnBrk="1" hangingPunct="1">
              <a:spcBef>
                <a:spcPct val="0"/>
              </a:spcBef>
            </a:pPr>
            <a:r>
              <a:rPr lang="en-US" altLang="en-US"/>
              <a:t>The sampling frame is the source for a sample to be drawn.</a:t>
            </a:r>
          </a:p>
          <a:p>
            <a:pPr eaLnBrk="1" hangingPunct="1">
              <a:spcBef>
                <a:spcPct val="0"/>
              </a:spcBef>
            </a:pPr>
            <a:endParaRPr lang="en-US" altLang="en-US"/>
          </a:p>
          <a:p>
            <a:pPr eaLnBrk="1" hangingPunct="1">
              <a:spcBef>
                <a:spcPct val="0"/>
              </a:spcBef>
            </a:pPr>
            <a:r>
              <a:rPr lang="en-US" altLang="en-US"/>
              <a:t>It is important to recognize the difference between a sample and a population because we typically are dealing with a sample of the what the potential population could be in order to make an inference.  The formulas for describing samples and populations are slightly different.  In most cases we will be dealing with the formulas for samples.</a:t>
            </a:r>
          </a:p>
          <a:p>
            <a:pPr eaLnBrk="1" hangingPunct="1">
              <a:spcBef>
                <a:spcPct val="0"/>
              </a:spcBef>
            </a:pPr>
            <a:endParaRPr lang="en-US" altLang="en-US"/>
          </a:p>
          <a:p>
            <a:pPr eaLnBrk="1" hangingPunct="1">
              <a:spcBef>
                <a:spcPct val="0"/>
              </a:spcBef>
            </a:pPr>
            <a:endParaRPr lang="en-US" altLang="en-US"/>
          </a:p>
        </p:txBody>
      </p:sp>
    </p:spTree>
    <p:extLst>
      <p:ext uri="{BB962C8B-B14F-4D97-AF65-F5344CB8AC3E}">
        <p14:creationId xmlns:p14="http://schemas.microsoft.com/office/powerpoint/2010/main" val="390138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13"/>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FAAC83-D5C4-43D0-9E33-310701ECB0BA}"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
        <p:nvSpPr>
          <p:cNvPr id="236547"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eaLnBrk="1" hangingPunct="1">
              <a:spcBef>
                <a:spcPct val="0"/>
              </a:spcBef>
            </a:pPr>
            <a:r>
              <a:rPr lang="en-US" altLang="en-US" dirty="0">
                <a:cs typeface="Times New Roman" panose="02020603050405020304" pitchFamily="18" charset="0"/>
              </a:rPr>
              <a:t>The nature of data of data is important to understand.  Based on the type of data you will have the option to utilize different analyses.  </a:t>
            </a:r>
          </a:p>
          <a:p>
            <a:pPr eaLnBrk="1" hangingPunct="1">
              <a:spcBef>
                <a:spcPct val="10000"/>
              </a:spcBef>
              <a:spcAft>
                <a:spcPct val="65000"/>
              </a:spcAft>
              <a:buFont typeface="Times" panose="02020603050405020304" pitchFamily="18" charset="0"/>
              <a:buNone/>
            </a:pPr>
            <a:endParaRPr lang="en-US" altLang="en-US" dirty="0"/>
          </a:p>
          <a:p>
            <a:pPr eaLnBrk="1" hangingPunct="1">
              <a:spcBef>
                <a:spcPct val="10000"/>
              </a:spcBef>
              <a:spcAft>
                <a:spcPct val="65000"/>
              </a:spcAft>
              <a:buFont typeface="Times" panose="02020603050405020304" pitchFamily="18" charset="0"/>
              <a:buNone/>
            </a:pPr>
            <a:r>
              <a:rPr lang="en-US" altLang="en-US" dirty="0"/>
              <a:t>Data, or numbers, are usually abundant and available to virtually everyone in the organization. Using data to measure, analyze, improve, and control processes forms the foundation of the Six Sigma methodology. Data turned into information, then transformed into knowledge, lowers the risks of decision. Your goal is to make more decisions based on data versus the typical practices of “I think,” “I feel,” and “In my opinion”. </a:t>
            </a:r>
          </a:p>
          <a:p>
            <a:pPr eaLnBrk="1" hangingPunct="1">
              <a:spcBef>
                <a:spcPct val="10000"/>
              </a:spcBef>
              <a:spcAft>
                <a:spcPct val="65000"/>
              </a:spcAft>
              <a:buFont typeface="Times" panose="02020603050405020304" pitchFamily="18" charset="0"/>
              <a:buNone/>
            </a:pPr>
            <a:endParaRPr lang="en-US" altLang="en-US" dirty="0"/>
          </a:p>
          <a:p>
            <a:pPr eaLnBrk="1" hangingPunct="1">
              <a:spcBef>
                <a:spcPct val="10000"/>
              </a:spcBef>
              <a:spcAft>
                <a:spcPct val="65000"/>
              </a:spcAft>
              <a:buFont typeface="Times" panose="02020603050405020304" pitchFamily="18" charset="0"/>
              <a:buNone/>
            </a:pPr>
            <a:r>
              <a:rPr lang="en-US" altLang="en-US" dirty="0"/>
              <a:t>One of your first steps in refining data into information is to recognize what the type of data is that you are using. There are two primary types of data, they are attribute and variable data. </a:t>
            </a:r>
          </a:p>
          <a:p>
            <a:pPr eaLnBrk="1" hangingPunct="1">
              <a:spcBef>
                <a:spcPct val="10000"/>
              </a:spcBef>
              <a:spcAft>
                <a:spcPct val="65000"/>
              </a:spcAft>
              <a:buFont typeface="Times" panose="02020603050405020304" pitchFamily="18" charset="0"/>
              <a:buNone/>
            </a:pPr>
            <a:endParaRPr lang="en-US" altLang="en-US" dirty="0"/>
          </a:p>
          <a:p>
            <a:pPr eaLnBrk="1" hangingPunct="1">
              <a:spcBef>
                <a:spcPct val="10000"/>
              </a:spcBef>
              <a:spcAft>
                <a:spcPct val="65000"/>
              </a:spcAft>
              <a:buFont typeface="Times" panose="02020603050405020304" pitchFamily="18" charset="0"/>
              <a:buNone/>
            </a:pPr>
            <a:r>
              <a:rPr lang="en-US" altLang="en-US" dirty="0"/>
              <a:t>Attribute Data is also called qualitative data. Attribute Data is the lowest level of data. It is purely binary in nature. Good or bad, yes or no type data. No analysis can be performed on Attribute Data. Attribute Data must be converted to a form of variable data called discrete data in order to be counted or be useful.</a:t>
            </a:r>
          </a:p>
          <a:p>
            <a:pPr eaLnBrk="1" hangingPunct="1">
              <a:spcBef>
                <a:spcPct val="10000"/>
              </a:spcBef>
              <a:spcAft>
                <a:spcPct val="65000"/>
              </a:spcAft>
              <a:buFont typeface="Times" panose="02020603050405020304" pitchFamily="18" charset="0"/>
              <a:buNone/>
            </a:pPr>
            <a:endParaRPr lang="en-US" altLang="en-US" dirty="0"/>
          </a:p>
          <a:p>
            <a:pPr eaLnBrk="1" hangingPunct="1">
              <a:spcBef>
                <a:spcPct val="10000"/>
              </a:spcBef>
              <a:spcAft>
                <a:spcPct val="65000"/>
              </a:spcAft>
              <a:buFont typeface="Times" panose="02020603050405020304" pitchFamily="18" charset="0"/>
              <a:buNone/>
            </a:pPr>
            <a:r>
              <a:rPr lang="en-US" altLang="en-US" dirty="0"/>
              <a:t>Discrete Data is information that can be categorized into a classification. Discrete Data is based on counts. It is typically things counted in whole numbers. Discrete Data is data that can't be broken down into a smaller unit to add additional meaning. Only a finite number of values is possible, and the values cannot be subdivided meaningfully. For example, there is no such thing as a half of defect or a half of a system lockup. </a:t>
            </a:r>
          </a:p>
          <a:p>
            <a:pPr eaLnBrk="1" hangingPunct="1">
              <a:spcBef>
                <a:spcPct val="10000"/>
              </a:spcBef>
              <a:spcAft>
                <a:spcPct val="65000"/>
              </a:spcAft>
              <a:buFont typeface="Times" panose="02020603050405020304" pitchFamily="18" charset="0"/>
              <a:buNone/>
            </a:pPr>
            <a:endParaRPr lang="en-US" altLang="en-US" dirty="0"/>
          </a:p>
          <a:p>
            <a:pPr eaLnBrk="1" hangingPunct="1">
              <a:spcBef>
                <a:spcPct val="10000"/>
              </a:spcBef>
              <a:spcAft>
                <a:spcPct val="65000"/>
              </a:spcAft>
              <a:buFont typeface="Times" panose="02020603050405020304" pitchFamily="18" charset="0"/>
              <a:buNone/>
            </a:pPr>
            <a:r>
              <a:rPr lang="en-US" altLang="en-US" dirty="0"/>
              <a:t>Continuous Data is information that can be measured on a continuum or scale. Continuous Data, also called quantitative data can have almost any numeric value and can be meaningfully subdivided into finer and finer increments, depending upon the precision of the measurement system. Decimal sub-divisions are meaningful with Continuous Data. As opposed to Attribute Data like good or bad, off or on, etc., Continuous Data can be recorded at many different points (length, size, width, time, temperature, cost, etc.). For example 2.543 inches is a meaningful number, whereas 2.543 defects does not make sense.</a:t>
            </a:r>
            <a:br>
              <a:rPr lang="en-US" altLang="en-US" dirty="0"/>
            </a:br>
            <a:endParaRPr lang="en-US" altLang="en-US" dirty="0">
              <a:cs typeface="Times New Roman" panose="02020603050405020304" pitchFamily="18" charset="0"/>
            </a:endParaRPr>
          </a:p>
          <a:p>
            <a:pPr eaLnBrk="1" hangingPunct="1">
              <a:spcBef>
                <a:spcPct val="0"/>
              </a:spcBef>
            </a:pPr>
            <a:r>
              <a:rPr lang="en-US" altLang="en-US" dirty="0">
                <a:cs typeface="Times New Roman" panose="02020603050405020304" pitchFamily="18" charset="0"/>
              </a:rPr>
              <a:t>Later in the course we will study many different statistical tests but it is first important to understand what kind of data you have.</a:t>
            </a:r>
            <a:endParaRPr lang="en-US" altLang="en-US" dirty="0"/>
          </a:p>
          <a:p>
            <a:pPr eaLnBrk="1" hangingPunct="1">
              <a:spcBef>
                <a:spcPct val="0"/>
              </a:spcBef>
            </a:pPr>
            <a:endParaRPr lang="en-US" altLang="en-US" dirty="0"/>
          </a:p>
        </p:txBody>
      </p:sp>
    </p:spTree>
    <p:extLst>
      <p:ext uri="{BB962C8B-B14F-4D97-AF65-F5344CB8AC3E}">
        <p14:creationId xmlns:p14="http://schemas.microsoft.com/office/powerpoint/2010/main" val="99991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r>
              <a:rPr lang="en-US" altLang="en-US" b="1" dirty="0"/>
              <a:t>Location (Position)</a:t>
            </a:r>
            <a:endParaRPr lang="en-US" altLang="en-US" dirty="0"/>
          </a:p>
          <a:p>
            <a:pPr lvl="1">
              <a:spcBef>
                <a:spcPct val="0"/>
              </a:spcBef>
            </a:pPr>
            <a:r>
              <a:rPr lang="en-US" altLang="en-US" dirty="0"/>
              <a:t>Concerned with </a:t>
            </a:r>
            <a:r>
              <a:rPr lang="en-US" altLang="en-US" b="1" dirty="0"/>
              <a:t>where</a:t>
            </a:r>
            <a:r>
              <a:rPr lang="en-US" altLang="en-US" dirty="0"/>
              <a:t> values are </a:t>
            </a:r>
            <a:r>
              <a:rPr lang="en-US" altLang="en-US" b="1" dirty="0"/>
              <a:t>concentrated</a:t>
            </a:r>
            <a:r>
              <a:rPr lang="en-US" altLang="en-US" dirty="0"/>
              <a:t>.</a:t>
            </a:r>
          </a:p>
          <a:p>
            <a:pPr>
              <a:spcBef>
                <a:spcPct val="0"/>
              </a:spcBef>
            </a:pPr>
            <a:r>
              <a:rPr lang="en-US" altLang="en-US" b="1" dirty="0"/>
              <a:t>Variation (Dispersion)</a:t>
            </a:r>
            <a:endParaRPr lang="en-US" altLang="en-US" dirty="0"/>
          </a:p>
          <a:p>
            <a:pPr lvl="1">
              <a:spcBef>
                <a:spcPct val="0"/>
              </a:spcBef>
            </a:pPr>
            <a:r>
              <a:rPr lang="en-US" altLang="en-US" dirty="0"/>
              <a:t>Concerned with the extent to which values </a:t>
            </a:r>
            <a:r>
              <a:rPr lang="en-US" altLang="en-US" b="1" dirty="0"/>
              <a:t>vary</a:t>
            </a:r>
            <a:r>
              <a:rPr lang="en-US" altLang="en-US" dirty="0"/>
              <a:t>.</a:t>
            </a:r>
          </a:p>
          <a:p>
            <a:pPr>
              <a:spcBef>
                <a:spcPct val="0"/>
              </a:spcBef>
            </a:pPr>
            <a:r>
              <a:rPr lang="en-US" altLang="en-US" b="1" dirty="0"/>
              <a:t>Shape</a:t>
            </a:r>
            <a:endParaRPr lang="en-US" altLang="en-US" dirty="0"/>
          </a:p>
          <a:p>
            <a:pPr lvl="1">
              <a:spcBef>
                <a:spcPct val="0"/>
              </a:spcBef>
            </a:pPr>
            <a:r>
              <a:rPr lang="en-US" altLang="en-US" dirty="0"/>
              <a:t>Concerned with extent to which values are </a:t>
            </a:r>
            <a:r>
              <a:rPr lang="en-US" altLang="en-US" b="1" dirty="0"/>
              <a:t>symmetrically distributed</a:t>
            </a:r>
            <a:r>
              <a:rPr lang="en-US" altLang="en-US" dirty="0"/>
              <a:t>.</a:t>
            </a:r>
          </a:p>
          <a:p>
            <a:pPr>
              <a:spcBef>
                <a:spcPct val="0"/>
              </a:spcBef>
            </a:pPr>
            <a:endParaRPr lang="en-US" altLang="en-US" dirty="0"/>
          </a:p>
        </p:txBody>
      </p:sp>
      <p:sp>
        <p:nvSpPr>
          <p:cNvPr id="178178"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6817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80226"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90164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82274"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831981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9" tIns="44446" rIns="90479" bIns="44446" numCol="1" anchor="t" anchorCtr="0" compatLnSpc="1">
            <a:prstTxWarp prst="textNoShape">
              <a:avLst/>
            </a:prstTxWarp>
          </a:bodyPr>
          <a:lstStyle/>
          <a:p>
            <a:pPr>
              <a:spcBef>
                <a:spcPct val="0"/>
              </a:spcBef>
            </a:pPr>
            <a:endParaRPr lang="en-US" altLang="en-US"/>
          </a:p>
        </p:txBody>
      </p:sp>
      <p:sp>
        <p:nvSpPr>
          <p:cNvPr id="184322" name="Rectangle 3"/>
          <p:cNvSpPr>
            <a:spLocks noGrp="1" noRot="1" noChangeAspect="1" noChangeArrowheads="1" noTextEdit="1"/>
          </p:cNvSpPr>
          <p:nvPr>
            <p:ph type="sldImg"/>
          </p:nvPr>
        </p:nvSpPr>
        <p:spPr bwMode="auto">
          <a:xfrm>
            <a:off x="1914525" y="692150"/>
            <a:ext cx="3030538"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76448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CD59F0-E40C-4A2D-9174-04FD846E1091}" type="datetimeFigureOut">
              <a:rPr lang="en-US" smtClean="0"/>
              <a:pPr/>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310198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D59F0-E40C-4A2D-9174-04FD846E1091}" type="datetimeFigureOut">
              <a:rPr lang="en-US" smtClean="0"/>
              <a:pPr/>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747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D59F0-E40C-4A2D-9174-04FD846E1091}" type="datetimeFigureOut">
              <a:rPr lang="en-US" smtClean="0"/>
              <a:pPr/>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72814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5551" y="2"/>
            <a:ext cx="7178675" cy="796925"/>
          </a:xfrm>
        </p:spPr>
        <p:txBody>
          <a:bodyPr/>
          <a:lstStyle/>
          <a:p>
            <a:r>
              <a:rPr lang="en-US"/>
              <a:t>Click to edit Master title style</a:t>
            </a:r>
          </a:p>
        </p:txBody>
      </p:sp>
      <p:sp>
        <p:nvSpPr>
          <p:cNvPr id="3" name="Table Placeholder 2"/>
          <p:cNvSpPr>
            <a:spLocks noGrp="1"/>
          </p:cNvSpPr>
          <p:nvPr>
            <p:ph type="tbl" idx="1"/>
          </p:nvPr>
        </p:nvSpPr>
        <p:spPr>
          <a:xfrm>
            <a:off x="331789" y="942977"/>
            <a:ext cx="8467725" cy="5305425"/>
          </a:xfrm>
        </p:spPr>
        <p:txBody>
          <a:bodyPr>
            <a:normAutofit/>
          </a:bodyPr>
          <a:lstStyle/>
          <a:p>
            <a:pPr lvl="0"/>
            <a:endParaRPr lang="en-US" noProof="0" dirty="0"/>
          </a:p>
        </p:txBody>
      </p:sp>
    </p:spTree>
    <p:extLst>
      <p:ext uri="{BB962C8B-B14F-4D97-AF65-F5344CB8AC3E}">
        <p14:creationId xmlns:p14="http://schemas.microsoft.com/office/powerpoint/2010/main" val="18766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D59F0-E40C-4A2D-9174-04FD846E1091}" type="datetimeFigureOut">
              <a:rPr lang="en-US" smtClean="0"/>
              <a:pPr/>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353433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D59F0-E40C-4A2D-9174-04FD846E1091}" type="datetimeFigureOut">
              <a:rPr lang="en-US" smtClean="0"/>
              <a:pPr/>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95759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CD59F0-E40C-4A2D-9174-04FD846E1091}" type="datetimeFigureOut">
              <a:rPr lang="en-US" smtClean="0"/>
              <a:pPr/>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67027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CD59F0-E40C-4A2D-9174-04FD846E1091}" type="datetimeFigureOut">
              <a:rPr lang="en-US" smtClean="0"/>
              <a:pPr/>
              <a:t>8/31/2019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362140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CD59F0-E40C-4A2D-9174-04FD846E1091}" type="datetimeFigureOut">
              <a:rPr lang="en-US" smtClean="0"/>
              <a:pPr/>
              <a:t>8/31/2019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51163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D59F0-E40C-4A2D-9174-04FD846E1091}" type="datetimeFigureOut">
              <a:rPr lang="en-US" smtClean="0"/>
              <a:pPr/>
              <a:t>8/31/2019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3633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D59F0-E40C-4A2D-9174-04FD846E1091}" type="datetimeFigureOut">
              <a:rPr lang="en-US" smtClean="0"/>
              <a:pPr/>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73074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D59F0-E40C-4A2D-9174-04FD846E1091}" type="datetimeFigureOut">
              <a:rPr lang="en-US" smtClean="0"/>
              <a:pPr/>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6C441-D636-46E7-94A2-7A33D9D3AABF}" type="slidenum">
              <a:rPr lang="en-US" smtClean="0"/>
              <a:pPr/>
              <a:t>‹#›</a:t>
            </a:fld>
            <a:endParaRPr lang="en-US"/>
          </a:p>
        </p:txBody>
      </p:sp>
    </p:spTree>
    <p:extLst>
      <p:ext uri="{BB962C8B-B14F-4D97-AF65-F5344CB8AC3E}">
        <p14:creationId xmlns:p14="http://schemas.microsoft.com/office/powerpoint/2010/main" val="153327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D59F0-E40C-4A2D-9174-04FD846E1091}" type="datetimeFigureOut">
              <a:rPr lang="en-US" smtClean="0"/>
              <a:pPr/>
              <a:t>8/31/2019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6C441-D636-46E7-94A2-7A33D9D3AABF}" type="slidenum">
              <a:rPr lang="en-US" smtClean="0"/>
              <a:pPr/>
              <a:t>‹#›</a:t>
            </a:fld>
            <a:endParaRPr lang="en-US"/>
          </a:p>
        </p:txBody>
      </p:sp>
    </p:spTree>
    <p:extLst>
      <p:ext uri="{BB962C8B-B14F-4D97-AF65-F5344CB8AC3E}">
        <p14:creationId xmlns:p14="http://schemas.microsoft.com/office/powerpoint/2010/main" val="213147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w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image" Target="../media/image3.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slideLayout" Target="../slideLayouts/slideLayout7.xml"/><Relationship Id="rId7" Type="http://schemas.openxmlformats.org/officeDocument/2006/relationships/image" Target="../media/image9.wmf"/><Relationship Id="rId12" Type="http://schemas.openxmlformats.org/officeDocument/2006/relationships/oleObject" Target="../embeddings/oleObject6.bin"/><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1.emf"/><Relationship Id="rId5" Type="http://schemas.openxmlformats.org/officeDocument/2006/relationships/image" Target="../media/image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3018622"/>
            <a:ext cx="5943600" cy="954107"/>
          </a:xfrm>
          <a:prstGeom prst="rect">
            <a:avLst/>
          </a:prstGeom>
          <a:noFill/>
        </p:spPr>
        <p:txBody>
          <a:bodyPr wrap="square" rtlCol="0">
            <a:spAutoFit/>
          </a:bodyPr>
          <a:lstStyle/>
          <a:p>
            <a:pPr algn="ctr"/>
            <a:r>
              <a:rPr lang="en-IN" sz="2800" dirty="0" smtClean="0">
                <a:latin typeface="Times New Roman" pitchFamily="18" charset="0"/>
                <a:cs typeface="Times New Roman" pitchFamily="18" charset="0"/>
              </a:rPr>
              <a:t>Day 01:</a:t>
            </a:r>
            <a:endParaRPr lang="en-IN" sz="2800" dirty="0">
              <a:latin typeface="Times New Roman" pitchFamily="18" charset="0"/>
              <a:cs typeface="Times New Roman" pitchFamily="18" charset="0"/>
            </a:endParaRPr>
          </a:p>
          <a:p>
            <a:pPr algn="ctr"/>
            <a:r>
              <a:rPr lang="en-IN" sz="2800" dirty="0" smtClean="0">
                <a:latin typeface="Times New Roman" pitchFamily="18" charset="0"/>
                <a:cs typeface="Times New Roman" pitchFamily="18" charset="0"/>
              </a:rPr>
              <a:t>Introduction to Analytics</a:t>
            </a:r>
          </a:p>
        </p:txBody>
      </p:sp>
      <p:grpSp>
        <p:nvGrpSpPr>
          <p:cNvPr id="15" name="Group 14"/>
          <p:cNvGrpSpPr/>
          <p:nvPr/>
        </p:nvGrpSpPr>
        <p:grpSpPr>
          <a:xfrm>
            <a:off x="1752600" y="2590800"/>
            <a:ext cx="5638800" cy="76200"/>
            <a:chOff x="1562100" y="2381250"/>
            <a:chExt cx="5638800" cy="76200"/>
          </a:xfrm>
        </p:grpSpPr>
        <p:cxnSp>
          <p:nvCxnSpPr>
            <p:cNvPr id="3" name="Straight Connector 2"/>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 name="Oval 13"/>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6" name="Group 15"/>
          <p:cNvGrpSpPr/>
          <p:nvPr/>
        </p:nvGrpSpPr>
        <p:grpSpPr>
          <a:xfrm>
            <a:off x="1752600" y="4324350"/>
            <a:ext cx="5638800" cy="76200"/>
            <a:chOff x="1562100" y="2381250"/>
            <a:chExt cx="5638800" cy="76200"/>
          </a:xfrm>
        </p:grpSpPr>
        <p:cxnSp>
          <p:nvCxnSpPr>
            <p:cNvPr id="17" name="Straight Connector 16"/>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1113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71700" y="3167390"/>
            <a:ext cx="4800600" cy="523220"/>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Agenda </a:t>
            </a:r>
            <a:r>
              <a:rPr lang="en-US" sz="2800" b="1" dirty="0">
                <a:latin typeface="Times New Roman" pitchFamily="18" charset="0"/>
                <a:cs typeface="Times New Roman" pitchFamily="18" charset="0"/>
              </a:rPr>
              <a:t>:</a:t>
            </a:r>
            <a:r>
              <a:rPr lang="en-US"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Data </a:t>
            </a:r>
            <a:r>
              <a:rPr lang="en-US" sz="2800" b="1" dirty="0">
                <a:latin typeface="Times New Roman" pitchFamily="18" charset="0"/>
                <a:cs typeface="Times New Roman" pitchFamily="18" charset="0"/>
              </a:rPr>
              <a:t>Treatments</a:t>
            </a:r>
          </a:p>
        </p:txBody>
      </p:sp>
      <p:grpSp>
        <p:nvGrpSpPr>
          <p:cNvPr id="14" name="Group 13"/>
          <p:cNvGrpSpPr/>
          <p:nvPr/>
        </p:nvGrpSpPr>
        <p:grpSpPr>
          <a:xfrm>
            <a:off x="1752600" y="2667000"/>
            <a:ext cx="5638800" cy="1524000"/>
            <a:chOff x="1676400" y="2819400"/>
            <a:chExt cx="5638800" cy="1524000"/>
          </a:xfrm>
        </p:grpSpPr>
        <p:grpSp>
          <p:nvGrpSpPr>
            <p:cNvPr id="15" name="Group 14"/>
            <p:cNvGrpSpPr/>
            <p:nvPr/>
          </p:nvGrpSpPr>
          <p:grpSpPr>
            <a:xfrm>
              <a:off x="1676400" y="2819400"/>
              <a:ext cx="5638800" cy="76200"/>
              <a:chOff x="1562100" y="2381250"/>
              <a:chExt cx="5638800" cy="76200"/>
            </a:xfrm>
          </p:grpSpPr>
          <p:cxnSp>
            <p:nvCxnSpPr>
              <p:cNvPr id="20" name="Straight Connector 19"/>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2" name="Oval 21"/>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6" name="Group 15"/>
            <p:cNvGrpSpPr/>
            <p:nvPr/>
          </p:nvGrpSpPr>
          <p:grpSpPr>
            <a:xfrm>
              <a:off x="1676400" y="4267200"/>
              <a:ext cx="5638800" cy="76200"/>
              <a:chOff x="1562100" y="2381250"/>
              <a:chExt cx="5638800" cy="76200"/>
            </a:xfrm>
          </p:grpSpPr>
          <p:cxnSp>
            <p:nvCxnSpPr>
              <p:cNvPr id="17" name="Straight Connector 16"/>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54820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71700" y="3167390"/>
            <a:ext cx="4800600" cy="523220"/>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Data </a:t>
            </a:r>
            <a:r>
              <a:rPr lang="en-US" sz="2800" b="1" dirty="0">
                <a:latin typeface="Times New Roman" pitchFamily="18" charset="0"/>
                <a:cs typeface="Times New Roman" pitchFamily="18" charset="0"/>
              </a:rPr>
              <a:t>Collections</a:t>
            </a:r>
          </a:p>
        </p:txBody>
      </p:sp>
      <p:grpSp>
        <p:nvGrpSpPr>
          <p:cNvPr id="14" name="Group 13"/>
          <p:cNvGrpSpPr/>
          <p:nvPr/>
        </p:nvGrpSpPr>
        <p:grpSpPr>
          <a:xfrm>
            <a:off x="1752600" y="2667000"/>
            <a:ext cx="5638800" cy="1524000"/>
            <a:chOff x="1676400" y="2819400"/>
            <a:chExt cx="5638800" cy="1524000"/>
          </a:xfrm>
        </p:grpSpPr>
        <p:grpSp>
          <p:nvGrpSpPr>
            <p:cNvPr id="15" name="Group 14"/>
            <p:cNvGrpSpPr/>
            <p:nvPr/>
          </p:nvGrpSpPr>
          <p:grpSpPr>
            <a:xfrm>
              <a:off x="1676400" y="2819400"/>
              <a:ext cx="5638800" cy="76200"/>
              <a:chOff x="1562100" y="2381250"/>
              <a:chExt cx="5638800" cy="76200"/>
            </a:xfrm>
          </p:grpSpPr>
          <p:cxnSp>
            <p:nvCxnSpPr>
              <p:cNvPr id="20" name="Straight Connector 19"/>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2" name="Oval 21"/>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6" name="Group 15"/>
            <p:cNvGrpSpPr/>
            <p:nvPr/>
          </p:nvGrpSpPr>
          <p:grpSpPr>
            <a:xfrm>
              <a:off x="1676400" y="4267200"/>
              <a:ext cx="5638800" cy="76200"/>
              <a:chOff x="1562100" y="2381250"/>
              <a:chExt cx="5638800" cy="76200"/>
            </a:xfrm>
          </p:grpSpPr>
          <p:cxnSp>
            <p:nvCxnSpPr>
              <p:cNvPr id="17" name="Straight Connector 16"/>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92367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756238"/>
            <a:ext cx="8020050" cy="2031325"/>
          </a:xfrm>
          <a:prstGeom prst="rect">
            <a:avLst/>
          </a:prstGeom>
        </p:spPr>
        <p:txBody>
          <a:bodyPr wrap="square">
            <a:spAutoFit/>
          </a:bodyPr>
          <a:lstStyle/>
          <a:p>
            <a:pPr algn="just"/>
            <a:r>
              <a:rPr lang="en-US" sz="1400" dirty="0"/>
              <a:t>DATA</a:t>
            </a:r>
          </a:p>
          <a:p>
            <a:pPr algn="just"/>
            <a:endParaRPr lang="en-US" sz="1400" dirty="0"/>
          </a:p>
          <a:p>
            <a:pPr algn="just"/>
            <a:r>
              <a:rPr lang="en-US" sz="1400" b="1" dirty="0" smtClean="0"/>
              <a:t>1: </a:t>
            </a:r>
            <a:r>
              <a:rPr lang="en-US" sz="1400" dirty="0" smtClean="0"/>
              <a:t>Factual </a:t>
            </a:r>
            <a:r>
              <a:rPr lang="en-US" sz="1400" dirty="0"/>
              <a:t>information (such as measurements or statistics) used as a basis for reasoning, discussion, or calculation</a:t>
            </a:r>
          </a:p>
          <a:p>
            <a:pPr algn="just"/>
            <a:endParaRPr lang="en-US" sz="1400" dirty="0"/>
          </a:p>
          <a:p>
            <a:pPr algn="just"/>
            <a:r>
              <a:rPr lang="en-US" sz="1400" b="1" dirty="0" smtClean="0"/>
              <a:t>2: </a:t>
            </a:r>
            <a:r>
              <a:rPr lang="en-US" sz="1400" dirty="0" smtClean="0"/>
              <a:t>Information </a:t>
            </a:r>
            <a:r>
              <a:rPr lang="en-US" sz="1400" dirty="0"/>
              <a:t>output by a sensing device or organ that includes both useful and irrelevant or redundant information and must be processed to be meaningful</a:t>
            </a:r>
          </a:p>
          <a:p>
            <a:pPr algn="just"/>
            <a:endParaRPr lang="en-US" sz="1400" dirty="0"/>
          </a:p>
          <a:p>
            <a:pPr algn="just"/>
            <a:r>
              <a:rPr lang="en-US" sz="1400" b="1" dirty="0" smtClean="0"/>
              <a:t>3: </a:t>
            </a:r>
            <a:r>
              <a:rPr lang="en-US" sz="1400" dirty="0" smtClean="0"/>
              <a:t>Information </a:t>
            </a:r>
            <a:r>
              <a:rPr lang="en-US" sz="1400" dirty="0"/>
              <a:t>in numerical </a:t>
            </a:r>
            <a:r>
              <a:rPr lang="en-US" sz="1400" dirty="0" smtClean="0"/>
              <a:t>/ qualitative form </a:t>
            </a:r>
            <a:r>
              <a:rPr lang="en-US" sz="1400" dirty="0"/>
              <a:t>that can be digitally transmitted or processed</a:t>
            </a:r>
          </a:p>
        </p:txBody>
      </p:sp>
      <p:grpSp>
        <p:nvGrpSpPr>
          <p:cNvPr id="14" name="Group 13"/>
          <p:cNvGrpSpPr/>
          <p:nvPr/>
        </p:nvGrpSpPr>
        <p:grpSpPr>
          <a:xfrm>
            <a:off x="609600" y="2362200"/>
            <a:ext cx="7924800" cy="76200"/>
            <a:chOff x="1562100" y="2381250"/>
            <a:chExt cx="7924800" cy="76200"/>
          </a:xfrm>
        </p:grpSpPr>
        <p:cxnSp>
          <p:nvCxnSpPr>
            <p:cNvPr id="15" name="Straight Connector 14"/>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 name="Group 17"/>
          <p:cNvGrpSpPr/>
          <p:nvPr/>
        </p:nvGrpSpPr>
        <p:grpSpPr>
          <a:xfrm>
            <a:off x="609600" y="51054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41329742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078385"/>
            <a:ext cx="8020050" cy="3539430"/>
          </a:xfrm>
          <a:prstGeom prst="rect">
            <a:avLst/>
          </a:prstGeom>
        </p:spPr>
        <p:txBody>
          <a:bodyPr wrap="square">
            <a:spAutoFit/>
          </a:bodyPr>
          <a:lstStyle/>
          <a:p>
            <a:pPr algn="just"/>
            <a:r>
              <a:rPr lang="en-US" sz="1400" dirty="0"/>
              <a:t>DATA SOURCES</a:t>
            </a:r>
          </a:p>
          <a:p>
            <a:pPr algn="just"/>
            <a:endParaRPr lang="en-US" sz="1400" dirty="0"/>
          </a:p>
          <a:p>
            <a:pPr algn="just"/>
            <a:r>
              <a:rPr lang="en-US" sz="1400" dirty="0"/>
              <a:t>A data source is simply the source of </a:t>
            </a:r>
            <a:r>
              <a:rPr lang="en-US" sz="1400" dirty="0" smtClean="0"/>
              <a:t>data</a:t>
            </a:r>
            <a:r>
              <a:rPr lang="en-US" sz="1400" dirty="0"/>
              <a:t>. It can be a file, a particular database on a DBMS, or even a live data feed. The data might be located on the same computer as the program, or on another computer somewhere on a network.</a:t>
            </a:r>
          </a:p>
          <a:p>
            <a:pPr algn="just"/>
            <a:endParaRPr lang="en-US" sz="1400" dirty="0"/>
          </a:p>
          <a:p>
            <a:pPr algn="just"/>
            <a:r>
              <a:rPr lang="en-US" sz="1400" dirty="0"/>
              <a:t>For example, a data source might be an Oracle DBMS running on an OS/2® operating system, accessed by Novell® Netware; an IBM DB2 DBMS accessed through a gateway; or a collection of </a:t>
            </a:r>
            <a:r>
              <a:rPr lang="en-US" sz="1400" dirty="0" err="1"/>
              <a:t>Xbase</a:t>
            </a:r>
            <a:r>
              <a:rPr lang="en-US" sz="1400" dirty="0"/>
              <a:t> files in a server directory.</a:t>
            </a:r>
          </a:p>
          <a:p>
            <a:pPr algn="just"/>
            <a:endParaRPr lang="en-US" sz="1400" dirty="0"/>
          </a:p>
          <a:p>
            <a:pPr algn="just"/>
            <a:r>
              <a:rPr lang="en-US" sz="1400" dirty="0"/>
              <a:t>The purpose of a data source is to gather all of the technical information needed to access the data — the driver name, network address, network software, and so on — into a single place and hide it from the user.</a:t>
            </a:r>
          </a:p>
          <a:p>
            <a:pPr algn="just"/>
            <a:endParaRPr lang="en-US" sz="1400" dirty="0"/>
          </a:p>
          <a:p>
            <a:pPr algn="just"/>
            <a:r>
              <a:rPr lang="en-US" sz="1400" dirty="0"/>
              <a:t>The user should be able to look at a list that includes Payroll, Inventory, and Personnel, choose Payroll from the list, and have the application connect to the payroll data, all without knowing where the payroll data resides or how the application got to it.</a:t>
            </a:r>
          </a:p>
        </p:txBody>
      </p:sp>
      <p:grpSp>
        <p:nvGrpSpPr>
          <p:cNvPr id="18" name="Group 17"/>
          <p:cNvGrpSpPr/>
          <p:nvPr/>
        </p:nvGrpSpPr>
        <p:grpSpPr>
          <a:xfrm>
            <a:off x="609600" y="59436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7" name="Group 6"/>
          <p:cNvGrpSpPr/>
          <p:nvPr/>
        </p:nvGrpSpPr>
        <p:grpSpPr>
          <a:xfrm>
            <a:off x="457200" y="1905000"/>
            <a:ext cx="7924800" cy="76200"/>
            <a:chOff x="1562100" y="2381250"/>
            <a:chExt cx="7924800" cy="76200"/>
          </a:xfrm>
        </p:grpSpPr>
        <p:cxnSp>
          <p:nvCxnSpPr>
            <p:cNvPr id="8" name="Straight Connector 7"/>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 name="Oval 9"/>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3553973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724715"/>
            <a:ext cx="8020050" cy="2246769"/>
          </a:xfrm>
          <a:prstGeom prst="rect">
            <a:avLst/>
          </a:prstGeom>
        </p:spPr>
        <p:txBody>
          <a:bodyPr wrap="square">
            <a:spAutoFit/>
          </a:bodyPr>
          <a:lstStyle/>
          <a:p>
            <a:pPr algn="just"/>
            <a:r>
              <a:rPr lang="en-US" sz="1400" dirty="0"/>
              <a:t>The term data source should not be confused with similar terms. </a:t>
            </a:r>
            <a:r>
              <a:rPr lang="en-US" sz="1400" dirty="0" smtClean="0"/>
              <a:t>DBMS </a:t>
            </a:r>
            <a:r>
              <a:rPr lang="en-US" sz="1400" dirty="0"/>
              <a:t>or database refers to a database program or engine.</a:t>
            </a:r>
          </a:p>
          <a:p>
            <a:pPr algn="just"/>
            <a:endParaRPr lang="en-US" sz="1400" dirty="0"/>
          </a:p>
          <a:p>
            <a:pPr algn="just"/>
            <a:r>
              <a:rPr lang="en-US" sz="1400" dirty="0"/>
              <a:t>A further distinction is made between desktop databases, designed to run on personal computers and often lacking in full SQL and transaction support, and server databases, designed to run in a client/server situation and characterized by a stand-alone database engine and rich SQL and transaction support.</a:t>
            </a:r>
          </a:p>
          <a:p>
            <a:pPr algn="just"/>
            <a:endParaRPr lang="en-US" sz="1400" dirty="0"/>
          </a:p>
          <a:p>
            <a:pPr algn="just"/>
            <a:r>
              <a:rPr lang="en-US" sz="1400" dirty="0"/>
              <a:t>Database also refers to a particular collection of data, such as a collection of </a:t>
            </a:r>
            <a:r>
              <a:rPr lang="en-US" sz="1400" dirty="0" err="1"/>
              <a:t>Xbase</a:t>
            </a:r>
            <a:r>
              <a:rPr lang="en-US" sz="1400" dirty="0"/>
              <a:t> files in a directory or a database on SQL Server. It is generally equivalent to the term catalogue, used elsewhere in this manual, or the term qualifier in earlier versions of ODBC.</a:t>
            </a:r>
          </a:p>
        </p:txBody>
      </p:sp>
      <p:grpSp>
        <p:nvGrpSpPr>
          <p:cNvPr id="14" name="Group 13"/>
          <p:cNvGrpSpPr/>
          <p:nvPr/>
        </p:nvGrpSpPr>
        <p:grpSpPr>
          <a:xfrm>
            <a:off x="609600" y="2362200"/>
            <a:ext cx="7924800" cy="76200"/>
            <a:chOff x="1562100" y="2381250"/>
            <a:chExt cx="7924800" cy="76200"/>
          </a:xfrm>
        </p:grpSpPr>
        <p:cxnSp>
          <p:nvCxnSpPr>
            <p:cNvPr id="15" name="Straight Connector 14"/>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 name="Group 17"/>
          <p:cNvGrpSpPr/>
          <p:nvPr/>
        </p:nvGrpSpPr>
        <p:grpSpPr>
          <a:xfrm>
            <a:off x="609600" y="52578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2402071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550" y="2439650"/>
            <a:ext cx="8020050" cy="2893100"/>
          </a:xfrm>
          <a:prstGeom prst="rect">
            <a:avLst/>
          </a:prstGeom>
        </p:spPr>
        <p:txBody>
          <a:bodyPr wrap="square">
            <a:spAutoFit/>
          </a:bodyPr>
          <a:lstStyle/>
          <a:p>
            <a:pPr algn="just"/>
            <a:r>
              <a:rPr lang="en-US" sz="1400" dirty="0"/>
              <a:t>DATA COLLECTION</a:t>
            </a:r>
          </a:p>
          <a:p>
            <a:pPr algn="just"/>
            <a:endParaRPr lang="en-US" sz="1400" dirty="0"/>
          </a:p>
          <a:p>
            <a:pPr algn="just"/>
            <a:r>
              <a:rPr lang="en-US" sz="1400" dirty="0"/>
              <a:t>Data collection is the systematic approach to gathering and measuring information from a variety of sources to get a complete and accurate picture of an area of interest.</a:t>
            </a:r>
          </a:p>
          <a:p>
            <a:pPr algn="just"/>
            <a:endParaRPr lang="en-US" sz="1400" dirty="0"/>
          </a:p>
          <a:p>
            <a:pPr algn="just"/>
            <a:r>
              <a:rPr lang="en-US" sz="1400" dirty="0"/>
              <a:t>Data collection enables a person or organization to answer relevant questions, evaluate outcomes and make predictions about future probabilities and trends.</a:t>
            </a:r>
          </a:p>
          <a:p>
            <a:pPr algn="just"/>
            <a:endParaRPr lang="en-US" sz="1400" dirty="0"/>
          </a:p>
          <a:p>
            <a:pPr algn="just"/>
            <a:r>
              <a:rPr lang="en-US" sz="1400" dirty="0"/>
              <a:t>Accurate data collection is essential to maintaining the integrity of research, making informed business decisions and ensuring quality assurance.</a:t>
            </a:r>
          </a:p>
          <a:p>
            <a:pPr algn="just"/>
            <a:endParaRPr lang="en-US" sz="1400" dirty="0"/>
          </a:p>
          <a:p>
            <a:pPr algn="just"/>
            <a:r>
              <a:rPr lang="en-US" sz="1400" dirty="0"/>
              <a:t>For example, in retail sales, data might be collected from mobile applications, website visits, loyalty programs and online surveys to learn more about customers.</a:t>
            </a:r>
          </a:p>
        </p:txBody>
      </p:sp>
      <p:grpSp>
        <p:nvGrpSpPr>
          <p:cNvPr id="14" name="Group 13"/>
          <p:cNvGrpSpPr/>
          <p:nvPr/>
        </p:nvGrpSpPr>
        <p:grpSpPr>
          <a:xfrm>
            <a:off x="685800" y="1981200"/>
            <a:ext cx="7924800" cy="76200"/>
            <a:chOff x="1562100" y="2381250"/>
            <a:chExt cx="7924800" cy="76200"/>
          </a:xfrm>
        </p:grpSpPr>
        <p:cxnSp>
          <p:nvCxnSpPr>
            <p:cNvPr id="15" name="Straight Connector 14"/>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 name="Group 17"/>
          <p:cNvGrpSpPr/>
          <p:nvPr/>
        </p:nvGrpSpPr>
        <p:grpSpPr>
          <a:xfrm>
            <a:off x="685800" y="57150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705471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550" y="2433072"/>
            <a:ext cx="8020050" cy="2677656"/>
          </a:xfrm>
          <a:prstGeom prst="rect">
            <a:avLst/>
          </a:prstGeom>
        </p:spPr>
        <p:txBody>
          <a:bodyPr wrap="square">
            <a:spAutoFit/>
          </a:bodyPr>
          <a:lstStyle/>
          <a:p>
            <a:pPr algn="just"/>
            <a:r>
              <a:rPr lang="en-US" sz="1400" dirty="0"/>
              <a:t>DATA COLLECTION METHODS</a:t>
            </a:r>
          </a:p>
          <a:p>
            <a:pPr algn="just"/>
            <a:endParaRPr lang="en-US" sz="1400" b="1" dirty="0"/>
          </a:p>
          <a:p>
            <a:pPr algn="just"/>
            <a:r>
              <a:rPr lang="en-US" sz="1400" dirty="0"/>
              <a:t>Primary instruments for collecting information:</a:t>
            </a:r>
          </a:p>
          <a:p>
            <a:pPr marL="285750" indent="-285750" algn="just">
              <a:buFont typeface="Arial" pitchFamily="34" charset="0"/>
              <a:buChar char="•"/>
            </a:pPr>
            <a:r>
              <a:rPr lang="en-US" sz="1400" dirty="0"/>
              <a:t>Surveys</a:t>
            </a:r>
          </a:p>
          <a:p>
            <a:pPr marL="285750" indent="-285750" algn="just">
              <a:buFont typeface="Arial" pitchFamily="34" charset="0"/>
              <a:buChar char="•"/>
            </a:pPr>
            <a:r>
              <a:rPr lang="en-US" sz="1400" dirty="0"/>
              <a:t>Interviews</a:t>
            </a:r>
          </a:p>
          <a:p>
            <a:pPr marL="285750" indent="-285750" algn="just">
              <a:buFont typeface="Arial" pitchFamily="34" charset="0"/>
              <a:buChar char="•"/>
            </a:pPr>
            <a:r>
              <a:rPr lang="en-US" sz="1400" dirty="0"/>
              <a:t>Focus groups</a:t>
            </a:r>
          </a:p>
          <a:p>
            <a:pPr algn="just"/>
            <a:endParaRPr lang="en-US" sz="1400" dirty="0"/>
          </a:p>
          <a:p>
            <a:pPr algn="just"/>
            <a:r>
              <a:rPr lang="en-US" sz="1400" dirty="0"/>
              <a:t>Today, with help from Web and analytics tools, organizations are also able to collect data from:</a:t>
            </a:r>
          </a:p>
          <a:p>
            <a:pPr marL="285750" indent="-285750" algn="just">
              <a:buFont typeface="Arial" pitchFamily="34" charset="0"/>
              <a:buChar char="•"/>
            </a:pPr>
            <a:r>
              <a:rPr lang="en-US" sz="1400" dirty="0"/>
              <a:t>mobile devices</a:t>
            </a:r>
          </a:p>
          <a:p>
            <a:pPr marL="285750" indent="-285750" algn="just">
              <a:buFont typeface="Arial" pitchFamily="34" charset="0"/>
              <a:buChar char="•"/>
            </a:pPr>
            <a:r>
              <a:rPr lang="en-US" sz="1400" dirty="0"/>
              <a:t>website traffic</a:t>
            </a:r>
          </a:p>
          <a:p>
            <a:pPr marL="285750" indent="-285750" algn="just">
              <a:buFont typeface="Arial" pitchFamily="34" charset="0"/>
              <a:buChar char="•"/>
            </a:pPr>
            <a:r>
              <a:rPr lang="en-US" sz="1400" dirty="0"/>
              <a:t>server activity</a:t>
            </a:r>
          </a:p>
          <a:p>
            <a:pPr marL="285750" indent="-285750" algn="just">
              <a:buFont typeface="Arial" pitchFamily="34" charset="0"/>
              <a:buChar char="•"/>
            </a:pPr>
            <a:r>
              <a:rPr lang="en-US" sz="1400" dirty="0"/>
              <a:t>other relevant sources, depending on the project</a:t>
            </a:r>
          </a:p>
        </p:txBody>
      </p:sp>
      <p:grpSp>
        <p:nvGrpSpPr>
          <p:cNvPr id="14" name="Group 13"/>
          <p:cNvGrpSpPr/>
          <p:nvPr/>
        </p:nvGrpSpPr>
        <p:grpSpPr>
          <a:xfrm>
            <a:off x="685800" y="2057400"/>
            <a:ext cx="7924800" cy="76200"/>
            <a:chOff x="1562100" y="2381250"/>
            <a:chExt cx="7924800" cy="76200"/>
          </a:xfrm>
        </p:grpSpPr>
        <p:cxnSp>
          <p:nvCxnSpPr>
            <p:cNvPr id="15" name="Straight Connector 14"/>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 name="Group 17"/>
          <p:cNvGrpSpPr/>
          <p:nvPr/>
        </p:nvGrpSpPr>
        <p:grpSpPr>
          <a:xfrm>
            <a:off x="685800" y="54102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1533094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550" y="2565737"/>
            <a:ext cx="8020050" cy="2031325"/>
          </a:xfrm>
          <a:prstGeom prst="rect">
            <a:avLst/>
          </a:prstGeom>
        </p:spPr>
        <p:txBody>
          <a:bodyPr wrap="square">
            <a:spAutoFit/>
          </a:bodyPr>
          <a:lstStyle/>
          <a:p>
            <a:pPr algn="just"/>
            <a:r>
              <a:rPr lang="en-US" sz="1400" dirty="0"/>
              <a:t>BIG DATA AND DATA COLLECTION</a:t>
            </a:r>
          </a:p>
          <a:p>
            <a:pPr algn="just"/>
            <a:endParaRPr lang="en-US" sz="1400" dirty="0"/>
          </a:p>
          <a:p>
            <a:pPr algn="just"/>
            <a:r>
              <a:rPr lang="en-US" sz="1400" dirty="0"/>
              <a:t>Big data describes voluminous amounts of structured, semi-structured and unstructured data collected by organizations. But because it takes a lot of time and money to load big data into a traditional relational database for analysis, new approaches for collecting and </a:t>
            </a:r>
            <a:r>
              <a:rPr lang="en-US" sz="1400" dirty="0" smtClean="0"/>
              <a:t>analyzing </a:t>
            </a:r>
            <a:r>
              <a:rPr lang="en-US" sz="1400" dirty="0"/>
              <a:t>data have emerged.</a:t>
            </a:r>
          </a:p>
          <a:p>
            <a:pPr algn="just"/>
            <a:endParaRPr lang="en-US" sz="1400" dirty="0"/>
          </a:p>
          <a:p>
            <a:pPr algn="just"/>
            <a:r>
              <a:rPr lang="en-US" sz="1400" dirty="0"/>
              <a:t>To gather and then mine big data for information, raw data with extended metadata is aggregated in a data lake. From there, machine learning and artificial intelligence programs use complex algorithms to look for repeatable patterns.</a:t>
            </a:r>
          </a:p>
        </p:txBody>
      </p:sp>
      <p:grpSp>
        <p:nvGrpSpPr>
          <p:cNvPr id="14" name="Group 13"/>
          <p:cNvGrpSpPr/>
          <p:nvPr/>
        </p:nvGrpSpPr>
        <p:grpSpPr>
          <a:xfrm>
            <a:off x="638175" y="2133600"/>
            <a:ext cx="7924800" cy="76200"/>
            <a:chOff x="1562100" y="2381250"/>
            <a:chExt cx="7924800" cy="76200"/>
          </a:xfrm>
        </p:grpSpPr>
        <p:cxnSp>
          <p:nvCxnSpPr>
            <p:cNvPr id="15" name="Straight Connector 14"/>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 name="Group 17"/>
          <p:cNvGrpSpPr/>
          <p:nvPr/>
        </p:nvGrpSpPr>
        <p:grpSpPr>
          <a:xfrm>
            <a:off x="638175" y="4953000"/>
            <a:ext cx="7924800" cy="76200"/>
            <a:chOff x="1562100" y="2381250"/>
            <a:chExt cx="7924800" cy="76200"/>
          </a:xfrm>
        </p:grpSpPr>
        <p:cxnSp>
          <p:nvCxnSpPr>
            <p:cNvPr id="19" name="Straight Connector 1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634049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71700" y="3167390"/>
            <a:ext cx="4800600" cy="523220"/>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Data </a:t>
            </a:r>
            <a:r>
              <a:rPr lang="en-US" sz="2800" b="1" dirty="0">
                <a:latin typeface="Times New Roman" pitchFamily="18" charset="0"/>
                <a:cs typeface="Times New Roman" pitchFamily="18" charset="0"/>
              </a:rPr>
              <a:t>Dictionary</a:t>
            </a:r>
          </a:p>
        </p:txBody>
      </p:sp>
      <p:grpSp>
        <p:nvGrpSpPr>
          <p:cNvPr id="12" name="Group 11"/>
          <p:cNvGrpSpPr/>
          <p:nvPr/>
        </p:nvGrpSpPr>
        <p:grpSpPr>
          <a:xfrm>
            <a:off x="1752600" y="2667000"/>
            <a:ext cx="5638800" cy="1524000"/>
            <a:chOff x="1676400" y="2819400"/>
            <a:chExt cx="5638800" cy="1524000"/>
          </a:xfrm>
        </p:grpSpPr>
        <p:grpSp>
          <p:nvGrpSpPr>
            <p:cNvPr id="13" name="Group 12"/>
            <p:cNvGrpSpPr/>
            <p:nvPr/>
          </p:nvGrpSpPr>
          <p:grpSpPr>
            <a:xfrm>
              <a:off x="1676400" y="2819400"/>
              <a:ext cx="5638800" cy="76200"/>
              <a:chOff x="1562100" y="2381250"/>
              <a:chExt cx="5638800" cy="76200"/>
            </a:xfrm>
          </p:grpSpPr>
          <p:cxnSp>
            <p:nvCxnSpPr>
              <p:cNvPr id="26" name="Straight Connector 25"/>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8" name="Oval 27"/>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2" name="Group 21"/>
            <p:cNvGrpSpPr/>
            <p:nvPr/>
          </p:nvGrpSpPr>
          <p:grpSpPr>
            <a:xfrm>
              <a:off x="1676400" y="4267200"/>
              <a:ext cx="5638800" cy="76200"/>
              <a:chOff x="1562100" y="2381250"/>
              <a:chExt cx="5638800" cy="76200"/>
            </a:xfrm>
          </p:grpSpPr>
          <p:cxnSp>
            <p:nvCxnSpPr>
              <p:cNvPr id="23" name="Straight Connector 22"/>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46509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172950"/>
            <a:ext cx="8020050" cy="2893100"/>
          </a:xfrm>
          <a:prstGeom prst="rect">
            <a:avLst/>
          </a:prstGeom>
        </p:spPr>
        <p:txBody>
          <a:bodyPr wrap="square">
            <a:spAutoFit/>
          </a:bodyPr>
          <a:lstStyle/>
          <a:p>
            <a:pPr algn="just"/>
            <a:r>
              <a:rPr lang="en-US" sz="1400" dirty="0"/>
              <a:t>DATA DICTIONARY</a:t>
            </a:r>
          </a:p>
          <a:p>
            <a:pPr algn="just"/>
            <a:endParaRPr lang="en-US" sz="1400" dirty="0"/>
          </a:p>
          <a:p>
            <a:pPr algn="just"/>
            <a:r>
              <a:rPr lang="en-US" sz="1400" dirty="0"/>
              <a:t>A data dictionary is a collection of descriptions of the data objects or items in a data model for the benefit of programmers and others who need to refer to them.</a:t>
            </a:r>
          </a:p>
          <a:p>
            <a:pPr algn="just"/>
            <a:endParaRPr lang="en-US" sz="1400" dirty="0"/>
          </a:p>
          <a:p>
            <a:pPr algn="just"/>
            <a:r>
              <a:rPr lang="en-US" sz="1400" dirty="0"/>
              <a:t>A first step in </a:t>
            </a:r>
            <a:r>
              <a:rPr lang="en-US" sz="1400" dirty="0" smtClean="0"/>
              <a:t>analyzing </a:t>
            </a:r>
            <a:r>
              <a:rPr lang="en-US" sz="1400" dirty="0"/>
              <a:t>a system of objects with which users interact is to identify each object and its relationship to other objects. This process is called data modelling and results in a picture of object relationships.</a:t>
            </a:r>
          </a:p>
          <a:p>
            <a:pPr algn="just"/>
            <a:endParaRPr lang="en-US" sz="1400" dirty="0"/>
          </a:p>
          <a:p>
            <a:pPr algn="just"/>
            <a:r>
              <a:rPr lang="en-US" sz="1400" dirty="0"/>
              <a:t>After each data object or item is given a descriptive name, its relationship is described (or it becomes part of some structure that implicitly describes relationship), the type of data (such as text or image or binary value) is described, possible predefined values are listed, and a brief textual description is provided. This collection can be organized for reference into a book called a data dictionary.</a:t>
            </a:r>
          </a:p>
        </p:txBody>
      </p:sp>
      <p:grpSp>
        <p:nvGrpSpPr>
          <p:cNvPr id="5" name="Group 4"/>
          <p:cNvGrpSpPr/>
          <p:nvPr/>
        </p:nvGrpSpPr>
        <p:grpSpPr>
          <a:xfrm>
            <a:off x="581025" y="1828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581025" y="53340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2047427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47900" y="3319790"/>
            <a:ext cx="4724400" cy="523220"/>
          </a:xfrm>
          <a:prstGeom prst="rect">
            <a:avLst/>
          </a:prstGeom>
          <a:noFill/>
        </p:spPr>
        <p:txBody>
          <a:bodyPr wrap="square" rtlCol="0">
            <a:spAutoFit/>
          </a:bodyPr>
          <a:lstStyle/>
          <a:p>
            <a:pPr algn="ctr"/>
            <a:r>
              <a:rPr lang="en-IN" sz="2800" dirty="0" smtClean="0">
                <a:latin typeface="Times New Roman" pitchFamily="18" charset="0"/>
                <a:cs typeface="Times New Roman" pitchFamily="18" charset="0"/>
              </a:rPr>
              <a:t>Analysis </a:t>
            </a:r>
            <a:r>
              <a:rPr lang="en-IN" sz="2800" dirty="0" smtClean="0">
                <a:latin typeface="Times New Roman" pitchFamily="18" charset="0"/>
                <a:cs typeface="Times New Roman" pitchFamily="18" charset="0"/>
              </a:rPr>
              <a:t>Definition</a:t>
            </a:r>
          </a:p>
        </p:txBody>
      </p:sp>
      <p:grpSp>
        <p:nvGrpSpPr>
          <p:cNvPr id="7" name="Group 6"/>
          <p:cNvGrpSpPr/>
          <p:nvPr/>
        </p:nvGrpSpPr>
        <p:grpSpPr>
          <a:xfrm>
            <a:off x="1676400" y="2819400"/>
            <a:ext cx="5638800" cy="76200"/>
            <a:chOff x="1562100" y="2381250"/>
            <a:chExt cx="5638800" cy="76200"/>
          </a:xfrm>
        </p:grpSpPr>
        <p:cxnSp>
          <p:nvCxnSpPr>
            <p:cNvPr id="11" name="Straight Connector 10"/>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 name="Oval 12"/>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4" name="Group 13"/>
          <p:cNvGrpSpPr/>
          <p:nvPr/>
        </p:nvGrpSpPr>
        <p:grpSpPr>
          <a:xfrm>
            <a:off x="1676400" y="4267200"/>
            <a:ext cx="5638800" cy="76200"/>
            <a:chOff x="1562100" y="2381250"/>
            <a:chExt cx="5638800" cy="76200"/>
          </a:xfrm>
        </p:grpSpPr>
        <p:cxnSp>
          <p:nvCxnSpPr>
            <p:cNvPr id="15" name="Straight Connector 14"/>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6884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172950"/>
            <a:ext cx="8020050" cy="2893100"/>
          </a:xfrm>
          <a:prstGeom prst="rect">
            <a:avLst/>
          </a:prstGeom>
        </p:spPr>
        <p:txBody>
          <a:bodyPr wrap="square">
            <a:spAutoFit/>
          </a:bodyPr>
          <a:lstStyle/>
          <a:p>
            <a:pPr algn="just"/>
            <a:r>
              <a:rPr lang="en-US" sz="1400" dirty="0"/>
              <a:t>CREATING THE DATA DICTIONARY</a:t>
            </a:r>
          </a:p>
          <a:p>
            <a:pPr algn="just"/>
            <a:endParaRPr lang="en-US" sz="1400" dirty="0"/>
          </a:p>
          <a:p>
            <a:pPr algn="just"/>
            <a:r>
              <a:rPr lang="en-US" sz="1400" dirty="0"/>
              <a:t>When one uses the Database Configuration Assistant to create a database, Oracle automatically creates the data dictionary. Thereafter, whenever the database is in operation, Oracle updates the data dictionary in response to every DDL statement.</a:t>
            </a:r>
          </a:p>
          <a:p>
            <a:pPr algn="just"/>
            <a:endParaRPr lang="en-US" sz="1400" dirty="0"/>
          </a:p>
          <a:p>
            <a:pPr algn="just"/>
            <a:r>
              <a:rPr lang="en-US" sz="1400" dirty="0"/>
              <a:t>The data dictionary base tables are the first objects created in any Oracle database. They are created in the SYSTEM table space and must remain there. The data dictionary base tables store information about all user-defined objects in the database.</a:t>
            </a:r>
          </a:p>
          <a:p>
            <a:pPr algn="just"/>
            <a:endParaRPr lang="en-US" sz="1400" dirty="0"/>
          </a:p>
          <a:p>
            <a:pPr algn="just"/>
            <a:r>
              <a:rPr lang="en-US" sz="1400" dirty="0"/>
              <a:t>Table B-1 lists required scripts, which are run automatically when one creates a database using the Database Configuration Assistant. They are described here because one might need to run them if one creates a database manually. To run these scripts, one must be connected to Oracle as a user with SYSDBA privileges.</a:t>
            </a:r>
          </a:p>
        </p:txBody>
      </p:sp>
      <p:grpSp>
        <p:nvGrpSpPr>
          <p:cNvPr id="5" name="Group 4"/>
          <p:cNvGrpSpPr/>
          <p:nvPr/>
        </p:nvGrpSpPr>
        <p:grpSpPr>
          <a:xfrm>
            <a:off x="581025" y="1828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581025" y="53340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1133591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471172"/>
            <a:ext cx="8020050" cy="2031325"/>
          </a:xfrm>
          <a:prstGeom prst="rect">
            <a:avLst/>
          </a:prstGeom>
        </p:spPr>
        <p:txBody>
          <a:bodyPr wrap="square">
            <a:spAutoFit/>
          </a:bodyPr>
          <a:lstStyle/>
          <a:p>
            <a:pPr algn="just"/>
            <a:r>
              <a:rPr lang="en-US" sz="1400" dirty="0"/>
              <a:t>TYPES OF DATA</a:t>
            </a:r>
          </a:p>
          <a:p>
            <a:pPr algn="just"/>
            <a:endParaRPr lang="en-US" sz="1400" dirty="0"/>
          </a:p>
          <a:p>
            <a:pPr algn="just"/>
            <a:r>
              <a:rPr lang="en-US" sz="1400" dirty="0"/>
              <a:t>Generally, there are two types of data:</a:t>
            </a:r>
          </a:p>
          <a:p>
            <a:pPr marL="285750" indent="-285750" algn="just">
              <a:buFont typeface="Arial" pitchFamily="34" charset="0"/>
              <a:buChar char="•"/>
            </a:pPr>
            <a:r>
              <a:rPr lang="en-US" sz="1400" dirty="0"/>
              <a:t>Quantitative data: any data that is in numerical form – e.g., statistics and percentages.</a:t>
            </a:r>
          </a:p>
          <a:p>
            <a:pPr marL="285750" indent="-285750" algn="just">
              <a:buFont typeface="Arial" pitchFamily="34" charset="0"/>
              <a:buChar char="•"/>
            </a:pPr>
            <a:r>
              <a:rPr lang="en-US" sz="1400" dirty="0"/>
              <a:t>Qualitative data: all the descriptive data. For e.g., </a:t>
            </a:r>
            <a:r>
              <a:rPr lang="en-US" sz="1400" dirty="0" smtClean="0"/>
              <a:t>color, </a:t>
            </a:r>
            <a:r>
              <a:rPr lang="en-US" sz="1400" dirty="0"/>
              <a:t>smell, appearance and quality.</a:t>
            </a:r>
          </a:p>
          <a:p>
            <a:pPr algn="just"/>
            <a:endParaRPr lang="en-US" sz="1400" dirty="0"/>
          </a:p>
          <a:p>
            <a:pPr algn="just"/>
            <a:r>
              <a:rPr lang="en-US" sz="1400" dirty="0"/>
              <a:t>Some organizations might also make use of secondary data to help drive business decisions.</a:t>
            </a:r>
          </a:p>
          <a:p>
            <a:pPr marL="285750" indent="-285750" algn="just">
              <a:buFont typeface="Arial" pitchFamily="34" charset="0"/>
              <a:buChar char="•"/>
            </a:pPr>
            <a:r>
              <a:rPr lang="en-US" sz="1400" dirty="0"/>
              <a:t>Secondary data: </a:t>
            </a:r>
            <a:r>
              <a:rPr lang="en-US" sz="1400" dirty="0" smtClean="0"/>
              <a:t>Already </a:t>
            </a:r>
            <a:r>
              <a:rPr lang="en-US" sz="1400" dirty="0"/>
              <a:t>been collected by another party for a different purpose. For e.g., a company might use Indian Census data to make decisions about marketing campaigns</a:t>
            </a:r>
            <a:r>
              <a:rPr lang="en-US" sz="1400" dirty="0" smtClean="0"/>
              <a:t>.</a:t>
            </a:r>
            <a:endParaRPr lang="en-US" sz="1400" dirty="0"/>
          </a:p>
        </p:txBody>
      </p:sp>
      <p:grpSp>
        <p:nvGrpSpPr>
          <p:cNvPr id="5" name="Group 4"/>
          <p:cNvGrpSpPr/>
          <p:nvPr/>
        </p:nvGrpSpPr>
        <p:grpSpPr>
          <a:xfrm>
            <a:off x="581025" y="2209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581025" y="53340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1843792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1"/>
          <p:cNvSpPr txBox="1">
            <a:spLocks noChangeArrowheads="1"/>
          </p:cNvSpPr>
          <p:nvPr/>
        </p:nvSpPr>
        <p:spPr bwMode="auto">
          <a:xfrm>
            <a:off x="228600" y="971550"/>
            <a:ext cx="5372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100" dirty="0">
                <a:solidFill>
                  <a:schemeClr val="bg1"/>
                </a:solidFill>
                <a:latin typeface="+mj-lt"/>
                <a:ea typeface="+mj-ea"/>
                <a:cs typeface="Arial" panose="020B0604020202020204" pitchFamily="34" charset="0"/>
              </a:rPr>
              <a:t>Data Classification</a:t>
            </a:r>
          </a:p>
        </p:txBody>
      </p:sp>
      <p:sp>
        <p:nvSpPr>
          <p:cNvPr id="61443" name="TextBox 2"/>
          <p:cNvSpPr txBox="1">
            <a:spLocks noChangeArrowheads="1"/>
          </p:cNvSpPr>
          <p:nvPr/>
        </p:nvSpPr>
        <p:spPr bwMode="auto">
          <a:xfrm>
            <a:off x="252351" y="1657351"/>
            <a:ext cx="889164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n-lt"/>
              </a:rPr>
              <a:t>Before data collections starts, classify the data into different types: continuous or discrete.</a:t>
            </a:r>
          </a:p>
          <a:p>
            <a:pPr eaLnBrk="1" hangingPunct="1"/>
            <a:endParaRPr lang="en-US" altLang="en-US" dirty="0">
              <a:latin typeface="+mn-lt"/>
            </a:endParaRPr>
          </a:p>
          <a:p>
            <a:pPr eaLnBrk="1" hangingPunct="1"/>
            <a:r>
              <a:rPr lang="en-US" altLang="en-US" dirty="0">
                <a:latin typeface="+mn-lt"/>
              </a:rPr>
              <a:t>This is important because it will:</a:t>
            </a:r>
          </a:p>
          <a:p>
            <a:pPr eaLnBrk="1" hangingPunct="1"/>
            <a:endParaRPr lang="en-US" altLang="en-US" b="1" dirty="0">
              <a:latin typeface="+mn-lt"/>
            </a:endParaRPr>
          </a:p>
          <a:p>
            <a:pPr eaLnBrk="1" hangingPunct="1">
              <a:buFontTx/>
              <a:buChar char="–"/>
            </a:pPr>
            <a:r>
              <a:rPr lang="en-US" altLang="en-US" b="1" dirty="0">
                <a:latin typeface="+mn-lt"/>
              </a:rPr>
              <a:t> </a:t>
            </a:r>
            <a:r>
              <a:rPr lang="en-US" altLang="en-US" dirty="0">
                <a:latin typeface="+mn-lt"/>
              </a:rPr>
              <a:t>Provide a choice of data display and analysis tools</a:t>
            </a:r>
          </a:p>
          <a:p>
            <a:pPr eaLnBrk="1" hangingPunct="1">
              <a:buFontTx/>
              <a:buChar char="–"/>
            </a:pPr>
            <a:endParaRPr lang="en-US" altLang="en-US" dirty="0">
              <a:latin typeface="+mn-lt"/>
            </a:endParaRPr>
          </a:p>
          <a:p>
            <a:pPr eaLnBrk="1" hangingPunct="1">
              <a:buFontTx/>
              <a:buChar char="–"/>
            </a:pPr>
            <a:r>
              <a:rPr lang="en-US" altLang="en-US" dirty="0">
                <a:latin typeface="+mn-lt"/>
              </a:rPr>
              <a:t> Dictate sample size calculation</a:t>
            </a:r>
          </a:p>
          <a:p>
            <a:pPr eaLnBrk="1" hangingPunct="1">
              <a:buFontTx/>
              <a:buChar char="–"/>
            </a:pPr>
            <a:endParaRPr lang="en-US" altLang="en-US" dirty="0">
              <a:latin typeface="+mn-lt"/>
            </a:endParaRPr>
          </a:p>
          <a:p>
            <a:pPr eaLnBrk="1" hangingPunct="1">
              <a:buFontTx/>
              <a:buChar char="–"/>
            </a:pPr>
            <a:r>
              <a:rPr lang="en-US" altLang="en-US" dirty="0">
                <a:latin typeface="+mn-lt"/>
              </a:rPr>
              <a:t> Provide performance or cause information</a:t>
            </a:r>
          </a:p>
          <a:p>
            <a:pPr eaLnBrk="1" hangingPunct="1">
              <a:buFontTx/>
              <a:buChar char="–"/>
            </a:pPr>
            <a:endParaRPr lang="en-US" altLang="en-US" dirty="0">
              <a:latin typeface="+mn-lt"/>
            </a:endParaRPr>
          </a:p>
          <a:p>
            <a:pPr eaLnBrk="1" hangingPunct="1">
              <a:buFontTx/>
              <a:buChar char="–"/>
            </a:pPr>
            <a:r>
              <a:rPr lang="en-US" altLang="en-US" dirty="0">
                <a:latin typeface="+mn-lt"/>
              </a:rPr>
              <a:t> Determine the appropriate control chart to use</a:t>
            </a:r>
          </a:p>
          <a:p>
            <a:pPr eaLnBrk="1" hangingPunct="1">
              <a:buFontTx/>
              <a:buChar char="–"/>
            </a:pPr>
            <a:endParaRPr lang="en-US" altLang="en-US" dirty="0">
              <a:latin typeface="+mn-lt"/>
            </a:endParaRPr>
          </a:p>
          <a:p>
            <a:pPr eaLnBrk="1" hangingPunct="1">
              <a:buFontTx/>
              <a:buChar char="–"/>
            </a:pPr>
            <a:r>
              <a:rPr lang="en-US" altLang="en-US" dirty="0">
                <a:latin typeface="+mn-lt"/>
              </a:rPr>
              <a:t> Determine the appropriate method for calculation of Sigma</a:t>
            </a:r>
          </a:p>
        </p:txBody>
      </p:sp>
    </p:spTree>
    <p:custDataLst>
      <p:tags r:id="rId1"/>
    </p:custDataLst>
    <p:extLst>
      <p:ext uri="{BB962C8B-B14F-4D97-AF65-F5344CB8AC3E}">
        <p14:creationId xmlns:p14="http://schemas.microsoft.com/office/powerpoint/2010/main" val="28366883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66689" y="971550"/>
            <a:ext cx="5657850" cy="339329"/>
          </a:xfrm>
          <a:extLst/>
        </p:spPr>
        <p:txBody>
          <a:bodyPr vert="horz" wrap="square" lIns="68580" tIns="34290" rIns="68580" bIns="34290" numCol="1" rtlCol="0" anchor="ctr" anchorCtr="0" compatLnSpc="1">
            <a:prstTxWarp prst="textNoShape">
              <a:avLst/>
            </a:prstTxWarp>
            <a:noAutofit/>
          </a:bodyPr>
          <a:lstStyle/>
          <a:p>
            <a:pPr algn="l">
              <a:defRPr/>
            </a:pPr>
            <a:r>
              <a:rPr lang="en-US" altLang="en-US" sz="2100" dirty="0">
                <a:cs typeface="Arial" panose="020B0604020202020204" pitchFamily="34" charset="0"/>
              </a:rPr>
              <a:t>Plan For Data Collection</a:t>
            </a:r>
          </a:p>
        </p:txBody>
      </p:sp>
      <p:grpSp>
        <p:nvGrpSpPr>
          <p:cNvPr id="153603" name="Group 3"/>
          <p:cNvGrpSpPr>
            <a:grpSpLocks/>
          </p:cNvGrpSpPr>
          <p:nvPr/>
        </p:nvGrpSpPr>
        <p:grpSpPr bwMode="auto">
          <a:xfrm>
            <a:off x="413538" y="1862826"/>
            <a:ext cx="8136178" cy="2453059"/>
            <a:chOff x="21" y="858"/>
            <a:chExt cx="5741" cy="1607"/>
          </a:xfrm>
        </p:grpSpPr>
        <p:sp>
          <p:nvSpPr>
            <p:cNvPr id="153620" name="Rectangle 4"/>
            <p:cNvSpPr>
              <a:spLocks noChangeArrowheads="1"/>
            </p:cNvSpPr>
            <p:nvPr/>
          </p:nvSpPr>
          <p:spPr bwMode="auto">
            <a:xfrm>
              <a:off x="30" y="1571"/>
              <a:ext cx="1428"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defTabSz="228600">
                <a:defRPr>
                  <a:solidFill>
                    <a:schemeClr val="tx1"/>
                  </a:solidFill>
                  <a:latin typeface="Constantia" panose="02030602050306030303" pitchFamily="18" charset="0"/>
                  <a:cs typeface="Arial" panose="020B0604020202020204" pitchFamily="34" charset="0"/>
                </a:defRPr>
              </a:lvl1pPr>
              <a:lvl2pPr marL="742950" indent="-285750" defTabSz="228600">
                <a:defRPr>
                  <a:solidFill>
                    <a:schemeClr val="tx1"/>
                  </a:solidFill>
                  <a:latin typeface="Constantia" panose="02030602050306030303" pitchFamily="18" charset="0"/>
                  <a:cs typeface="Arial" panose="020B0604020202020204" pitchFamily="34" charset="0"/>
                </a:defRPr>
              </a:lvl2pPr>
              <a:lvl3pPr marL="1143000" indent="-228600" defTabSz="228600">
                <a:defRPr>
                  <a:solidFill>
                    <a:schemeClr val="tx1"/>
                  </a:solidFill>
                  <a:latin typeface="Constantia" panose="02030602050306030303" pitchFamily="18" charset="0"/>
                  <a:cs typeface="Arial" panose="020B0604020202020204" pitchFamily="34" charset="0"/>
                </a:defRPr>
              </a:lvl3pPr>
              <a:lvl4pPr marL="1600200" indent="-228600" defTabSz="228600">
                <a:defRPr>
                  <a:solidFill>
                    <a:schemeClr val="tx1"/>
                  </a:solidFill>
                  <a:latin typeface="Constantia" panose="02030602050306030303" pitchFamily="18" charset="0"/>
                  <a:cs typeface="Arial" panose="020B0604020202020204" pitchFamily="34" charset="0"/>
                </a:defRPr>
              </a:lvl4pPr>
              <a:lvl5pPr marL="2057400" indent="-228600" defTabSz="228600">
                <a:defRPr>
                  <a:solidFill>
                    <a:schemeClr val="tx1"/>
                  </a:solidFill>
                  <a:latin typeface="Constantia" panose="02030602050306030303" pitchFamily="18" charset="0"/>
                  <a:cs typeface="Arial" panose="020B0604020202020204" pitchFamily="34" charset="0"/>
                </a:defRPr>
              </a:lvl5pPr>
              <a:lvl6pPr marL="2514600" indent="-228600" defTabSz="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spcAft>
                  <a:spcPct val="80000"/>
                </a:spcAft>
                <a:buClr>
                  <a:schemeClr val="tx2"/>
                </a:buClr>
                <a:buFont typeface="Wingdings" panose="05000000000000000000" pitchFamily="2" charset="2"/>
                <a:buChar char="§"/>
              </a:pPr>
              <a:r>
                <a:rPr lang="en-US" altLang="en-US" sz="1350" dirty="0">
                  <a:latin typeface="+mj-lt"/>
                </a:rPr>
                <a:t>Clarify purpose of data collection</a:t>
              </a:r>
            </a:p>
            <a:p>
              <a:pPr>
                <a:spcBef>
                  <a:spcPct val="50000"/>
                </a:spcBef>
                <a:spcAft>
                  <a:spcPct val="80000"/>
                </a:spcAft>
                <a:buClr>
                  <a:schemeClr val="tx2"/>
                </a:buClr>
                <a:buFont typeface="Wingdings" panose="05000000000000000000" pitchFamily="2" charset="2"/>
                <a:buChar char="§"/>
              </a:pPr>
              <a:r>
                <a:rPr lang="en-US" altLang="en-US" sz="1350" dirty="0">
                  <a:latin typeface="+mj-lt"/>
                </a:rPr>
                <a:t>Identify what data to collect</a:t>
              </a:r>
            </a:p>
          </p:txBody>
        </p:sp>
        <p:sp>
          <p:nvSpPr>
            <p:cNvPr id="153621" name="Rectangle 5"/>
            <p:cNvSpPr>
              <a:spLocks noChangeArrowheads="1"/>
            </p:cNvSpPr>
            <p:nvPr/>
          </p:nvSpPr>
          <p:spPr bwMode="auto">
            <a:xfrm>
              <a:off x="3184" y="1601"/>
              <a:ext cx="1253"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defTabSz="114300">
                <a:tabLst>
                  <a:tab pos="342900" algn="l"/>
                </a:tabLst>
                <a:defRPr>
                  <a:solidFill>
                    <a:schemeClr val="tx1"/>
                  </a:solidFill>
                  <a:latin typeface="Constantia" panose="02030602050306030303" pitchFamily="18" charset="0"/>
                  <a:cs typeface="Arial" panose="020B0604020202020204" pitchFamily="34" charset="0"/>
                </a:defRPr>
              </a:lvl1pPr>
              <a:lvl2pPr marL="742950" indent="-285750" defTabSz="114300">
                <a:tabLst>
                  <a:tab pos="342900" algn="l"/>
                </a:tabLst>
                <a:defRPr>
                  <a:solidFill>
                    <a:schemeClr val="tx1"/>
                  </a:solidFill>
                  <a:latin typeface="Constantia" panose="02030602050306030303" pitchFamily="18" charset="0"/>
                  <a:cs typeface="Arial" panose="020B0604020202020204" pitchFamily="34" charset="0"/>
                </a:defRPr>
              </a:lvl2pPr>
              <a:lvl3pPr marL="1143000" indent="-228600" defTabSz="114300">
                <a:tabLst>
                  <a:tab pos="342900" algn="l"/>
                </a:tabLst>
                <a:defRPr>
                  <a:solidFill>
                    <a:schemeClr val="tx1"/>
                  </a:solidFill>
                  <a:latin typeface="Constantia" panose="02030602050306030303" pitchFamily="18" charset="0"/>
                  <a:cs typeface="Arial" panose="020B0604020202020204" pitchFamily="34" charset="0"/>
                </a:defRPr>
              </a:lvl3pPr>
              <a:lvl4pPr marL="1600200" indent="-228600" defTabSz="114300">
                <a:tabLst>
                  <a:tab pos="342900" algn="l"/>
                </a:tabLst>
                <a:defRPr>
                  <a:solidFill>
                    <a:schemeClr val="tx1"/>
                  </a:solidFill>
                  <a:latin typeface="Constantia" panose="02030602050306030303" pitchFamily="18" charset="0"/>
                  <a:cs typeface="Arial" panose="020B0604020202020204" pitchFamily="34" charset="0"/>
                </a:defRPr>
              </a:lvl4pPr>
              <a:lvl5pPr marL="2057400" indent="-228600" defTabSz="114300">
                <a:tabLst>
                  <a:tab pos="342900" algn="l"/>
                </a:tabLst>
                <a:defRPr>
                  <a:solidFill>
                    <a:schemeClr val="tx1"/>
                  </a:solidFill>
                  <a:latin typeface="Constantia" panose="02030602050306030303" pitchFamily="18" charset="0"/>
                  <a:cs typeface="Arial" panose="020B0604020202020204" pitchFamily="34" charset="0"/>
                </a:defRPr>
              </a:lvl5pPr>
              <a:lvl6pPr marL="2514600" indent="-228600" defTabSz="114300" fontAlgn="base">
                <a:spcBef>
                  <a:spcPct val="0"/>
                </a:spcBef>
                <a:spcAft>
                  <a:spcPct val="0"/>
                </a:spcAft>
                <a:tabLst>
                  <a:tab pos="342900" algn="l"/>
                </a:tabLst>
                <a:defRPr>
                  <a:solidFill>
                    <a:schemeClr val="tx1"/>
                  </a:solidFill>
                  <a:latin typeface="Constantia" panose="02030602050306030303" pitchFamily="18" charset="0"/>
                  <a:cs typeface="Arial" panose="020B0604020202020204" pitchFamily="34" charset="0"/>
                </a:defRPr>
              </a:lvl6pPr>
              <a:lvl7pPr marL="2971800" indent="-228600" defTabSz="114300" fontAlgn="base">
                <a:spcBef>
                  <a:spcPct val="0"/>
                </a:spcBef>
                <a:spcAft>
                  <a:spcPct val="0"/>
                </a:spcAft>
                <a:tabLst>
                  <a:tab pos="342900" algn="l"/>
                </a:tabLst>
                <a:defRPr>
                  <a:solidFill>
                    <a:schemeClr val="tx1"/>
                  </a:solidFill>
                  <a:latin typeface="Constantia" panose="02030602050306030303" pitchFamily="18" charset="0"/>
                  <a:cs typeface="Arial" panose="020B0604020202020204" pitchFamily="34" charset="0"/>
                </a:defRPr>
              </a:lvl7pPr>
              <a:lvl8pPr marL="3429000" indent="-228600" defTabSz="114300" fontAlgn="base">
                <a:spcBef>
                  <a:spcPct val="0"/>
                </a:spcBef>
                <a:spcAft>
                  <a:spcPct val="0"/>
                </a:spcAft>
                <a:tabLst>
                  <a:tab pos="342900" algn="l"/>
                </a:tabLst>
                <a:defRPr>
                  <a:solidFill>
                    <a:schemeClr val="tx1"/>
                  </a:solidFill>
                  <a:latin typeface="Constantia" panose="02030602050306030303" pitchFamily="18" charset="0"/>
                  <a:cs typeface="Arial" panose="020B0604020202020204" pitchFamily="34" charset="0"/>
                </a:defRPr>
              </a:lvl8pPr>
              <a:lvl9pPr marL="3886200" indent="-228600" defTabSz="114300" fontAlgn="base">
                <a:spcBef>
                  <a:spcPct val="0"/>
                </a:spcBef>
                <a:spcAft>
                  <a:spcPct val="0"/>
                </a:spcAft>
                <a:tabLst>
                  <a:tab pos="342900" algn="l"/>
                </a:tabLst>
                <a:defRPr>
                  <a:solidFill>
                    <a:schemeClr val="tx1"/>
                  </a:solidFill>
                  <a:latin typeface="Constantia" panose="02030602050306030303" pitchFamily="18" charset="0"/>
                  <a:cs typeface="Arial" panose="020B0604020202020204" pitchFamily="34" charset="0"/>
                </a:defRPr>
              </a:lvl9pPr>
            </a:lstStyle>
            <a:p>
              <a:pPr>
                <a:spcBef>
                  <a:spcPct val="50000"/>
                </a:spcBef>
                <a:buClr>
                  <a:schemeClr val="tx2">
                    <a:lumMod val="75000"/>
                  </a:schemeClr>
                </a:buClr>
                <a:buFont typeface="Wingdings" panose="05000000000000000000" pitchFamily="2" charset="2"/>
                <a:buChar char="§"/>
              </a:pPr>
              <a:r>
                <a:rPr lang="en-US" altLang="en-US" sz="1350" dirty="0">
                  <a:latin typeface="+mj-lt"/>
                </a:rPr>
                <a:t>Through measurement systems</a:t>
              </a:r>
            </a:p>
          </p:txBody>
        </p:sp>
        <p:sp>
          <p:nvSpPr>
            <p:cNvPr id="153622" name="Rectangle 6"/>
            <p:cNvSpPr>
              <a:spLocks noChangeArrowheads="1"/>
            </p:cNvSpPr>
            <p:nvPr/>
          </p:nvSpPr>
          <p:spPr bwMode="auto">
            <a:xfrm>
              <a:off x="1622" y="1601"/>
              <a:ext cx="1345"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defTabSz="114300">
                <a:defRPr>
                  <a:solidFill>
                    <a:schemeClr val="tx1"/>
                  </a:solidFill>
                  <a:latin typeface="Constantia" panose="02030602050306030303" pitchFamily="18" charset="0"/>
                  <a:cs typeface="Arial" panose="020B0604020202020204" pitchFamily="34" charset="0"/>
                </a:defRPr>
              </a:lvl1pPr>
              <a:lvl2pPr marL="176213" indent="-174625" defTabSz="114300">
                <a:defRPr>
                  <a:solidFill>
                    <a:schemeClr val="tx1"/>
                  </a:solidFill>
                  <a:latin typeface="Constantia" panose="02030602050306030303" pitchFamily="18" charset="0"/>
                  <a:cs typeface="Arial" panose="020B0604020202020204" pitchFamily="34" charset="0"/>
                </a:defRPr>
              </a:lvl2pPr>
              <a:lvl3pPr marL="1143000" indent="-228600" defTabSz="114300">
                <a:defRPr>
                  <a:solidFill>
                    <a:schemeClr val="tx1"/>
                  </a:solidFill>
                  <a:latin typeface="Constantia" panose="02030602050306030303" pitchFamily="18" charset="0"/>
                  <a:cs typeface="Arial" panose="020B0604020202020204" pitchFamily="34" charset="0"/>
                </a:defRPr>
              </a:lvl3pPr>
              <a:lvl4pPr marL="1600200" indent="-228600" defTabSz="114300">
                <a:defRPr>
                  <a:solidFill>
                    <a:schemeClr val="tx1"/>
                  </a:solidFill>
                  <a:latin typeface="Constantia" panose="02030602050306030303" pitchFamily="18" charset="0"/>
                  <a:cs typeface="Arial" panose="020B0604020202020204" pitchFamily="34" charset="0"/>
                </a:defRPr>
              </a:lvl4pPr>
              <a:lvl5pPr marL="2057400" indent="-228600" defTabSz="114300">
                <a:defRPr>
                  <a:solidFill>
                    <a:schemeClr val="tx1"/>
                  </a:solidFill>
                  <a:latin typeface="Constantia" panose="02030602050306030303" pitchFamily="18" charset="0"/>
                  <a:cs typeface="Arial" panose="020B0604020202020204" pitchFamily="34" charset="0"/>
                </a:defRPr>
              </a:lvl5pPr>
              <a:lvl6pPr marL="25146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lvl="1">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Write and pilot operational definitions</a:t>
              </a:r>
            </a:p>
            <a:p>
              <a:pPr lvl="1">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Develop and pilot data collection forms and procedures</a:t>
              </a:r>
            </a:p>
            <a:p>
              <a:pPr lvl="1">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Establish a sampling plan</a:t>
              </a:r>
            </a:p>
          </p:txBody>
        </p:sp>
        <p:sp>
          <p:nvSpPr>
            <p:cNvPr id="153623" name="Rectangle 7"/>
            <p:cNvSpPr>
              <a:spLocks noChangeArrowheads="1"/>
            </p:cNvSpPr>
            <p:nvPr/>
          </p:nvSpPr>
          <p:spPr bwMode="auto">
            <a:xfrm>
              <a:off x="4557" y="1601"/>
              <a:ext cx="1205"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defTabSz="114300">
                <a:defRPr>
                  <a:solidFill>
                    <a:schemeClr val="tx1"/>
                  </a:solidFill>
                  <a:latin typeface="Constantia" panose="02030602050306030303" pitchFamily="18" charset="0"/>
                  <a:cs typeface="Arial" panose="020B0604020202020204" pitchFamily="34" charset="0"/>
                </a:defRPr>
              </a:lvl1pPr>
              <a:lvl2pPr marL="742950" indent="-285750" defTabSz="114300">
                <a:defRPr>
                  <a:solidFill>
                    <a:schemeClr val="tx1"/>
                  </a:solidFill>
                  <a:latin typeface="Constantia" panose="02030602050306030303" pitchFamily="18" charset="0"/>
                  <a:cs typeface="Arial" panose="020B0604020202020204" pitchFamily="34" charset="0"/>
                </a:defRPr>
              </a:lvl2pPr>
              <a:lvl3pPr marL="1143000" indent="-228600" defTabSz="114300">
                <a:defRPr>
                  <a:solidFill>
                    <a:schemeClr val="tx1"/>
                  </a:solidFill>
                  <a:latin typeface="Constantia" panose="02030602050306030303" pitchFamily="18" charset="0"/>
                  <a:cs typeface="Arial" panose="020B0604020202020204" pitchFamily="34" charset="0"/>
                </a:defRPr>
              </a:lvl3pPr>
              <a:lvl4pPr marL="1600200" indent="-228600" defTabSz="114300">
                <a:defRPr>
                  <a:solidFill>
                    <a:schemeClr val="tx1"/>
                  </a:solidFill>
                  <a:latin typeface="Constantia" panose="02030602050306030303" pitchFamily="18" charset="0"/>
                  <a:cs typeface="Arial" panose="020B0604020202020204" pitchFamily="34" charset="0"/>
                </a:defRPr>
              </a:lvl4pPr>
              <a:lvl5pPr marL="2057400" indent="-228600" defTabSz="114300">
                <a:defRPr>
                  <a:solidFill>
                    <a:schemeClr val="tx1"/>
                  </a:solidFill>
                  <a:latin typeface="Constantia" panose="02030602050306030303" pitchFamily="18" charset="0"/>
                  <a:cs typeface="Arial" panose="020B0604020202020204" pitchFamily="34" charset="0"/>
                </a:defRPr>
              </a:lvl5pPr>
              <a:lvl6pPr marL="25146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1143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Train data collectors</a:t>
              </a:r>
            </a:p>
            <a:p>
              <a:pPr>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Collect data</a:t>
              </a:r>
            </a:p>
            <a:p>
              <a:pPr>
                <a:spcBef>
                  <a:spcPct val="50000"/>
                </a:spcBef>
                <a:spcAft>
                  <a:spcPct val="50000"/>
                </a:spcAft>
                <a:buClr>
                  <a:schemeClr val="tx2">
                    <a:lumMod val="75000"/>
                  </a:schemeClr>
                </a:buClr>
                <a:buFont typeface="Wingdings" panose="05000000000000000000" pitchFamily="2" charset="2"/>
                <a:buChar char="§"/>
              </a:pPr>
              <a:r>
                <a:rPr lang="en-US" altLang="en-US" sz="1350" dirty="0">
                  <a:latin typeface="+mj-lt"/>
                </a:rPr>
                <a:t>Check for data accuracy and consistency</a:t>
              </a:r>
            </a:p>
          </p:txBody>
        </p:sp>
        <p:sp>
          <p:nvSpPr>
            <p:cNvPr id="153624" name="Line 8"/>
            <p:cNvSpPr>
              <a:spLocks noChangeShapeType="1"/>
            </p:cNvSpPr>
            <p:nvPr/>
          </p:nvSpPr>
          <p:spPr bwMode="auto">
            <a:xfrm>
              <a:off x="3775" y="1062"/>
              <a:ext cx="9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406537" name="AutoShape 9"/>
            <p:cNvSpPr>
              <a:spLocks noChangeArrowheads="1"/>
            </p:cNvSpPr>
            <p:nvPr/>
          </p:nvSpPr>
          <p:spPr bwMode="gray">
            <a:xfrm>
              <a:off x="3155" y="858"/>
              <a:ext cx="1152" cy="528"/>
            </a:xfrm>
            <a:prstGeom prst="homePlate">
              <a:avLst>
                <a:gd name="adj" fmla="val 54545"/>
              </a:avLst>
            </a:prstGeom>
            <a:solidFill>
              <a:schemeClr val="accent2">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anchor="ctr"/>
            <a:lstStyle/>
            <a:p>
              <a:pPr>
                <a:buClr>
                  <a:schemeClr val="tx2"/>
                </a:buClr>
                <a:buSzPct val="75000"/>
                <a:defRPr/>
              </a:pPr>
              <a:r>
                <a:rPr lang="en-US" sz="1125" b="1" dirty="0">
                  <a:solidFill>
                    <a:schemeClr val="bg1"/>
                  </a:solidFill>
                  <a:latin typeface="+mj-lt"/>
                </a:rPr>
                <a:t>Ensure Data</a:t>
              </a:r>
            </a:p>
            <a:p>
              <a:pPr>
                <a:buClr>
                  <a:schemeClr val="tx2"/>
                </a:buClr>
                <a:buSzPct val="75000"/>
                <a:defRPr/>
              </a:pPr>
              <a:r>
                <a:rPr lang="en-US" sz="1125" b="1" dirty="0">
                  <a:solidFill>
                    <a:schemeClr val="bg1"/>
                  </a:solidFill>
                  <a:latin typeface="+mj-lt"/>
                </a:rPr>
                <a:t>Consistency</a:t>
              </a:r>
            </a:p>
            <a:p>
              <a:pPr>
                <a:buClr>
                  <a:schemeClr val="tx2"/>
                </a:buClr>
                <a:buSzPct val="75000"/>
                <a:defRPr/>
              </a:pPr>
              <a:r>
                <a:rPr lang="en-US" sz="1125" b="1" dirty="0">
                  <a:solidFill>
                    <a:schemeClr val="bg1"/>
                  </a:solidFill>
                  <a:latin typeface="+mj-lt"/>
                </a:rPr>
                <a:t>And Stability</a:t>
              </a:r>
              <a:endParaRPr lang="en-US" sz="1125" i="1" dirty="0">
                <a:solidFill>
                  <a:schemeClr val="bg1"/>
                </a:solidFill>
                <a:effectLst>
                  <a:outerShdw blurRad="38100" dist="38100" dir="2700000" algn="tl">
                    <a:srgbClr val="000000"/>
                  </a:outerShdw>
                </a:effectLst>
                <a:latin typeface="+mj-lt"/>
              </a:endParaRPr>
            </a:p>
          </p:txBody>
        </p:sp>
        <p:sp>
          <p:nvSpPr>
            <p:cNvPr id="406538" name="AutoShape 10"/>
            <p:cNvSpPr>
              <a:spLocks noChangeArrowheads="1"/>
            </p:cNvSpPr>
            <p:nvPr/>
          </p:nvSpPr>
          <p:spPr bwMode="gray">
            <a:xfrm>
              <a:off x="338" y="858"/>
              <a:ext cx="1153" cy="528"/>
            </a:xfrm>
            <a:prstGeom prst="homePlate">
              <a:avLst>
                <a:gd name="adj" fmla="val 54593"/>
              </a:avLst>
            </a:prstGeom>
            <a:solidFill>
              <a:schemeClr val="accent2">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anchor="ctr"/>
            <a:lstStyle/>
            <a:p>
              <a:pPr>
                <a:buClr>
                  <a:schemeClr val="tx2"/>
                </a:buClr>
                <a:buSzPct val="75000"/>
                <a:defRPr/>
              </a:pPr>
              <a:r>
                <a:rPr lang="en-US" sz="1125" b="1" dirty="0"/>
                <a:t>Establish</a:t>
              </a:r>
              <a:br>
                <a:rPr lang="en-US" sz="1125" b="1" dirty="0"/>
              </a:br>
              <a:r>
                <a:rPr lang="en-US" sz="1125" b="1" dirty="0"/>
                <a:t>Data Collection</a:t>
              </a:r>
            </a:p>
            <a:p>
              <a:pPr>
                <a:buClr>
                  <a:schemeClr val="tx2"/>
                </a:buClr>
                <a:buSzPct val="75000"/>
                <a:defRPr/>
              </a:pPr>
              <a:r>
                <a:rPr lang="en-US" sz="1125" b="1" dirty="0"/>
                <a:t>Goals</a:t>
              </a:r>
              <a:endParaRPr lang="en-US" sz="1125" i="1" dirty="0">
                <a:effectLst>
                  <a:outerShdw blurRad="38100" dist="38100" dir="2700000" algn="tl">
                    <a:srgbClr val="000000"/>
                  </a:outerShdw>
                </a:effectLst>
              </a:endParaRPr>
            </a:p>
          </p:txBody>
        </p:sp>
        <p:sp>
          <p:nvSpPr>
            <p:cNvPr id="153627" name="AutoShape 11"/>
            <p:cNvSpPr>
              <a:spLocks noChangeArrowheads="1"/>
            </p:cNvSpPr>
            <p:nvPr/>
          </p:nvSpPr>
          <p:spPr bwMode="gray">
            <a:xfrm>
              <a:off x="1752" y="858"/>
              <a:ext cx="1152" cy="528"/>
            </a:xfrm>
            <a:prstGeom prst="homePlate">
              <a:avLst>
                <a:gd name="adj" fmla="val 54545"/>
              </a:avLst>
            </a:prstGeom>
            <a:solidFill>
              <a:schemeClr val="accent2">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buClr>
                  <a:schemeClr val="tx2"/>
                </a:buClr>
                <a:buSzPct val="75000"/>
                <a:buFont typeface="Wingdings" panose="05000000000000000000" pitchFamily="2" charset="2"/>
                <a:buNone/>
              </a:pPr>
              <a:r>
                <a:rPr lang="en-US" altLang="en-US" sz="1125" b="1" dirty="0">
                  <a:solidFill>
                    <a:schemeClr val="bg1"/>
                  </a:solidFill>
                  <a:latin typeface="+mj-lt"/>
                </a:rPr>
                <a:t>Develop </a:t>
              </a:r>
            </a:p>
            <a:p>
              <a:pPr>
                <a:buClr>
                  <a:schemeClr val="tx2"/>
                </a:buClr>
                <a:buSzPct val="75000"/>
                <a:buFont typeface="Wingdings" panose="05000000000000000000" pitchFamily="2" charset="2"/>
                <a:buNone/>
              </a:pPr>
              <a:r>
                <a:rPr lang="en-US" altLang="en-US" sz="1125" b="1" dirty="0">
                  <a:solidFill>
                    <a:schemeClr val="bg1"/>
                  </a:solidFill>
                  <a:latin typeface="+mj-lt"/>
                </a:rPr>
                <a:t>Operational</a:t>
              </a:r>
            </a:p>
            <a:p>
              <a:pPr>
                <a:buClr>
                  <a:schemeClr val="tx2"/>
                </a:buClr>
                <a:buSzPct val="75000"/>
                <a:buFont typeface="Wingdings" panose="05000000000000000000" pitchFamily="2" charset="2"/>
                <a:buNone/>
              </a:pPr>
              <a:r>
                <a:rPr lang="en-US" altLang="en-US" sz="1125" b="1" dirty="0">
                  <a:solidFill>
                    <a:schemeClr val="bg1"/>
                  </a:solidFill>
                  <a:latin typeface="+mj-lt"/>
                </a:rPr>
                <a:t>Definitions And</a:t>
              </a:r>
            </a:p>
            <a:p>
              <a:pPr>
                <a:buClr>
                  <a:schemeClr val="tx2"/>
                </a:buClr>
                <a:buSzPct val="75000"/>
                <a:buFont typeface="Wingdings" panose="05000000000000000000" pitchFamily="2" charset="2"/>
                <a:buNone/>
              </a:pPr>
              <a:r>
                <a:rPr lang="en-US" altLang="en-US" sz="1125" b="1" dirty="0">
                  <a:solidFill>
                    <a:schemeClr val="bg1"/>
                  </a:solidFill>
                  <a:latin typeface="+mj-lt"/>
                </a:rPr>
                <a:t>Procedures</a:t>
              </a:r>
            </a:p>
          </p:txBody>
        </p:sp>
        <p:sp>
          <p:nvSpPr>
            <p:cNvPr id="153628" name="Text Box 12"/>
            <p:cNvSpPr txBox="1">
              <a:spLocks noChangeArrowheads="1"/>
            </p:cNvSpPr>
            <p:nvPr/>
          </p:nvSpPr>
          <p:spPr bwMode="auto">
            <a:xfrm>
              <a:off x="21" y="959"/>
              <a:ext cx="37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lang="en-US" altLang="en-US" sz="2400" b="1">
                  <a:latin typeface="Arial" panose="020B0604020202020204" pitchFamily="34" charset="0"/>
                </a:rPr>
                <a:t>1</a:t>
              </a:r>
            </a:p>
          </p:txBody>
        </p:sp>
        <p:sp>
          <p:nvSpPr>
            <p:cNvPr id="153629" name="Text Box 13"/>
            <p:cNvSpPr txBox="1">
              <a:spLocks noChangeArrowheads="1"/>
            </p:cNvSpPr>
            <p:nvPr/>
          </p:nvSpPr>
          <p:spPr bwMode="auto">
            <a:xfrm>
              <a:off x="4296" y="965"/>
              <a:ext cx="25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lang="en-US" altLang="en-US" sz="2400" b="1">
                  <a:latin typeface="Arial" panose="020B0604020202020204" pitchFamily="34" charset="0"/>
                </a:rPr>
                <a:t>4</a:t>
              </a:r>
            </a:p>
          </p:txBody>
        </p:sp>
        <p:sp>
          <p:nvSpPr>
            <p:cNvPr id="153630" name="Text Box 14"/>
            <p:cNvSpPr txBox="1">
              <a:spLocks noChangeArrowheads="1"/>
            </p:cNvSpPr>
            <p:nvPr/>
          </p:nvSpPr>
          <p:spPr bwMode="auto">
            <a:xfrm>
              <a:off x="2909" y="959"/>
              <a:ext cx="25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lang="en-US" altLang="en-US" sz="2400" b="1">
                  <a:latin typeface="Arial" panose="020B0604020202020204" pitchFamily="34" charset="0"/>
                </a:rPr>
                <a:t>3</a:t>
              </a:r>
            </a:p>
          </p:txBody>
        </p:sp>
        <p:sp>
          <p:nvSpPr>
            <p:cNvPr id="153631" name="Text Box 15"/>
            <p:cNvSpPr txBox="1">
              <a:spLocks noChangeArrowheads="1"/>
            </p:cNvSpPr>
            <p:nvPr/>
          </p:nvSpPr>
          <p:spPr bwMode="auto">
            <a:xfrm>
              <a:off x="1503" y="959"/>
              <a:ext cx="25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lang="en-US" altLang="en-US" sz="2400" b="1">
                  <a:latin typeface="Arial" panose="020B0604020202020204" pitchFamily="34" charset="0"/>
                </a:rPr>
                <a:t>2</a:t>
              </a:r>
            </a:p>
          </p:txBody>
        </p:sp>
        <p:sp>
          <p:nvSpPr>
            <p:cNvPr id="153632" name="AutoShape 16"/>
            <p:cNvSpPr>
              <a:spLocks noChangeArrowheads="1"/>
            </p:cNvSpPr>
            <p:nvPr/>
          </p:nvSpPr>
          <p:spPr bwMode="gray">
            <a:xfrm>
              <a:off x="4547" y="858"/>
              <a:ext cx="1152" cy="528"/>
            </a:xfrm>
            <a:prstGeom prst="homePlate">
              <a:avLst>
                <a:gd name="adj" fmla="val 54545"/>
              </a:avLst>
            </a:prstGeom>
            <a:solidFill>
              <a:schemeClr val="accent2">
                <a:lumMod val="60000"/>
                <a:lumOff val="40000"/>
              </a:schemeClr>
            </a:solidFill>
            <a:ln>
              <a:headEnd/>
              <a:tailEnd/>
            </a:ln>
          </p:spPr>
          <p:style>
            <a:lnRef idx="0">
              <a:schemeClr val="accent5"/>
            </a:lnRef>
            <a:fillRef idx="3">
              <a:schemeClr val="accent5"/>
            </a:fillRef>
            <a:effectRef idx="3">
              <a:schemeClr val="accent5"/>
            </a:effectRef>
            <a:fontRef idx="minor">
              <a:schemeClr val="lt1"/>
            </a:fontRef>
          </p:style>
          <p:txBody>
            <a:bodyPr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buClr>
                  <a:schemeClr val="tx2"/>
                </a:buClr>
                <a:buSzPct val="75000"/>
                <a:buFont typeface="Wingdings" panose="05000000000000000000" pitchFamily="2" charset="2"/>
                <a:buNone/>
              </a:pPr>
              <a:r>
                <a:rPr lang="en-US" altLang="en-US" sz="1125" b="1" dirty="0">
                  <a:solidFill>
                    <a:schemeClr val="bg1"/>
                  </a:solidFill>
                  <a:latin typeface="+mj-lt"/>
                </a:rPr>
                <a:t>Collect Data</a:t>
              </a:r>
            </a:p>
            <a:p>
              <a:pPr>
                <a:buClr>
                  <a:schemeClr val="tx2"/>
                </a:buClr>
                <a:buSzPct val="75000"/>
                <a:buFont typeface="Wingdings" panose="05000000000000000000" pitchFamily="2" charset="2"/>
                <a:buNone/>
              </a:pPr>
              <a:r>
                <a:rPr lang="en-US" altLang="en-US" sz="1125" b="1" dirty="0">
                  <a:solidFill>
                    <a:schemeClr val="bg1"/>
                  </a:solidFill>
                  <a:latin typeface="+mj-lt"/>
                </a:rPr>
                <a:t>And Monitor</a:t>
              </a:r>
            </a:p>
            <a:p>
              <a:pPr>
                <a:buClr>
                  <a:schemeClr val="tx2"/>
                </a:buClr>
                <a:buSzPct val="75000"/>
                <a:buFont typeface="Wingdings" panose="05000000000000000000" pitchFamily="2" charset="2"/>
                <a:buNone/>
              </a:pPr>
              <a:r>
                <a:rPr lang="en-US" altLang="en-US" sz="1125" b="1" dirty="0">
                  <a:solidFill>
                    <a:schemeClr val="bg1"/>
                  </a:solidFill>
                  <a:latin typeface="+mj-lt"/>
                </a:rPr>
                <a:t>Consistency</a:t>
              </a:r>
            </a:p>
          </p:txBody>
        </p:sp>
      </p:grpSp>
    </p:spTree>
    <p:custDataLst>
      <p:tags r:id="rId1"/>
    </p:custDataLst>
    <p:extLst>
      <p:ext uri="{BB962C8B-B14F-4D97-AF65-F5344CB8AC3E}">
        <p14:creationId xmlns:p14="http://schemas.microsoft.com/office/powerpoint/2010/main" val="1632528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a:xfrm>
            <a:off x="197514" y="971550"/>
            <a:ext cx="6172200" cy="398859"/>
          </a:xfrm>
        </p:spPr>
        <p:txBody>
          <a:bodyPr vert="horz" wrap="square" lIns="68580" tIns="34290" rIns="68580" bIns="34290" numCol="1" rtlCol="0" anchor="t" anchorCtr="0" compatLnSpc="1">
            <a:prstTxWarp prst="textNoShape">
              <a:avLst/>
            </a:prstTxWarp>
            <a:normAutofit/>
          </a:bodyPr>
          <a:lstStyle/>
          <a:p>
            <a:pPr algn="l">
              <a:defRPr/>
            </a:pPr>
            <a:r>
              <a:rPr lang="en-US" altLang="en-US" sz="2100" dirty="0">
                <a:cs typeface="Arial" panose="020B0604020202020204" pitchFamily="34" charset="0"/>
              </a:rPr>
              <a:t>Types of Data</a:t>
            </a:r>
          </a:p>
        </p:txBody>
      </p:sp>
      <p:sp>
        <p:nvSpPr>
          <p:cNvPr id="301058" name="Rectangle 3"/>
          <p:cNvSpPr>
            <a:spLocks noChangeArrowheads="1"/>
          </p:cNvSpPr>
          <p:nvPr/>
        </p:nvSpPr>
        <p:spPr bwMode="auto">
          <a:xfrm>
            <a:off x="2996581" y="1961619"/>
            <a:ext cx="1181100" cy="367263"/>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kumimoji="1" lang="en-US" altLang="en-US" sz="2400" b="1" dirty="0">
              <a:solidFill>
                <a:srgbClr val="010000"/>
              </a:solidFill>
              <a:latin typeface="Times New Roman" panose="02020603050405020304" pitchFamily="18" charset="0"/>
            </a:endParaRPr>
          </a:p>
        </p:txBody>
      </p:sp>
      <p:sp>
        <p:nvSpPr>
          <p:cNvPr id="301059" name="Rectangle 4"/>
          <p:cNvSpPr>
            <a:spLocks noChangeArrowheads="1"/>
          </p:cNvSpPr>
          <p:nvPr/>
        </p:nvSpPr>
        <p:spPr bwMode="auto">
          <a:xfrm>
            <a:off x="759834" y="2924789"/>
            <a:ext cx="2228850" cy="332184"/>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kumimoji="1" lang="en-US" altLang="en-US" b="1" dirty="0">
                <a:solidFill>
                  <a:srgbClr val="010000"/>
                </a:solidFill>
                <a:latin typeface="+mn-lt"/>
              </a:rPr>
              <a:t>Discrete/Attribute</a:t>
            </a:r>
          </a:p>
        </p:txBody>
      </p:sp>
      <p:sp>
        <p:nvSpPr>
          <p:cNvPr id="301060" name="Rectangle 5"/>
          <p:cNvSpPr>
            <a:spLocks noChangeArrowheads="1"/>
          </p:cNvSpPr>
          <p:nvPr/>
        </p:nvSpPr>
        <p:spPr bwMode="auto">
          <a:xfrm>
            <a:off x="4561316" y="2938160"/>
            <a:ext cx="2514600" cy="332184"/>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kumimoji="1" lang="en-US" altLang="en-US" b="1" dirty="0">
                <a:solidFill>
                  <a:srgbClr val="010000"/>
                </a:solidFill>
                <a:latin typeface="+mn-lt"/>
              </a:rPr>
              <a:t>Continuous/Variable</a:t>
            </a:r>
            <a:r>
              <a:rPr kumimoji="1" lang="en-US" altLang="en-US" b="1" dirty="0">
                <a:solidFill>
                  <a:srgbClr val="010000"/>
                </a:solidFill>
                <a:latin typeface="Times New Roman" panose="02020603050405020304" pitchFamily="18" charset="0"/>
              </a:rPr>
              <a:t> </a:t>
            </a:r>
          </a:p>
        </p:txBody>
      </p:sp>
      <p:cxnSp>
        <p:nvCxnSpPr>
          <p:cNvPr id="301061" name="AutoShape 6"/>
          <p:cNvCxnSpPr>
            <a:cxnSpLocks noChangeShapeType="1"/>
            <a:stCxn id="301058" idx="2"/>
            <a:endCxn id="301059" idx="0"/>
          </p:cNvCxnSpPr>
          <p:nvPr/>
        </p:nvCxnSpPr>
        <p:spPr bwMode="auto">
          <a:xfrm rot="5400000">
            <a:off x="2432742" y="1770400"/>
            <a:ext cx="595907" cy="1712872"/>
          </a:xfrm>
          <a:prstGeom prst="bentConnector3">
            <a:avLst>
              <a:gd name="adj1" fmla="val 50000"/>
            </a:avLst>
          </a:prstGeom>
          <a:noFill/>
          <a:ln w="12700">
            <a:solidFill>
              <a:srgbClr val="009999"/>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301062" name="AutoShape 7"/>
          <p:cNvCxnSpPr>
            <a:cxnSpLocks noChangeShapeType="1"/>
          </p:cNvCxnSpPr>
          <p:nvPr/>
        </p:nvCxnSpPr>
        <p:spPr bwMode="auto">
          <a:xfrm rot="16200000" flipH="1">
            <a:off x="4316344" y="1540613"/>
            <a:ext cx="721049" cy="2172444"/>
          </a:xfrm>
          <a:prstGeom prst="bentConnector3">
            <a:avLst>
              <a:gd name="adj1" fmla="val 50000"/>
            </a:avLst>
          </a:prstGeom>
          <a:noFill/>
          <a:ln w="12700">
            <a:solidFill>
              <a:srgbClr val="009999"/>
            </a:solidFill>
            <a:miter lim="800000"/>
            <a:headEnd type="none" w="sm" len="sm"/>
            <a:tailEnd type="triangle" w="lg" len="lg"/>
          </a:ln>
          <a:extLst>
            <a:ext uri="{909E8E84-426E-40DD-AFC4-6F175D3DCCD1}">
              <a14:hiddenFill xmlns:a14="http://schemas.microsoft.com/office/drawing/2010/main">
                <a:noFill/>
              </a14:hiddenFill>
            </a:ext>
          </a:extLst>
        </p:spPr>
      </p:cxnSp>
      <p:sp>
        <p:nvSpPr>
          <p:cNvPr id="301063" name="Text Box 8"/>
          <p:cNvSpPr txBox="1">
            <a:spLocks noChangeArrowheads="1"/>
          </p:cNvSpPr>
          <p:nvPr/>
        </p:nvSpPr>
        <p:spPr bwMode="auto">
          <a:xfrm>
            <a:off x="359532" y="3292050"/>
            <a:ext cx="3987199" cy="1962076"/>
          </a:xfrm>
          <a:prstGeom prst="rect">
            <a:avLst/>
          </a:prstGeom>
          <a:noFill/>
          <a:ln w="3175">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171450" indent="-171450">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buFontTx/>
              <a:buChar char="•"/>
            </a:pPr>
            <a:r>
              <a:rPr kumimoji="1" lang="en-US" altLang="en-US" sz="1350" dirty="0">
                <a:solidFill>
                  <a:srgbClr val="010000"/>
                </a:solidFill>
                <a:latin typeface="+mj-lt"/>
              </a:rPr>
              <a:t>Data that can be categorized into a fixed number of classes</a:t>
            </a:r>
          </a:p>
          <a:p>
            <a:pPr>
              <a:buFontTx/>
              <a:buChar char="•"/>
            </a:pPr>
            <a:r>
              <a:rPr kumimoji="1" lang="en-US" altLang="en-US" sz="1350" dirty="0">
                <a:solidFill>
                  <a:srgbClr val="010000"/>
                </a:solidFill>
                <a:latin typeface="+mj-lt"/>
              </a:rPr>
              <a:t>That comes mostly in the form of choices as yes / no, ok / not Ok (</a:t>
            </a:r>
            <a:r>
              <a:rPr kumimoji="1" lang="en-US" altLang="en-US" sz="1350" b="1" dirty="0">
                <a:solidFill>
                  <a:srgbClr val="010000"/>
                </a:solidFill>
                <a:latin typeface="+mj-lt"/>
              </a:rPr>
              <a:t>finite</a:t>
            </a:r>
            <a:r>
              <a:rPr kumimoji="1" lang="en-US" altLang="en-US" sz="1350" dirty="0">
                <a:solidFill>
                  <a:srgbClr val="010000"/>
                </a:solidFill>
                <a:latin typeface="+mj-lt"/>
              </a:rPr>
              <a:t>)</a:t>
            </a:r>
          </a:p>
          <a:p>
            <a:pPr>
              <a:buFontTx/>
              <a:buChar char="•"/>
            </a:pPr>
            <a:r>
              <a:rPr kumimoji="1" lang="en-US" altLang="en-US" sz="1350" dirty="0">
                <a:solidFill>
                  <a:srgbClr val="010000"/>
                </a:solidFill>
                <a:latin typeface="+mj-lt"/>
              </a:rPr>
              <a:t>That cannot be measured but can be categorized (</a:t>
            </a:r>
            <a:r>
              <a:rPr kumimoji="1" lang="en-US" altLang="en-US" sz="1350" b="1" dirty="0">
                <a:solidFill>
                  <a:srgbClr val="010000"/>
                </a:solidFill>
                <a:latin typeface="+mj-lt"/>
              </a:rPr>
              <a:t>Countable</a:t>
            </a:r>
            <a:r>
              <a:rPr kumimoji="1" lang="en-US" altLang="en-US" sz="1350" dirty="0">
                <a:solidFill>
                  <a:srgbClr val="010000"/>
                </a:solidFill>
                <a:latin typeface="+mj-lt"/>
              </a:rPr>
              <a:t>)</a:t>
            </a:r>
          </a:p>
          <a:p>
            <a:pPr>
              <a:buFontTx/>
              <a:buChar char="•"/>
            </a:pPr>
            <a:r>
              <a:rPr kumimoji="1" lang="en-US" altLang="en-US" sz="1350" b="1" dirty="0">
                <a:solidFill>
                  <a:srgbClr val="010000"/>
                </a:solidFill>
                <a:latin typeface="+mj-lt"/>
              </a:rPr>
              <a:t>E.g.:</a:t>
            </a:r>
            <a:r>
              <a:rPr kumimoji="1" lang="en-US" altLang="en-US" sz="1350" dirty="0">
                <a:solidFill>
                  <a:srgbClr val="010000"/>
                </a:solidFill>
                <a:latin typeface="+mj-lt"/>
              </a:rPr>
              <a:t> No of pre-release errors, Pass/Fail; Yes/No; Performance metrics – A, B, C &amp; D, lines of code in a module of ‘n’ lines. </a:t>
            </a:r>
          </a:p>
        </p:txBody>
      </p:sp>
      <p:sp>
        <p:nvSpPr>
          <p:cNvPr id="301064" name="Text Box 9"/>
          <p:cNvSpPr txBox="1">
            <a:spLocks noChangeArrowheads="1"/>
          </p:cNvSpPr>
          <p:nvPr/>
        </p:nvSpPr>
        <p:spPr bwMode="auto">
          <a:xfrm>
            <a:off x="4463988" y="3320988"/>
            <a:ext cx="4265190" cy="1962076"/>
          </a:xfrm>
          <a:prstGeom prst="rect">
            <a:avLst/>
          </a:prstGeom>
          <a:noFill/>
          <a:ln w="3175">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171450" indent="-171450">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just">
              <a:buFontTx/>
              <a:buChar char="•"/>
            </a:pPr>
            <a:r>
              <a:rPr kumimoji="1" lang="en-US" altLang="en-US" sz="1350" dirty="0">
                <a:solidFill>
                  <a:srgbClr val="010000"/>
                </a:solidFill>
                <a:latin typeface="+mj-lt"/>
              </a:rPr>
              <a:t>Data that can be categorized into infinite number of classes</a:t>
            </a:r>
          </a:p>
          <a:p>
            <a:pPr algn="just">
              <a:buFontTx/>
              <a:buChar char="•"/>
            </a:pPr>
            <a:r>
              <a:rPr kumimoji="1" lang="en-US" altLang="en-US" sz="1350" dirty="0">
                <a:solidFill>
                  <a:srgbClr val="010000"/>
                </a:solidFill>
                <a:latin typeface="+mj-lt"/>
              </a:rPr>
              <a:t>That can assume any value between two given values (Infinite) </a:t>
            </a:r>
          </a:p>
          <a:p>
            <a:pPr algn="just">
              <a:buFontTx/>
              <a:buChar char="•"/>
            </a:pPr>
            <a:r>
              <a:rPr kumimoji="1" lang="en-US" altLang="en-US" sz="1350" dirty="0">
                <a:solidFill>
                  <a:srgbClr val="010000"/>
                </a:solidFill>
                <a:latin typeface="+mj-lt"/>
              </a:rPr>
              <a:t>That can be measured using some equipment or otherwise (Measurable)</a:t>
            </a:r>
          </a:p>
          <a:p>
            <a:pPr algn="just">
              <a:buFontTx/>
              <a:buChar char="•"/>
            </a:pPr>
            <a:r>
              <a:rPr kumimoji="1" lang="en-US" altLang="en-US" sz="1350" dirty="0">
                <a:solidFill>
                  <a:srgbClr val="010000"/>
                </a:solidFill>
                <a:latin typeface="+mj-lt"/>
              </a:rPr>
              <a:t>E.g.: Time taken for loading a page, response time, memory utilization, effort expended, delivery time, years of experience, CPU utilization, cost of rework. </a:t>
            </a:r>
          </a:p>
        </p:txBody>
      </p:sp>
      <p:cxnSp>
        <p:nvCxnSpPr>
          <p:cNvPr id="5" name="Straight Connector 4"/>
          <p:cNvCxnSpPr/>
          <p:nvPr/>
        </p:nvCxnSpPr>
        <p:spPr>
          <a:xfrm>
            <a:off x="4346731" y="2976953"/>
            <a:ext cx="0" cy="2484276"/>
          </a:xfrm>
          <a:prstGeom prst="line">
            <a:avLst/>
          </a:prstGeom>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612945" y="1889784"/>
            <a:ext cx="1989840" cy="369332"/>
          </a:xfrm>
          <a:prstGeom prst="rect">
            <a:avLst/>
          </a:prstGeom>
        </p:spPr>
        <p:txBody>
          <a:bodyPr wrap="none">
            <a:spAutoFit/>
          </a:bodyPr>
          <a:lstStyle/>
          <a:p>
            <a:r>
              <a:rPr kumimoji="1" lang="en-US" altLang="en-US" b="1" dirty="0">
                <a:solidFill>
                  <a:srgbClr val="010000"/>
                </a:solidFill>
                <a:latin typeface="+mj-lt"/>
              </a:rPr>
              <a:t>Data Classification </a:t>
            </a:r>
          </a:p>
        </p:txBody>
      </p:sp>
    </p:spTree>
    <p:custDataLst>
      <p:tags r:id="rId1"/>
    </p:custDataLst>
    <p:extLst>
      <p:ext uri="{BB962C8B-B14F-4D97-AF65-F5344CB8AC3E}">
        <p14:creationId xmlns:p14="http://schemas.microsoft.com/office/powerpoint/2010/main" val="3307433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Text Box 3"/>
          <p:cNvSpPr txBox="1">
            <a:spLocks noChangeArrowheads="1"/>
          </p:cNvSpPr>
          <p:nvPr/>
        </p:nvSpPr>
        <p:spPr bwMode="auto">
          <a:xfrm>
            <a:off x="2436376" y="2149508"/>
            <a:ext cx="6348092" cy="66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20000"/>
              </a:spcBef>
            </a:pPr>
            <a:r>
              <a:rPr kumimoji="1" lang="en-US" altLang="en-US" sz="1200" u="sng" dirty="0">
                <a:latin typeface="+mj-lt"/>
                <a:ea typeface="MS PGothic" panose="020B0600070205080204" pitchFamily="34" charset="-128"/>
              </a:rPr>
              <a:t>Examples</a:t>
            </a:r>
          </a:p>
          <a:p>
            <a:pPr>
              <a:spcBef>
                <a:spcPct val="20000"/>
              </a:spcBef>
            </a:pPr>
            <a:r>
              <a:rPr kumimoji="1" lang="en-US" altLang="en-US" sz="1200" dirty="0">
                <a:latin typeface="+mj-lt"/>
                <a:ea typeface="MS PGothic" panose="020B0600070205080204" pitchFamily="34" charset="-128"/>
              </a:rPr>
              <a:t>Defect types; </a:t>
            </a:r>
            <a:r>
              <a:rPr kumimoji="1" lang="en-US" altLang="en-US" sz="1200" dirty="0" err="1">
                <a:latin typeface="+mj-lt"/>
                <a:ea typeface="MS PGothic" panose="020B0600070205080204" pitchFamily="34" charset="-128"/>
              </a:rPr>
              <a:t>Dept</a:t>
            </a:r>
            <a:r>
              <a:rPr kumimoji="1" lang="en-US" altLang="en-US" sz="1200" dirty="0">
                <a:latin typeface="+mj-lt"/>
                <a:ea typeface="MS PGothic" panose="020B0600070205080204" pitchFamily="34" charset="-128"/>
              </a:rPr>
              <a:t> A, B, C; Labor types; Languages; design review method; Estimation method - Usage of scientific size model like FP,CP, Test case points and Others- 1</a:t>
            </a:r>
          </a:p>
        </p:txBody>
      </p:sp>
      <p:sp>
        <p:nvSpPr>
          <p:cNvPr id="306178" name="Line 4"/>
          <p:cNvSpPr>
            <a:spLocks noChangeShapeType="1"/>
          </p:cNvSpPr>
          <p:nvPr/>
        </p:nvSpPr>
        <p:spPr bwMode="auto">
          <a:xfrm>
            <a:off x="305526" y="4023066"/>
            <a:ext cx="8478942" cy="447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2869" name="Text Box 5"/>
          <p:cNvSpPr txBox="1">
            <a:spLocks noChangeArrowheads="1"/>
          </p:cNvSpPr>
          <p:nvPr/>
        </p:nvSpPr>
        <p:spPr bwMode="auto">
          <a:xfrm>
            <a:off x="1493659" y="2888940"/>
            <a:ext cx="955700" cy="31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575" dirty="0">
                <a:solidFill>
                  <a:schemeClr val="tx2"/>
                </a:solidFill>
                <a:latin typeface="Tw Cen MT" panose="020B0602020104020603" pitchFamily="34" charset="0"/>
                <a:ea typeface="MS PGothic" panose="020B0600070205080204" pitchFamily="34" charset="-128"/>
              </a:rPr>
              <a:t>Ordinal</a:t>
            </a:r>
          </a:p>
        </p:txBody>
      </p:sp>
      <p:sp>
        <p:nvSpPr>
          <p:cNvPr id="292870" name="Text Box 6"/>
          <p:cNvSpPr txBox="1">
            <a:spLocks noChangeArrowheads="1"/>
          </p:cNvSpPr>
          <p:nvPr/>
        </p:nvSpPr>
        <p:spPr bwMode="auto">
          <a:xfrm>
            <a:off x="2415948" y="1862826"/>
            <a:ext cx="6270852" cy="27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350" b="1" dirty="0">
                <a:latin typeface="+mj-lt"/>
                <a:ea typeface="MS PGothic" panose="020B0600070205080204" pitchFamily="34" charset="-128"/>
              </a:rPr>
              <a:t>Categorical data where the order of the categories is arbitrary – No natural ordering</a:t>
            </a:r>
          </a:p>
        </p:txBody>
      </p:sp>
      <p:sp>
        <p:nvSpPr>
          <p:cNvPr id="292878" name="Rectangle 14"/>
          <p:cNvSpPr>
            <a:spLocks noChangeArrowheads="1"/>
          </p:cNvSpPr>
          <p:nvPr/>
        </p:nvSpPr>
        <p:spPr bwMode="auto">
          <a:xfrm>
            <a:off x="1600944" y="1862827"/>
            <a:ext cx="807970" cy="29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53" tIns="37146" rIns="73053" bIns="37146">
            <a:spAutoFit/>
          </a:bodyPr>
          <a:lstStyle>
            <a:lvl1pPr defTabSz="1074738">
              <a:defRPr>
                <a:solidFill>
                  <a:schemeClr val="tx1"/>
                </a:solidFill>
                <a:latin typeface="Constantia" panose="02030602050306030303" pitchFamily="18" charset="0"/>
                <a:cs typeface="Arial" panose="020B0604020202020204" pitchFamily="34" charset="0"/>
              </a:defRPr>
            </a:lvl1pPr>
            <a:lvl2pPr marL="742950" indent="-285750" defTabSz="1074738">
              <a:defRPr>
                <a:solidFill>
                  <a:schemeClr val="tx1"/>
                </a:solidFill>
                <a:latin typeface="Constantia" panose="02030602050306030303" pitchFamily="18" charset="0"/>
                <a:cs typeface="Arial" panose="020B0604020202020204" pitchFamily="34" charset="0"/>
              </a:defRPr>
            </a:lvl2pPr>
            <a:lvl3pPr marL="1143000" indent="-228600" defTabSz="1074738">
              <a:defRPr>
                <a:solidFill>
                  <a:schemeClr val="tx1"/>
                </a:solidFill>
                <a:latin typeface="Constantia" panose="02030602050306030303" pitchFamily="18" charset="0"/>
                <a:cs typeface="Arial" panose="020B0604020202020204" pitchFamily="34" charset="0"/>
              </a:defRPr>
            </a:lvl3pPr>
            <a:lvl4pPr marL="1600200" indent="-228600" defTabSz="1074738">
              <a:defRPr>
                <a:solidFill>
                  <a:schemeClr val="tx1"/>
                </a:solidFill>
                <a:latin typeface="Constantia" panose="02030602050306030303" pitchFamily="18" charset="0"/>
                <a:cs typeface="Arial" panose="020B0604020202020204" pitchFamily="34" charset="0"/>
              </a:defRPr>
            </a:lvl4pPr>
            <a:lvl5pPr marL="2057400" indent="-228600" defTabSz="1074738">
              <a:defRPr>
                <a:solidFill>
                  <a:schemeClr val="tx1"/>
                </a:solidFill>
                <a:latin typeface="Constantia" panose="02030602050306030303" pitchFamily="18" charset="0"/>
                <a:cs typeface="Arial" panose="020B0604020202020204" pitchFamily="34" charset="0"/>
              </a:defRPr>
            </a:lvl5pPr>
            <a:lvl6pPr marL="25146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r">
              <a:lnSpc>
                <a:spcPct val="89000"/>
              </a:lnSpc>
              <a:spcBef>
                <a:spcPct val="40000"/>
              </a:spcBef>
            </a:pPr>
            <a:r>
              <a:rPr kumimoji="1" lang="en-US" altLang="en-US" sz="1575" dirty="0">
                <a:solidFill>
                  <a:schemeClr val="tx2"/>
                </a:solidFill>
                <a:latin typeface="Tw Cen MT" panose="020B0602020104020603" pitchFamily="34" charset="0"/>
                <a:ea typeface="MS PGothic" panose="020B0600070205080204" pitchFamily="34" charset="-128"/>
              </a:rPr>
              <a:t>Nominal</a:t>
            </a:r>
          </a:p>
        </p:txBody>
      </p:sp>
      <p:sp>
        <p:nvSpPr>
          <p:cNvPr id="306182" name="AutoShape 17"/>
          <p:cNvSpPr>
            <a:spLocks noChangeArrowheads="1"/>
          </p:cNvSpPr>
          <p:nvPr/>
        </p:nvSpPr>
        <p:spPr bwMode="auto">
          <a:xfrm>
            <a:off x="629562" y="2657683"/>
            <a:ext cx="303609" cy="2047875"/>
          </a:xfrm>
          <a:prstGeom prst="downArrow">
            <a:avLst>
              <a:gd name="adj1" fmla="val 50000"/>
              <a:gd name="adj2" fmla="val 168628"/>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kumimoji="1" lang="en-US" altLang="en-US" sz="1350">
              <a:latin typeface="Tw Cen MT" panose="020B0602020104020603" pitchFamily="34" charset="0"/>
              <a:ea typeface="MS PGothic" panose="020B0600070205080204" pitchFamily="34" charset="-128"/>
            </a:endParaRPr>
          </a:p>
        </p:txBody>
      </p:sp>
      <p:sp>
        <p:nvSpPr>
          <p:cNvPr id="306183" name="Text Box 18"/>
          <p:cNvSpPr txBox="1">
            <a:spLocks noChangeArrowheads="1"/>
          </p:cNvSpPr>
          <p:nvPr/>
        </p:nvSpPr>
        <p:spPr bwMode="auto">
          <a:xfrm>
            <a:off x="305526" y="4915108"/>
            <a:ext cx="1272779" cy="46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575" dirty="0">
                <a:latin typeface="Tw Cen MT" panose="020B0602020104020603" pitchFamily="34" charset="0"/>
                <a:ea typeface="MS PGothic" panose="020B0600070205080204" pitchFamily="34" charset="-128"/>
              </a:rPr>
              <a:t>Continuous</a:t>
            </a:r>
            <a:r>
              <a:rPr kumimoji="1" lang="en-US" altLang="en-US" sz="1650" dirty="0">
                <a:latin typeface="Tw Cen MT" panose="020B0602020104020603" pitchFamily="34" charset="0"/>
                <a:ea typeface="MS PGothic" panose="020B0600070205080204" pitchFamily="34" charset="-128"/>
              </a:rPr>
              <a:t/>
            </a:r>
            <a:br>
              <a:rPr kumimoji="1" lang="en-US" altLang="en-US" sz="1650" dirty="0">
                <a:latin typeface="Tw Cen MT" panose="020B0602020104020603" pitchFamily="34" charset="0"/>
                <a:ea typeface="MS PGothic" panose="020B0600070205080204" pitchFamily="34" charset="-128"/>
              </a:rPr>
            </a:br>
            <a:r>
              <a:rPr kumimoji="1" lang="en-US" altLang="en-US" sz="975" dirty="0">
                <a:latin typeface="Tw Cen MT" panose="020B0602020104020603" pitchFamily="34" charset="0"/>
                <a:ea typeface="MS PGothic" panose="020B0600070205080204" pitchFamily="34" charset="-128"/>
              </a:rPr>
              <a:t>(aka variables data)</a:t>
            </a:r>
            <a:endParaRPr kumimoji="1" lang="en-US" altLang="en-US" sz="2100" baseline="30000" dirty="0">
              <a:latin typeface="Tw Cen MT" panose="020B0602020104020603" pitchFamily="34" charset="0"/>
              <a:ea typeface="MS PGothic" panose="020B0600070205080204" pitchFamily="34" charset="-128"/>
            </a:endParaRPr>
          </a:p>
        </p:txBody>
      </p:sp>
      <p:sp>
        <p:nvSpPr>
          <p:cNvPr id="306184" name="Text Box 19"/>
          <p:cNvSpPr txBox="1">
            <a:spLocks noChangeArrowheads="1"/>
          </p:cNvSpPr>
          <p:nvPr/>
        </p:nvSpPr>
        <p:spPr bwMode="auto">
          <a:xfrm>
            <a:off x="379313" y="2013368"/>
            <a:ext cx="1530447" cy="6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575" dirty="0">
                <a:latin typeface="Tw Cen MT" panose="020B0602020104020603" pitchFamily="34" charset="0"/>
                <a:ea typeface="MS PGothic" panose="020B0600070205080204" pitchFamily="34" charset="-128"/>
              </a:rPr>
              <a:t>Attribute</a:t>
            </a:r>
            <a:br>
              <a:rPr kumimoji="1" lang="en-US" altLang="en-US" sz="1575" dirty="0">
                <a:latin typeface="Tw Cen MT" panose="020B0602020104020603" pitchFamily="34" charset="0"/>
                <a:ea typeface="MS PGothic" panose="020B0600070205080204" pitchFamily="34" charset="-128"/>
              </a:rPr>
            </a:br>
            <a:r>
              <a:rPr kumimoji="1" lang="en-US" altLang="en-US" sz="975" dirty="0">
                <a:latin typeface="Tw Cen MT" panose="020B0602020104020603" pitchFamily="34" charset="0"/>
                <a:ea typeface="MS PGothic" panose="020B0600070205080204" pitchFamily="34" charset="-128"/>
              </a:rPr>
              <a:t>(aka categorized discrete data)</a:t>
            </a:r>
          </a:p>
        </p:txBody>
      </p:sp>
      <p:sp>
        <p:nvSpPr>
          <p:cNvPr id="292886" name="Text Box 22"/>
          <p:cNvSpPr txBox="1">
            <a:spLocks noChangeArrowheads="1"/>
          </p:cNvSpPr>
          <p:nvPr/>
        </p:nvSpPr>
        <p:spPr bwMode="auto">
          <a:xfrm>
            <a:off x="1605132" y="5002248"/>
            <a:ext cx="810816" cy="31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575" dirty="0">
                <a:solidFill>
                  <a:schemeClr val="tx2"/>
                </a:solidFill>
                <a:latin typeface="Tw Cen MT" panose="020B0602020104020603" pitchFamily="34" charset="0"/>
                <a:ea typeface="MS PGothic" panose="020B0600070205080204" pitchFamily="34" charset="-128"/>
              </a:rPr>
              <a:t>Ratio</a:t>
            </a:r>
          </a:p>
        </p:txBody>
      </p:sp>
      <p:sp>
        <p:nvSpPr>
          <p:cNvPr id="292887" name="Text Box 23"/>
          <p:cNvSpPr txBox="1">
            <a:spLocks noChangeArrowheads="1"/>
          </p:cNvSpPr>
          <p:nvPr/>
        </p:nvSpPr>
        <p:spPr bwMode="auto">
          <a:xfrm>
            <a:off x="1547664" y="4293096"/>
            <a:ext cx="873919" cy="31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575" dirty="0">
                <a:solidFill>
                  <a:schemeClr val="tx2"/>
                </a:solidFill>
                <a:latin typeface="Tw Cen MT" panose="020B0602020104020603" pitchFamily="34" charset="0"/>
                <a:ea typeface="MS PGothic" panose="020B0600070205080204" pitchFamily="34" charset="-128"/>
              </a:rPr>
              <a:t>Interval</a:t>
            </a:r>
          </a:p>
        </p:txBody>
      </p:sp>
      <p:sp>
        <p:nvSpPr>
          <p:cNvPr id="292888" name="Text Box 24"/>
          <p:cNvSpPr txBox="1">
            <a:spLocks noChangeArrowheads="1"/>
          </p:cNvSpPr>
          <p:nvPr/>
        </p:nvSpPr>
        <p:spPr bwMode="auto">
          <a:xfrm>
            <a:off x="2432173" y="3228194"/>
            <a:ext cx="6352295" cy="6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Aft>
                <a:spcPct val="20000"/>
              </a:spcAft>
            </a:pPr>
            <a:r>
              <a:rPr kumimoji="1" lang="en-US" altLang="en-US" sz="1200" u="sng" dirty="0">
                <a:latin typeface="+mj-lt"/>
                <a:ea typeface="MS PGothic" panose="020B0600070205080204" pitchFamily="34" charset="-128"/>
              </a:rPr>
              <a:t>Examples : </a:t>
            </a:r>
            <a:r>
              <a:rPr kumimoji="1" lang="en-US" altLang="en-US" sz="1200" dirty="0">
                <a:latin typeface="+mj-lt"/>
                <a:ea typeface="MS PGothic" panose="020B0600070205080204" pitchFamily="34" charset="-128"/>
              </a:rPr>
              <a:t>Severity levels, performance levels – excellent, very good, good, bad; Experience categories, CSAT Levels - &gt;5 and &lt;5, Risk associated with penalty clause - High - 0, Medium/Low – 1; Engineering tools adoption level - Binary Measure: </a:t>
            </a:r>
            <a:r>
              <a:rPr kumimoji="1" lang="en-US" altLang="en-US" sz="1200" b="1" dirty="0">
                <a:latin typeface="+mj-lt"/>
                <a:ea typeface="MS PGothic" panose="020B0600070205080204" pitchFamily="34" charset="-128"/>
              </a:rPr>
              <a:t>1 </a:t>
            </a:r>
            <a:r>
              <a:rPr kumimoji="1" lang="en-US" altLang="en-US" sz="1200" dirty="0">
                <a:latin typeface="+mj-lt"/>
                <a:ea typeface="MS PGothic" panose="020B0600070205080204" pitchFamily="34" charset="-128"/>
              </a:rPr>
              <a:t>- Level 3 and above and</a:t>
            </a:r>
            <a:r>
              <a:rPr kumimoji="1" lang="en-US" altLang="en-US" sz="1200" b="1" dirty="0">
                <a:latin typeface="+mj-lt"/>
                <a:ea typeface="MS PGothic" panose="020B0600070205080204" pitchFamily="34" charset="-128"/>
              </a:rPr>
              <a:t> 0</a:t>
            </a:r>
            <a:r>
              <a:rPr kumimoji="1" lang="en-US" altLang="en-US" sz="1200" dirty="0">
                <a:latin typeface="+mj-lt"/>
                <a:ea typeface="MS PGothic" panose="020B0600070205080204" pitchFamily="34" charset="-128"/>
              </a:rPr>
              <a:t> - Less than level 3</a:t>
            </a:r>
          </a:p>
        </p:txBody>
      </p:sp>
      <p:sp>
        <p:nvSpPr>
          <p:cNvPr id="292890" name="Text Box 26"/>
          <p:cNvSpPr txBox="1">
            <a:spLocks noChangeArrowheads="1"/>
          </p:cNvSpPr>
          <p:nvPr/>
        </p:nvSpPr>
        <p:spPr bwMode="auto">
          <a:xfrm>
            <a:off x="2371206" y="5328802"/>
            <a:ext cx="6413261"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Aft>
                <a:spcPct val="20000"/>
              </a:spcAft>
            </a:pPr>
            <a:r>
              <a:rPr kumimoji="1" lang="en-US" altLang="en-US" sz="1200" u="sng" dirty="0">
                <a:latin typeface="+mj-lt"/>
                <a:ea typeface="MS PGothic" panose="020B0600070205080204" pitchFamily="34" charset="-128"/>
              </a:rPr>
              <a:t>Examples : </a:t>
            </a:r>
            <a:r>
              <a:rPr kumimoji="1" lang="en-US" altLang="en-US" sz="1200" dirty="0">
                <a:latin typeface="+mj-lt"/>
                <a:ea typeface="MS PGothic" panose="020B0600070205080204" pitchFamily="34" charset="-128"/>
              </a:rPr>
              <a:t>Defect densities, Labor rates, Productivity, Variance %’s, EDR, Teams’ Average Experience  </a:t>
            </a:r>
          </a:p>
        </p:txBody>
      </p:sp>
      <p:sp>
        <p:nvSpPr>
          <p:cNvPr id="292920" name="Text Box 56"/>
          <p:cNvSpPr txBox="1">
            <a:spLocks noChangeArrowheads="1"/>
          </p:cNvSpPr>
          <p:nvPr/>
        </p:nvSpPr>
        <p:spPr bwMode="auto">
          <a:xfrm>
            <a:off x="2432173" y="2904794"/>
            <a:ext cx="3187304" cy="27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4" tIns="34277" rIns="68554" bIns="34277">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spcBef>
                <a:spcPct val="50000"/>
              </a:spcBef>
            </a:pPr>
            <a:r>
              <a:rPr kumimoji="1" lang="en-US" altLang="en-US" sz="1350" b="1" dirty="0">
                <a:latin typeface="+mj-lt"/>
                <a:ea typeface="MS PGothic" panose="020B0600070205080204" pitchFamily="34" charset="-128"/>
              </a:rPr>
              <a:t>Nominal data with a natural ordering</a:t>
            </a:r>
          </a:p>
        </p:txBody>
      </p:sp>
      <p:sp>
        <p:nvSpPr>
          <p:cNvPr id="292921" name="Rectangle 57"/>
          <p:cNvSpPr>
            <a:spLocks noChangeArrowheads="1"/>
          </p:cNvSpPr>
          <p:nvPr/>
        </p:nvSpPr>
        <p:spPr bwMode="auto">
          <a:xfrm>
            <a:off x="2382754" y="4288595"/>
            <a:ext cx="6304046" cy="65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53" tIns="37146" rIns="73053" bIns="37146" anchor="ctr">
            <a:spAutoFit/>
          </a:bodyPr>
          <a:lstStyle>
            <a:lvl1pPr defTabSz="1027113">
              <a:defRPr>
                <a:solidFill>
                  <a:schemeClr val="tx1"/>
                </a:solidFill>
                <a:latin typeface="Constantia" panose="02030602050306030303" pitchFamily="18" charset="0"/>
                <a:cs typeface="Arial" panose="020B0604020202020204" pitchFamily="34" charset="0"/>
              </a:defRPr>
            </a:lvl1pPr>
            <a:lvl2pPr marL="742950" indent="-285750" defTabSz="1027113">
              <a:defRPr>
                <a:solidFill>
                  <a:schemeClr val="tx1"/>
                </a:solidFill>
                <a:latin typeface="Constantia" panose="02030602050306030303" pitchFamily="18" charset="0"/>
                <a:cs typeface="Arial" panose="020B0604020202020204" pitchFamily="34" charset="0"/>
              </a:defRPr>
            </a:lvl2pPr>
            <a:lvl3pPr marL="1143000" indent="-228600" defTabSz="1027113">
              <a:defRPr>
                <a:solidFill>
                  <a:schemeClr val="tx1"/>
                </a:solidFill>
                <a:latin typeface="Constantia" panose="02030602050306030303" pitchFamily="18" charset="0"/>
                <a:cs typeface="Arial" panose="020B0604020202020204" pitchFamily="34" charset="0"/>
              </a:defRPr>
            </a:lvl3pPr>
            <a:lvl4pPr marL="1600200" indent="-228600" defTabSz="1027113">
              <a:defRPr>
                <a:solidFill>
                  <a:schemeClr val="tx1"/>
                </a:solidFill>
                <a:latin typeface="Constantia" panose="02030602050306030303" pitchFamily="18" charset="0"/>
                <a:cs typeface="Arial" panose="020B0604020202020204" pitchFamily="34" charset="0"/>
              </a:defRPr>
            </a:lvl4pPr>
            <a:lvl5pPr marL="2057400" indent="-228600" defTabSz="1027113">
              <a:defRPr>
                <a:solidFill>
                  <a:schemeClr val="tx1"/>
                </a:solidFill>
                <a:latin typeface="Constantia" panose="02030602050306030303" pitchFamily="18" charset="0"/>
                <a:cs typeface="Arial" panose="020B0604020202020204" pitchFamily="34" charset="0"/>
              </a:defRPr>
            </a:lvl5pPr>
            <a:lvl6pPr marL="2514600" indent="-228600" defTabSz="1027113"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1027113"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1027113"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1027113"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kumimoji="1" lang="en-US" altLang="en-US" sz="1350" b="1" dirty="0">
                <a:latin typeface="+mj-lt"/>
                <a:ea typeface="MS PGothic" panose="020B0600070205080204" pitchFamily="34" charset="-128"/>
              </a:rPr>
              <a:t>Continuous data that has only one continuous measure</a:t>
            </a:r>
            <a:r>
              <a:rPr kumimoji="1" lang="en-US" altLang="en-US" sz="1350" dirty="0">
                <a:latin typeface="+mj-lt"/>
                <a:ea typeface="MS PGothic" panose="020B0600070205080204" pitchFamily="34" charset="-128"/>
              </a:rPr>
              <a:t> </a:t>
            </a:r>
            <a:r>
              <a:rPr kumimoji="1" lang="en-US" altLang="en-US" sz="1200" dirty="0">
                <a:latin typeface="+mj-lt"/>
                <a:ea typeface="MS PGothic" panose="020B0600070205080204" pitchFamily="34" charset="-128"/>
              </a:rPr>
              <a:t>divided equal intervals; may have decimal values</a:t>
            </a:r>
          </a:p>
          <a:p>
            <a:r>
              <a:rPr kumimoji="1" lang="en-US" altLang="en-US" sz="1200" dirty="0">
                <a:latin typeface="+mj-lt"/>
                <a:ea typeface="MS PGothic" panose="020B0600070205080204" pitchFamily="34" charset="-128"/>
              </a:rPr>
              <a:t>E.g.: effort (PH), Time taken for loading a page, </a:t>
            </a:r>
          </a:p>
        </p:txBody>
      </p:sp>
      <p:sp>
        <p:nvSpPr>
          <p:cNvPr id="292922" name="Rectangle 58"/>
          <p:cNvSpPr>
            <a:spLocks noChangeArrowheads="1"/>
          </p:cNvSpPr>
          <p:nvPr/>
        </p:nvSpPr>
        <p:spPr bwMode="auto">
          <a:xfrm>
            <a:off x="2371206" y="5056351"/>
            <a:ext cx="6629286" cy="2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53" tIns="37146" rIns="73053" bIns="37146">
            <a:spAutoFit/>
          </a:bodyPr>
          <a:lstStyle>
            <a:lvl1pPr defTabSz="1074738">
              <a:defRPr>
                <a:solidFill>
                  <a:schemeClr val="tx1"/>
                </a:solidFill>
                <a:latin typeface="Constantia" panose="02030602050306030303" pitchFamily="18" charset="0"/>
                <a:cs typeface="Arial" panose="020B0604020202020204" pitchFamily="34" charset="0"/>
              </a:defRPr>
            </a:lvl1pPr>
            <a:lvl2pPr marL="742950" indent="-285750" defTabSz="1074738">
              <a:defRPr>
                <a:solidFill>
                  <a:schemeClr val="tx1"/>
                </a:solidFill>
                <a:latin typeface="Constantia" panose="02030602050306030303" pitchFamily="18" charset="0"/>
                <a:cs typeface="Arial" panose="020B0604020202020204" pitchFamily="34" charset="0"/>
              </a:defRPr>
            </a:lvl2pPr>
            <a:lvl3pPr marL="1143000" indent="-228600" defTabSz="1074738">
              <a:defRPr>
                <a:solidFill>
                  <a:schemeClr val="tx1"/>
                </a:solidFill>
                <a:latin typeface="Constantia" panose="02030602050306030303" pitchFamily="18" charset="0"/>
                <a:cs typeface="Arial" panose="020B0604020202020204" pitchFamily="34" charset="0"/>
              </a:defRPr>
            </a:lvl3pPr>
            <a:lvl4pPr marL="1600200" indent="-228600" defTabSz="1074738">
              <a:defRPr>
                <a:solidFill>
                  <a:schemeClr val="tx1"/>
                </a:solidFill>
                <a:latin typeface="Constantia" panose="02030602050306030303" pitchFamily="18" charset="0"/>
                <a:cs typeface="Arial" panose="020B0604020202020204" pitchFamily="34" charset="0"/>
              </a:defRPr>
            </a:lvl4pPr>
            <a:lvl5pPr marL="2057400" indent="-228600" defTabSz="1074738">
              <a:defRPr>
                <a:solidFill>
                  <a:schemeClr val="tx1"/>
                </a:solidFill>
                <a:latin typeface="Constantia" panose="02030602050306030303" pitchFamily="18" charset="0"/>
                <a:cs typeface="Arial" panose="020B0604020202020204" pitchFamily="34" charset="0"/>
              </a:defRPr>
            </a:lvl5pPr>
            <a:lvl6pPr marL="25146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defTabSz="1074738"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nSpc>
                <a:spcPct val="89000"/>
              </a:lnSpc>
              <a:spcBef>
                <a:spcPct val="40000"/>
              </a:spcBef>
            </a:pPr>
            <a:r>
              <a:rPr kumimoji="1" lang="en-US" altLang="en-US" sz="1350" b="1" dirty="0">
                <a:latin typeface="+mj-lt"/>
                <a:ea typeface="MS PGothic" panose="020B0600070205080204" pitchFamily="34" charset="-128"/>
              </a:rPr>
              <a:t>It is an Interval data set that is a derived measure</a:t>
            </a:r>
            <a:r>
              <a:rPr kumimoji="1" lang="en-US" altLang="en-US" sz="1350" dirty="0">
                <a:latin typeface="+mj-lt"/>
                <a:ea typeface="MS PGothic" panose="020B0600070205080204" pitchFamily="34" charset="-128"/>
              </a:rPr>
              <a:t> (having one or more continuous data set) </a:t>
            </a:r>
          </a:p>
        </p:txBody>
      </p:sp>
      <p:sp>
        <p:nvSpPr>
          <p:cNvPr id="306207" name="Rectangle 2"/>
          <p:cNvSpPr txBox="1">
            <a:spLocks noChangeArrowheads="1"/>
          </p:cNvSpPr>
          <p:nvPr/>
        </p:nvSpPr>
        <p:spPr bwMode="auto">
          <a:xfrm>
            <a:off x="143508" y="971550"/>
            <a:ext cx="6172200" cy="3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r>
              <a:rPr lang="en-US" altLang="en-US" sz="2100" dirty="0">
                <a:solidFill>
                  <a:schemeClr val="bg1">
                    <a:lumMod val="95000"/>
                  </a:schemeClr>
                </a:solidFill>
                <a:latin typeface="+mj-lt"/>
              </a:rPr>
              <a:t>Types of Data</a:t>
            </a:r>
          </a:p>
        </p:txBody>
      </p:sp>
    </p:spTree>
    <p:custDataLst>
      <p:tags r:id="rId1"/>
    </p:custDataLst>
    <p:extLst>
      <p:ext uri="{BB962C8B-B14F-4D97-AF65-F5344CB8AC3E}">
        <p14:creationId xmlns:p14="http://schemas.microsoft.com/office/powerpoint/2010/main" val="3081805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8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28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28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8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29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28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28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28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29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28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2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p:bldP spid="292869" grpId="0"/>
      <p:bldP spid="292870" grpId="0"/>
      <p:bldP spid="292878" grpId="0"/>
      <p:bldP spid="292886" grpId="0"/>
      <p:bldP spid="292887" grpId="0"/>
      <p:bldP spid="292888" grpId="0"/>
      <p:bldP spid="292890" grpId="0"/>
      <p:bldP spid="292920" grpId="0"/>
      <p:bldP spid="292921" grpId="0"/>
      <p:bldP spid="2929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78" name="Rectangle 2"/>
          <p:cNvSpPr>
            <a:spLocks noGrp="1" noChangeArrowheads="1"/>
          </p:cNvSpPr>
          <p:nvPr>
            <p:ph type="title"/>
          </p:nvPr>
        </p:nvSpPr>
        <p:spPr>
          <a:xfrm>
            <a:off x="113129" y="979866"/>
            <a:ext cx="6172200" cy="342900"/>
          </a:xfrm>
        </p:spPr>
        <p:txBody>
          <a:bodyPr>
            <a:noAutofit/>
          </a:bodyPr>
          <a:lstStyle/>
          <a:p>
            <a:pPr algn="l"/>
            <a:r>
              <a:rPr lang="en-US" altLang="en-US" sz="2100" dirty="0">
                <a:ea typeface="+mn-ea"/>
                <a:cs typeface="Arial" panose="020B0604020202020204" pitchFamily="34" charset="0"/>
              </a:rPr>
              <a:t>Types of Data</a:t>
            </a:r>
          </a:p>
        </p:txBody>
      </p:sp>
      <p:graphicFrame>
        <p:nvGraphicFramePr>
          <p:cNvPr id="147477" name="Object 21"/>
          <p:cNvGraphicFramePr>
            <a:graphicFrameLocks noGrp="1" noChangeAspect="1"/>
          </p:cNvGraphicFramePr>
          <p:nvPr>
            <p:ph idx="1"/>
            <p:extLst/>
          </p:nvPr>
        </p:nvGraphicFramePr>
        <p:xfrm>
          <a:off x="5112060" y="3266982"/>
          <a:ext cx="3816161" cy="2020985"/>
        </p:xfrm>
        <a:graphic>
          <a:graphicData uri="http://schemas.openxmlformats.org/presentationml/2006/ole">
            <mc:AlternateContent xmlns:mc="http://schemas.openxmlformats.org/markup-compatibility/2006">
              <mc:Choice xmlns:v="urn:schemas-microsoft-com:vml" Requires="v">
                <p:oleObj spid="_x0000_s21526" name="Chart" r:id="rId4" imgW="5648249" imgH="2991002" progId="">
                  <p:embed/>
                </p:oleObj>
              </mc:Choice>
              <mc:Fallback>
                <p:oleObj name="Chart" r:id="rId4" imgW="5648249" imgH="2991002" progId="">
                  <p:embed/>
                  <p:pic>
                    <p:nvPicPr>
                      <p:cNvPr id="0" name="Picture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060" y="3266982"/>
                        <a:ext cx="3816161" cy="2020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79" name="Text Box 3"/>
          <p:cNvSpPr txBox="1">
            <a:spLocks noChangeArrowheads="1"/>
          </p:cNvSpPr>
          <p:nvPr/>
        </p:nvSpPr>
        <p:spPr bwMode="auto">
          <a:xfrm>
            <a:off x="125630" y="1621632"/>
            <a:ext cx="300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solidFill>
                  <a:srgbClr val="C00000"/>
                </a:solidFill>
                <a:latin typeface="+mj-lt"/>
                <a:cs typeface="Times New Roman" panose="02020603050405020304" pitchFamily="18" charset="0"/>
              </a:rPr>
              <a:t>Discrete Data (Attribute data)</a:t>
            </a:r>
          </a:p>
        </p:txBody>
      </p:sp>
      <p:sp>
        <p:nvSpPr>
          <p:cNvPr id="147480" name="Text Box 4"/>
          <p:cNvSpPr txBox="1">
            <a:spLocks noChangeArrowheads="1"/>
          </p:cNvSpPr>
          <p:nvPr/>
        </p:nvSpPr>
        <p:spPr bwMode="auto">
          <a:xfrm>
            <a:off x="305526" y="1999739"/>
            <a:ext cx="883847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Char char="§"/>
            </a:pPr>
            <a:r>
              <a:rPr lang="en-US" altLang="en-US" sz="1350" b="1" dirty="0">
                <a:latin typeface="+mj-lt"/>
                <a:cs typeface="Times New Roman" panose="02020603050405020304" pitchFamily="18" charset="0"/>
              </a:rPr>
              <a:t> </a:t>
            </a:r>
            <a:r>
              <a:rPr lang="en-US" altLang="en-US" sz="1650" dirty="0">
                <a:latin typeface="+mn-lt"/>
                <a:cs typeface="Times New Roman" panose="02020603050405020304" pitchFamily="18" charset="0"/>
              </a:rPr>
              <a:t>Can only take on certain fixed values (e.g. number of family members, OK/broken, number of correct/wrong)</a:t>
            </a:r>
          </a:p>
        </p:txBody>
      </p:sp>
      <p:sp>
        <p:nvSpPr>
          <p:cNvPr id="147481" name="Text Box 5"/>
          <p:cNvSpPr txBox="1">
            <a:spLocks noChangeArrowheads="1"/>
          </p:cNvSpPr>
          <p:nvPr/>
        </p:nvSpPr>
        <p:spPr bwMode="auto">
          <a:xfrm>
            <a:off x="305526" y="2608677"/>
            <a:ext cx="549116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Char char="§"/>
            </a:pPr>
            <a:r>
              <a:rPr lang="en-US" altLang="en-US" sz="1350" b="1" dirty="0">
                <a:latin typeface="+mj-lt"/>
                <a:cs typeface="Times New Roman" panose="02020603050405020304" pitchFamily="18" charset="0"/>
              </a:rPr>
              <a:t> </a:t>
            </a:r>
            <a:r>
              <a:rPr lang="en-US" altLang="en-US" sz="1650" dirty="0">
                <a:latin typeface="+mn-lt"/>
                <a:cs typeface="Times New Roman" panose="02020603050405020304" pitchFamily="18" charset="0"/>
              </a:rPr>
              <a:t>Requires a large set of data to be analyzed</a:t>
            </a:r>
          </a:p>
        </p:txBody>
      </p:sp>
      <p:pic>
        <p:nvPicPr>
          <p:cNvPr id="147482" name="Picture 6" descr="j02167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9803" y="2985630"/>
            <a:ext cx="1973627" cy="248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3" name="Picture 7" descr="MCj0398353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7492" y="2912370"/>
            <a:ext cx="1913055" cy="262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286745505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a:xfrm>
            <a:off x="254726" y="968053"/>
            <a:ext cx="6172200" cy="394097"/>
          </a:xfrm>
        </p:spPr>
        <p:txBody>
          <a:bodyPr>
            <a:normAutofit fontScale="90000"/>
          </a:bodyPr>
          <a:lstStyle/>
          <a:p>
            <a:pPr algn="l"/>
            <a:r>
              <a:rPr lang="en-US" altLang="en-US" sz="2100" dirty="0">
                <a:ea typeface="+mn-ea"/>
                <a:cs typeface="Arial" panose="020B0604020202020204" pitchFamily="34" charset="0"/>
              </a:rPr>
              <a:t>Types of Data</a:t>
            </a:r>
          </a:p>
        </p:txBody>
      </p:sp>
      <p:sp>
        <p:nvSpPr>
          <p:cNvPr id="160770" name="Text Box 3"/>
          <p:cNvSpPr txBox="1">
            <a:spLocks noChangeArrowheads="1"/>
          </p:cNvSpPr>
          <p:nvPr/>
        </p:nvSpPr>
        <p:spPr bwMode="auto">
          <a:xfrm>
            <a:off x="143508" y="1591940"/>
            <a:ext cx="323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solidFill>
                  <a:srgbClr val="C00000"/>
                </a:solidFill>
                <a:latin typeface="+mj-lt"/>
                <a:cs typeface="Times New Roman" panose="02020603050405020304" pitchFamily="18" charset="0"/>
              </a:rPr>
              <a:t>Continuous Data (Variable data</a:t>
            </a:r>
            <a:r>
              <a:rPr lang="en-US" altLang="en-US" b="1" dirty="0">
                <a:latin typeface="+mj-lt"/>
                <a:cs typeface="Times New Roman" panose="02020603050405020304" pitchFamily="18" charset="0"/>
              </a:rPr>
              <a:t>)</a:t>
            </a:r>
          </a:p>
        </p:txBody>
      </p:sp>
      <p:sp>
        <p:nvSpPr>
          <p:cNvPr id="160771" name="Text Box 4"/>
          <p:cNvSpPr txBox="1">
            <a:spLocks noChangeArrowheads="1"/>
          </p:cNvSpPr>
          <p:nvPr/>
        </p:nvSpPr>
        <p:spPr bwMode="auto">
          <a:xfrm>
            <a:off x="342900" y="171851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Char char="§"/>
            </a:pPr>
            <a:r>
              <a:rPr lang="en-US" altLang="en-US" sz="1350" b="1" dirty="0">
                <a:latin typeface="Arial" panose="020B0604020202020204" pitchFamily="34" charset="0"/>
                <a:cs typeface="Times New Roman" panose="02020603050405020304" pitchFamily="18" charset="0"/>
              </a:rPr>
              <a:t> </a:t>
            </a:r>
            <a:r>
              <a:rPr lang="en-US" altLang="en-US" dirty="0">
                <a:latin typeface="+mn-lt"/>
                <a:cs typeface="Times New Roman" panose="02020603050405020304" pitchFamily="18" charset="0"/>
              </a:rPr>
              <a:t>Can take on any value (e.g. time, volume, weight,….)</a:t>
            </a:r>
          </a:p>
          <a:p>
            <a:pPr eaLnBrk="0" hangingPunct="0">
              <a:lnSpc>
                <a:spcPct val="200000"/>
              </a:lnSpc>
              <a:buFont typeface="Wingdings" panose="05000000000000000000" pitchFamily="2" charset="2"/>
              <a:buChar char="§"/>
            </a:pPr>
            <a:r>
              <a:rPr lang="en-US" altLang="en-US" dirty="0">
                <a:latin typeface="+mn-lt"/>
                <a:cs typeface="Times New Roman" panose="02020603050405020304" pitchFamily="18" charset="0"/>
              </a:rPr>
              <a:t>  Requires a smaller set of data to be analyzed</a:t>
            </a:r>
          </a:p>
        </p:txBody>
      </p:sp>
      <p:pic>
        <p:nvPicPr>
          <p:cNvPr id="160772" name="Picture 5" descr="j01990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0695" y="2817019"/>
            <a:ext cx="1591866" cy="175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3" name="Picture 6" descr="j01990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868" y="3102769"/>
            <a:ext cx="1177528" cy="129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4" name="Picture 7" descr="j01990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5495" y="3331369"/>
            <a:ext cx="866775" cy="95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5" name="Text Box 8"/>
          <p:cNvSpPr txBox="1">
            <a:spLocks noChangeArrowheads="1"/>
          </p:cNvSpPr>
          <p:nvPr/>
        </p:nvSpPr>
        <p:spPr bwMode="auto">
          <a:xfrm>
            <a:off x="1807547" y="4700662"/>
            <a:ext cx="670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a:latin typeface="Arial" panose="020B0604020202020204" pitchFamily="34" charset="0"/>
                <a:cs typeface="Times New Roman" panose="02020603050405020304" pitchFamily="18" charset="0"/>
              </a:rPr>
              <a:t>Height </a:t>
            </a:r>
          </a:p>
        </p:txBody>
      </p:sp>
      <p:sp>
        <p:nvSpPr>
          <p:cNvPr id="160776" name="Text Box 9"/>
          <p:cNvSpPr txBox="1">
            <a:spLocks noChangeArrowheads="1"/>
          </p:cNvSpPr>
          <p:nvPr/>
        </p:nvSpPr>
        <p:spPr bwMode="auto">
          <a:xfrm>
            <a:off x="1794268" y="5004273"/>
            <a:ext cx="7028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a:latin typeface="Arial" panose="020B0604020202020204" pitchFamily="34" charset="0"/>
                <a:cs typeface="Times New Roman" panose="02020603050405020304" pitchFamily="18" charset="0"/>
              </a:rPr>
              <a:t>Weight </a:t>
            </a:r>
          </a:p>
        </p:txBody>
      </p:sp>
      <p:sp>
        <p:nvSpPr>
          <p:cNvPr id="160777" name="Text Box 10"/>
          <p:cNvSpPr txBox="1">
            <a:spLocks noChangeArrowheads="1"/>
          </p:cNvSpPr>
          <p:nvPr/>
        </p:nvSpPr>
        <p:spPr bwMode="auto">
          <a:xfrm>
            <a:off x="1871074" y="5347173"/>
            <a:ext cx="5004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a:latin typeface="Arial" panose="020B0604020202020204" pitchFamily="34" charset="0"/>
                <a:cs typeface="Times New Roman" panose="02020603050405020304" pitchFamily="18" charset="0"/>
              </a:rPr>
              <a:t>Age </a:t>
            </a:r>
          </a:p>
        </p:txBody>
      </p:sp>
      <p:sp>
        <p:nvSpPr>
          <p:cNvPr id="160778" name="Text Box 11"/>
          <p:cNvSpPr txBox="1">
            <a:spLocks noChangeArrowheads="1"/>
          </p:cNvSpPr>
          <p:nvPr/>
        </p:nvSpPr>
        <p:spPr bwMode="auto">
          <a:xfrm>
            <a:off x="2605541" y="4718523"/>
            <a:ext cx="65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1.85 M</a:t>
            </a:r>
          </a:p>
        </p:txBody>
      </p:sp>
      <p:sp>
        <p:nvSpPr>
          <p:cNvPr id="160779" name="Text Box 12"/>
          <p:cNvSpPr txBox="1">
            <a:spLocks noChangeArrowheads="1"/>
          </p:cNvSpPr>
          <p:nvPr/>
        </p:nvSpPr>
        <p:spPr bwMode="auto">
          <a:xfrm>
            <a:off x="2624318" y="5004273"/>
            <a:ext cx="62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85 KG</a:t>
            </a:r>
          </a:p>
        </p:txBody>
      </p:sp>
      <p:sp>
        <p:nvSpPr>
          <p:cNvPr id="160780" name="Text Box 13"/>
          <p:cNvSpPr txBox="1">
            <a:spLocks noChangeArrowheads="1"/>
          </p:cNvSpPr>
          <p:nvPr/>
        </p:nvSpPr>
        <p:spPr bwMode="auto">
          <a:xfrm>
            <a:off x="2547672" y="5347173"/>
            <a:ext cx="8034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30 Years</a:t>
            </a:r>
          </a:p>
        </p:txBody>
      </p:sp>
      <p:sp>
        <p:nvSpPr>
          <p:cNvPr id="160781" name="Text Box 14"/>
          <p:cNvSpPr txBox="1">
            <a:spLocks noChangeArrowheads="1"/>
          </p:cNvSpPr>
          <p:nvPr/>
        </p:nvSpPr>
        <p:spPr bwMode="auto">
          <a:xfrm>
            <a:off x="4429579" y="4685185"/>
            <a:ext cx="65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1.75 M</a:t>
            </a:r>
          </a:p>
        </p:txBody>
      </p:sp>
      <p:sp>
        <p:nvSpPr>
          <p:cNvPr id="160782" name="Text Box 15"/>
          <p:cNvSpPr txBox="1">
            <a:spLocks noChangeArrowheads="1"/>
          </p:cNvSpPr>
          <p:nvPr/>
        </p:nvSpPr>
        <p:spPr bwMode="auto">
          <a:xfrm>
            <a:off x="4451928" y="5004273"/>
            <a:ext cx="62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70 KG</a:t>
            </a:r>
          </a:p>
        </p:txBody>
      </p:sp>
      <p:sp>
        <p:nvSpPr>
          <p:cNvPr id="160783" name="Text Box 16"/>
          <p:cNvSpPr txBox="1">
            <a:spLocks noChangeArrowheads="1"/>
          </p:cNvSpPr>
          <p:nvPr/>
        </p:nvSpPr>
        <p:spPr bwMode="auto">
          <a:xfrm>
            <a:off x="4350278" y="5347173"/>
            <a:ext cx="8034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25 Years</a:t>
            </a:r>
          </a:p>
        </p:txBody>
      </p:sp>
      <p:sp>
        <p:nvSpPr>
          <p:cNvPr id="160784" name="Text Box 17"/>
          <p:cNvSpPr txBox="1">
            <a:spLocks noChangeArrowheads="1"/>
          </p:cNvSpPr>
          <p:nvPr/>
        </p:nvSpPr>
        <p:spPr bwMode="auto">
          <a:xfrm>
            <a:off x="6273857" y="4685185"/>
            <a:ext cx="65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1.60 M</a:t>
            </a:r>
          </a:p>
        </p:txBody>
      </p:sp>
      <p:sp>
        <p:nvSpPr>
          <p:cNvPr id="160785" name="Text Box 18"/>
          <p:cNvSpPr txBox="1">
            <a:spLocks noChangeArrowheads="1"/>
          </p:cNvSpPr>
          <p:nvPr/>
        </p:nvSpPr>
        <p:spPr bwMode="auto">
          <a:xfrm>
            <a:off x="6280728" y="5004273"/>
            <a:ext cx="62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55 KG</a:t>
            </a:r>
          </a:p>
        </p:txBody>
      </p:sp>
      <p:sp>
        <p:nvSpPr>
          <p:cNvPr id="160786" name="Text Box 19"/>
          <p:cNvSpPr txBox="1">
            <a:spLocks noChangeArrowheads="1"/>
          </p:cNvSpPr>
          <p:nvPr/>
        </p:nvSpPr>
        <p:spPr bwMode="auto">
          <a:xfrm>
            <a:off x="6202890" y="5370985"/>
            <a:ext cx="8034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sz="1200" b="1">
                <a:latin typeface="Arial" panose="020B0604020202020204" pitchFamily="34" charset="0"/>
                <a:cs typeface="Times New Roman" panose="02020603050405020304" pitchFamily="18" charset="0"/>
              </a:rPr>
              <a:t>20 Years</a:t>
            </a:r>
          </a:p>
        </p:txBody>
      </p:sp>
    </p:spTree>
    <p:custDataLst>
      <p:tags r:id="rId1"/>
    </p:custDataLst>
    <p:extLst>
      <p:ext uri="{BB962C8B-B14F-4D97-AF65-F5344CB8AC3E}">
        <p14:creationId xmlns:p14="http://schemas.microsoft.com/office/powerpoint/2010/main" val="423774550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a:xfrm>
            <a:off x="197514" y="998217"/>
            <a:ext cx="6172200" cy="378619"/>
          </a:xfrm>
        </p:spPr>
        <p:txBody>
          <a:bodyPr>
            <a:noAutofit/>
          </a:bodyPr>
          <a:lstStyle/>
          <a:p>
            <a:pPr algn="l"/>
            <a:r>
              <a:rPr lang="en-US" altLang="en-US" sz="2100" dirty="0">
                <a:ea typeface="+mn-ea"/>
                <a:cs typeface="Arial" panose="020B0604020202020204" pitchFamily="34" charset="0"/>
              </a:rPr>
              <a:t>Types of Data - Example</a:t>
            </a:r>
          </a:p>
        </p:txBody>
      </p:sp>
      <p:sp>
        <p:nvSpPr>
          <p:cNvPr id="161794" name="Text Box 3"/>
          <p:cNvSpPr txBox="1">
            <a:spLocks noChangeArrowheads="1"/>
          </p:cNvSpPr>
          <p:nvPr/>
        </p:nvSpPr>
        <p:spPr bwMode="auto">
          <a:xfrm>
            <a:off x="197514" y="1718660"/>
            <a:ext cx="8802978" cy="37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marL="257175" indent="-257175" eaLnBrk="0" hangingPunct="0">
              <a:buFont typeface="Wingdings" panose="05000000000000000000" pitchFamily="2" charset="2"/>
              <a:buChar char="Ø"/>
            </a:pPr>
            <a:r>
              <a:rPr lang="en-US" altLang="en-US" sz="1500" dirty="0">
                <a:latin typeface="+mn-lt"/>
                <a:cs typeface="Times New Roman" panose="02020603050405020304" pitchFamily="18" charset="0"/>
              </a:rPr>
              <a:t>Measurements of dimension of a gap. The example contains 10 measurements. The upper  tolerance limit is 45mm. The measurements has to be below this limit to be ok</a:t>
            </a:r>
          </a:p>
          <a:p>
            <a:pPr eaLnBrk="0" hangingPunct="0">
              <a:buFont typeface="Wingdings" panose="05000000000000000000" pitchFamily="2" charset="2"/>
              <a:buNone/>
            </a:pPr>
            <a:endParaRPr lang="en-US" altLang="en-US" sz="1500" dirty="0">
              <a:latin typeface="+mn-lt"/>
              <a:cs typeface="Times New Roman" panose="02020603050405020304" pitchFamily="18" charset="0"/>
            </a:endParaRPr>
          </a:p>
          <a:p>
            <a:pPr marL="257175" indent="-257175" eaLnBrk="0" hangingPunct="0">
              <a:buFont typeface="Wingdings" panose="05000000000000000000" pitchFamily="2" charset="2"/>
              <a:buChar char="Ø"/>
            </a:pPr>
            <a:r>
              <a:rPr lang="en-US" altLang="en-US" sz="1500" dirty="0">
                <a:latin typeface="+mn-lt"/>
                <a:cs typeface="Times New Roman" panose="02020603050405020304" pitchFamily="18" charset="0"/>
              </a:rPr>
              <a:t>Measurements 10pc (mm)                                            </a:t>
            </a:r>
            <a:r>
              <a:rPr lang="en-US" altLang="en-US" sz="1500" b="1" dirty="0">
                <a:latin typeface="+mn-lt"/>
                <a:cs typeface="Times New Roman" panose="02020603050405020304" pitchFamily="18" charset="0"/>
              </a:rPr>
              <a:t>Variable data                  Attribute data</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42.2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33.1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40.1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43.0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47.5                        NOT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41.2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35.7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39.3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44.2		OK</a:t>
            </a:r>
          </a:p>
          <a:p>
            <a:pPr algn="ctr" eaLnBrk="0" hangingPunct="0">
              <a:buFont typeface="Wingdings" panose="05000000000000000000" pitchFamily="2" charset="2"/>
              <a:buNone/>
            </a:pPr>
            <a:r>
              <a:rPr lang="en-US" altLang="en-US" sz="1500" dirty="0">
                <a:latin typeface="+mn-lt"/>
                <a:cs typeface="Times New Roman" panose="02020603050405020304" pitchFamily="18" charset="0"/>
              </a:rPr>
              <a:t>			          44.9		OK</a:t>
            </a:r>
          </a:p>
          <a:p>
            <a:pPr eaLnBrk="0" hangingPunct="0">
              <a:buFont typeface="Wingdings" panose="05000000000000000000" pitchFamily="2" charset="2"/>
              <a:buNone/>
            </a:pPr>
            <a:endParaRPr lang="en-US" altLang="en-US" sz="1350" dirty="0">
              <a:latin typeface="+mj-lt"/>
              <a:cs typeface="Times New Roman" panose="02020603050405020304" pitchFamily="18" charset="0"/>
            </a:endParaRPr>
          </a:p>
          <a:p>
            <a:pPr marL="257175" indent="-257175" eaLnBrk="0" hangingPunct="0">
              <a:buFont typeface="Wingdings" panose="05000000000000000000" pitchFamily="2" charset="2"/>
              <a:buChar char="Ø"/>
            </a:pPr>
            <a:r>
              <a:rPr lang="en-US" altLang="en-US" sz="1350" dirty="0">
                <a:latin typeface="+mj-lt"/>
                <a:cs typeface="Times New Roman" panose="02020603050405020304" pitchFamily="18" charset="0"/>
              </a:rPr>
              <a:t>   1 NOT OK out of 10 = 10% defect rate</a:t>
            </a:r>
          </a:p>
        </p:txBody>
      </p:sp>
      <p:pic>
        <p:nvPicPr>
          <p:cNvPr id="16179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604" y="2780929"/>
            <a:ext cx="2484276" cy="228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769049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92" name="Freeform 5"/>
          <p:cNvSpPr>
            <a:spLocks/>
          </p:cNvSpPr>
          <p:nvPr/>
        </p:nvSpPr>
        <p:spPr bwMode="auto">
          <a:xfrm>
            <a:off x="2389138" y="3373822"/>
            <a:ext cx="3479006" cy="204788"/>
          </a:xfrm>
          <a:custGeom>
            <a:avLst/>
            <a:gdLst>
              <a:gd name="T0" fmla="*/ 0 w 2922"/>
              <a:gd name="T1" fmla="*/ 0 h 172"/>
              <a:gd name="T2" fmla="*/ 2147483647 w 2922"/>
              <a:gd name="T3" fmla="*/ 0 h 172"/>
              <a:gd name="T4" fmla="*/ 2147483647 w 2922"/>
              <a:gd name="T5" fmla="*/ 430947558 h 172"/>
              <a:gd name="T6" fmla="*/ 0 w 2922"/>
              <a:gd name="T7" fmla="*/ 430947558 h 172"/>
              <a:gd name="T8" fmla="*/ 0 w 2922"/>
              <a:gd name="T9" fmla="*/ 0 h 172"/>
              <a:gd name="T10" fmla="*/ 0 60000 65536"/>
              <a:gd name="T11" fmla="*/ 0 60000 65536"/>
              <a:gd name="T12" fmla="*/ 0 60000 65536"/>
              <a:gd name="T13" fmla="*/ 0 60000 65536"/>
              <a:gd name="T14" fmla="*/ 0 60000 65536"/>
              <a:gd name="T15" fmla="*/ 0 w 2922"/>
              <a:gd name="T16" fmla="*/ 0 h 172"/>
              <a:gd name="T17" fmla="*/ 2922 w 2922"/>
              <a:gd name="T18" fmla="*/ 172 h 172"/>
            </a:gdLst>
            <a:ahLst/>
            <a:cxnLst>
              <a:cxn ang="T10">
                <a:pos x="T0" y="T1"/>
              </a:cxn>
              <a:cxn ang="T11">
                <a:pos x="T2" y="T3"/>
              </a:cxn>
              <a:cxn ang="T12">
                <a:pos x="T4" y="T5"/>
              </a:cxn>
              <a:cxn ang="T13">
                <a:pos x="T6" y="T7"/>
              </a:cxn>
              <a:cxn ang="T14">
                <a:pos x="T8" y="T9"/>
              </a:cxn>
            </a:cxnLst>
            <a:rect l="T15" t="T16" r="T17" b="T18"/>
            <a:pathLst>
              <a:path w="2922" h="172">
                <a:moveTo>
                  <a:pt x="0" y="0"/>
                </a:moveTo>
                <a:lnTo>
                  <a:pt x="2921" y="0"/>
                </a:lnTo>
                <a:lnTo>
                  <a:pt x="2921" y="171"/>
                </a:lnTo>
                <a:lnTo>
                  <a:pt x="0" y="171"/>
                </a:lnTo>
                <a:lnTo>
                  <a:pt x="0" y="0"/>
                </a:lnTo>
              </a:path>
            </a:pathLst>
          </a:custGeom>
          <a:solidFill>
            <a:srgbClr val="E0E0E0"/>
          </a:solidFill>
          <a:ln w="12700" cap="rnd" cmpd="sng">
            <a:solidFill>
              <a:srgbClr val="000000"/>
            </a:solidFill>
            <a:prstDash val="solid"/>
            <a:round/>
            <a:headEnd/>
            <a:tailEnd/>
          </a:ln>
        </p:spPr>
        <p:txBody>
          <a:bodyPr/>
          <a:lstStyle/>
          <a:p>
            <a:endParaRPr lang="en-US" sz="1350"/>
          </a:p>
        </p:txBody>
      </p:sp>
      <p:grpSp>
        <p:nvGrpSpPr>
          <p:cNvPr id="144493" name="Group 6"/>
          <p:cNvGrpSpPr>
            <a:grpSpLocks/>
          </p:cNvGrpSpPr>
          <p:nvPr/>
        </p:nvGrpSpPr>
        <p:grpSpPr bwMode="auto">
          <a:xfrm>
            <a:off x="5506193" y="2252255"/>
            <a:ext cx="282179" cy="1135856"/>
            <a:chOff x="4030" y="1055"/>
            <a:chExt cx="237" cy="954"/>
          </a:xfrm>
        </p:grpSpPr>
        <p:grpSp>
          <p:nvGrpSpPr>
            <p:cNvPr id="144626" name="Group 7"/>
            <p:cNvGrpSpPr>
              <a:grpSpLocks/>
            </p:cNvGrpSpPr>
            <p:nvPr/>
          </p:nvGrpSpPr>
          <p:grpSpPr bwMode="auto">
            <a:xfrm>
              <a:off x="4034" y="1944"/>
              <a:ext cx="227" cy="41"/>
              <a:chOff x="4034" y="1944"/>
              <a:chExt cx="227" cy="41"/>
            </a:xfrm>
          </p:grpSpPr>
          <p:sp>
            <p:nvSpPr>
              <p:cNvPr id="144729" name="Freeform 8"/>
              <p:cNvSpPr>
                <a:spLocks/>
              </p:cNvSpPr>
              <p:nvPr/>
            </p:nvSpPr>
            <p:spPr bwMode="auto">
              <a:xfrm>
                <a:off x="4034" y="1944"/>
                <a:ext cx="227" cy="25"/>
              </a:xfrm>
              <a:custGeom>
                <a:avLst/>
                <a:gdLst>
                  <a:gd name="T0" fmla="*/ 0 w 227"/>
                  <a:gd name="T1" fmla="*/ 24 h 25"/>
                  <a:gd name="T2" fmla="*/ 226 w 227"/>
                  <a:gd name="T3" fmla="*/ 24 h 25"/>
                  <a:gd name="T4" fmla="*/ 201 w 227"/>
                  <a:gd name="T5" fmla="*/ 0 h 25"/>
                  <a:gd name="T6" fmla="*/ 25 w 227"/>
                  <a:gd name="T7" fmla="*/ 0 h 25"/>
                  <a:gd name="T8" fmla="*/ 0 w 227"/>
                  <a:gd name="T9" fmla="*/ 24 h 25"/>
                  <a:gd name="T10" fmla="*/ 0 60000 65536"/>
                  <a:gd name="T11" fmla="*/ 0 60000 65536"/>
                  <a:gd name="T12" fmla="*/ 0 60000 65536"/>
                  <a:gd name="T13" fmla="*/ 0 60000 65536"/>
                  <a:gd name="T14" fmla="*/ 0 60000 65536"/>
                  <a:gd name="T15" fmla="*/ 0 w 227"/>
                  <a:gd name="T16" fmla="*/ 0 h 25"/>
                  <a:gd name="T17" fmla="*/ 227 w 227"/>
                  <a:gd name="T18" fmla="*/ 25 h 25"/>
                </a:gdLst>
                <a:ahLst/>
                <a:cxnLst>
                  <a:cxn ang="T10">
                    <a:pos x="T0" y="T1"/>
                  </a:cxn>
                  <a:cxn ang="T11">
                    <a:pos x="T2" y="T3"/>
                  </a:cxn>
                  <a:cxn ang="T12">
                    <a:pos x="T4" y="T5"/>
                  </a:cxn>
                  <a:cxn ang="T13">
                    <a:pos x="T6" y="T7"/>
                  </a:cxn>
                  <a:cxn ang="T14">
                    <a:pos x="T8" y="T9"/>
                  </a:cxn>
                </a:cxnLst>
                <a:rect l="T15" t="T16" r="T17" b="T18"/>
                <a:pathLst>
                  <a:path w="227" h="25">
                    <a:moveTo>
                      <a:pt x="0" y="24"/>
                    </a:moveTo>
                    <a:lnTo>
                      <a:pt x="226" y="24"/>
                    </a:lnTo>
                    <a:lnTo>
                      <a:pt x="201" y="0"/>
                    </a:lnTo>
                    <a:lnTo>
                      <a:pt x="25" y="0"/>
                    </a:lnTo>
                    <a:lnTo>
                      <a:pt x="0" y="24"/>
                    </a:lnTo>
                  </a:path>
                </a:pathLst>
              </a:custGeom>
              <a:solidFill>
                <a:srgbClr val="E0E0E0"/>
              </a:solidFill>
              <a:ln w="12700" cap="rnd" cmpd="sng">
                <a:solidFill>
                  <a:srgbClr val="000000"/>
                </a:solidFill>
                <a:prstDash val="solid"/>
                <a:round/>
                <a:headEnd/>
                <a:tailEnd/>
              </a:ln>
            </p:spPr>
            <p:txBody>
              <a:bodyPr/>
              <a:lstStyle/>
              <a:p>
                <a:endParaRPr lang="en-US" sz="1350"/>
              </a:p>
            </p:txBody>
          </p:sp>
          <p:sp>
            <p:nvSpPr>
              <p:cNvPr id="144730" name="Freeform 9"/>
              <p:cNvSpPr>
                <a:spLocks/>
              </p:cNvSpPr>
              <p:nvPr/>
            </p:nvSpPr>
            <p:spPr bwMode="auto">
              <a:xfrm>
                <a:off x="4034" y="1968"/>
                <a:ext cx="227" cy="17"/>
              </a:xfrm>
              <a:custGeom>
                <a:avLst/>
                <a:gdLst>
                  <a:gd name="T0" fmla="*/ 0 w 227"/>
                  <a:gd name="T1" fmla="*/ 0 h 17"/>
                  <a:gd name="T2" fmla="*/ 226 w 227"/>
                  <a:gd name="T3" fmla="*/ 0 h 17"/>
                  <a:gd name="T4" fmla="*/ 226 w 227"/>
                  <a:gd name="T5" fmla="*/ 16 h 17"/>
                  <a:gd name="T6" fmla="*/ 0 w 227"/>
                  <a:gd name="T7" fmla="*/ 16 h 17"/>
                  <a:gd name="T8" fmla="*/ 0 w 227"/>
                  <a:gd name="T9" fmla="*/ 0 h 17"/>
                  <a:gd name="T10" fmla="*/ 0 60000 65536"/>
                  <a:gd name="T11" fmla="*/ 0 60000 65536"/>
                  <a:gd name="T12" fmla="*/ 0 60000 65536"/>
                  <a:gd name="T13" fmla="*/ 0 60000 65536"/>
                  <a:gd name="T14" fmla="*/ 0 60000 65536"/>
                  <a:gd name="T15" fmla="*/ 0 w 227"/>
                  <a:gd name="T16" fmla="*/ 0 h 17"/>
                  <a:gd name="T17" fmla="*/ 227 w 227"/>
                  <a:gd name="T18" fmla="*/ 17 h 17"/>
                </a:gdLst>
                <a:ahLst/>
                <a:cxnLst>
                  <a:cxn ang="T10">
                    <a:pos x="T0" y="T1"/>
                  </a:cxn>
                  <a:cxn ang="T11">
                    <a:pos x="T2" y="T3"/>
                  </a:cxn>
                  <a:cxn ang="T12">
                    <a:pos x="T4" y="T5"/>
                  </a:cxn>
                  <a:cxn ang="T13">
                    <a:pos x="T6" y="T7"/>
                  </a:cxn>
                  <a:cxn ang="T14">
                    <a:pos x="T8" y="T9"/>
                  </a:cxn>
                </a:cxnLst>
                <a:rect l="T15" t="T16" r="T17" b="T18"/>
                <a:pathLst>
                  <a:path w="227" h="17">
                    <a:moveTo>
                      <a:pt x="0" y="0"/>
                    </a:moveTo>
                    <a:lnTo>
                      <a:pt x="226" y="0"/>
                    </a:lnTo>
                    <a:lnTo>
                      <a:pt x="226" y="16"/>
                    </a:lnTo>
                    <a:lnTo>
                      <a:pt x="0" y="16"/>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grpSp>
          <p:nvGrpSpPr>
            <p:cNvPr id="144627" name="Group 10"/>
            <p:cNvGrpSpPr>
              <a:grpSpLocks/>
            </p:cNvGrpSpPr>
            <p:nvPr/>
          </p:nvGrpSpPr>
          <p:grpSpPr bwMode="auto">
            <a:xfrm>
              <a:off x="4030" y="1977"/>
              <a:ext cx="237" cy="32"/>
              <a:chOff x="4030" y="1977"/>
              <a:chExt cx="237" cy="32"/>
            </a:xfrm>
          </p:grpSpPr>
          <p:sp>
            <p:nvSpPr>
              <p:cNvPr id="144716" name="Freeform 11"/>
              <p:cNvSpPr>
                <a:spLocks/>
              </p:cNvSpPr>
              <p:nvPr/>
            </p:nvSpPr>
            <p:spPr bwMode="auto">
              <a:xfrm>
                <a:off x="4030" y="1977"/>
                <a:ext cx="236" cy="32"/>
              </a:xfrm>
              <a:custGeom>
                <a:avLst/>
                <a:gdLst>
                  <a:gd name="T0" fmla="*/ 0 w 236"/>
                  <a:gd name="T1" fmla="*/ 0 h 32"/>
                  <a:gd name="T2" fmla="*/ 235 w 236"/>
                  <a:gd name="T3" fmla="*/ 0 h 32"/>
                  <a:gd name="T4" fmla="*/ 235 w 236"/>
                  <a:gd name="T5" fmla="*/ 31 h 32"/>
                  <a:gd name="T6" fmla="*/ 0 w 236"/>
                  <a:gd name="T7" fmla="*/ 31 h 32"/>
                  <a:gd name="T8" fmla="*/ 0 w 236"/>
                  <a:gd name="T9" fmla="*/ 0 h 32"/>
                  <a:gd name="T10" fmla="*/ 0 60000 65536"/>
                  <a:gd name="T11" fmla="*/ 0 60000 65536"/>
                  <a:gd name="T12" fmla="*/ 0 60000 65536"/>
                  <a:gd name="T13" fmla="*/ 0 60000 65536"/>
                  <a:gd name="T14" fmla="*/ 0 60000 65536"/>
                  <a:gd name="T15" fmla="*/ 0 w 236"/>
                  <a:gd name="T16" fmla="*/ 0 h 32"/>
                  <a:gd name="T17" fmla="*/ 236 w 236"/>
                  <a:gd name="T18" fmla="*/ 32 h 32"/>
                </a:gdLst>
                <a:ahLst/>
                <a:cxnLst>
                  <a:cxn ang="T10">
                    <a:pos x="T0" y="T1"/>
                  </a:cxn>
                  <a:cxn ang="T11">
                    <a:pos x="T2" y="T3"/>
                  </a:cxn>
                  <a:cxn ang="T12">
                    <a:pos x="T4" y="T5"/>
                  </a:cxn>
                  <a:cxn ang="T13">
                    <a:pos x="T6" y="T7"/>
                  </a:cxn>
                  <a:cxn ang="T14">
                    <a:pos x="T8" y="T9"/>
                  </a:cxn>
                </a:cxnLst>
                <a:rect l="T15" t="T16" r="T17" b="T18"/>
                <a:pathLst>
                  <a:path w="236" h="32">
                    <a:moveTo>
                      <a:pt x="0" y="0"/>
                    </a:moveTo>
                    <a:lnTo>
                      <a:pt x="235" y="0"/>
                    </a:lnTo>
                    <a:lnTo>
                      <a:pt x="235" y="31"/>
                    </a:lnTo>
                    <a:lnTo>
                      <a:pt x="0" y="31"/>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nvGrpSpPr>
              <p:cNvPr id="144717" name="Group 12"/>
              <p:cNvGrpSpPr>
                <a:grpSpLocks/>
              </p:cNvGrpSpPr>
              <p:nvPr/>
            </p:nvGrpSpPr>
            <p:grpSpPr bwMode="auto">
              <a:xfrm>
                <a:off x="4030" y="1982"/>
                <a:ext cx="60" cy="22"/>
                <a:chOff x="4030" y="1982"/>
                <a:chExt cx="60" cy="22"/>
              </a:xfrm>
            </p:grpSpPr>
            <p:sp>
              <p:nvSpPr>
                <p:cNvPr id="144724" name="Line 13"/>
                <p:cNvSpPr>
                  <a:spLocks noChangeShapeType="1"/>
                </p:cNvSpPr>
                <p:nvPr/>
              </p:nvSpPr>
              <p:spPr bwMode="auto">
                <a:xfrm>
                  <a:off x="4030" y="2000"/>
                  <a:ext cx="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5" name="Line 14"/>
                <p:cNvSpPr>
                  <a:spLocks noChangeShapeType="1"/>
                </p:cNvSpPr>
                <p:nvPr/>
              </p:nvSpPr>
              <p:spPr bwMode="auto">
                <a:xfrm>
                  <a:off x="4030" y="1995"/>
                  <a:ext cx="6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6" name="Line 15"/>
                <p:cNvSpPr>
                  <a:spLocks noChangeShapeType="1"/>
                </p:cNvSpPr>
                <p:nvPr/>
              </p:nvSpPr>
              <p:spPr bwMode="auto">
                <a:xfrm>
                  <a:off x="4030" y="2004"/>
                  <a:ext cx="6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7" name="Line 16"/>
                <p:cNvSpPr>
                  <a:spLocks noChangeShapeType="1"/>
                </p:cNvSpPr>
                <p:nvPr/>
              </p:nvSpPr>
              <p:spPr bwMode="auto">
                <a:xfrm>
                  <a:off x="4030" y="1987"/>
                  <a:ext cx="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8" name="Line 17"/>
                <p:cNvSpPr>
                  <a:spLocks noChangeShapeType="1"/>
                </p:cNvSpPr>
                <p:nvPr/>
              </p:nvSpPr>
              <p:spPr bwMode="auto">
                <a:xfrm>
                  <a:off x="4030" y="1982"/>
                  <a:ext cx="6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718" name="Group 18"/>
              <p:cNvGrpSpPr>
                <a:grpSpLocks/>
              </p:cNvGrpSpPr>
              <p:nvPr/>
            </p:nvGrpSpPr>
            <p:grpSpPr bwMode="auto">
              <a:xfrm>
                <a:off x="4193" y="1982"/>
                <a:ext cx="74" cy="21"/>
                <a:chOff x="4193" y="1982"/>
                <a:chExt cx="74" cy="21"/>
              </a:xfrm>
            </p:grpSpPr>
            <p:sp>
              <p:nvSpPr>
                <p:cNvPr id="144719" name="Line 19"/>
                <p:cNvSpPr>
                  <a:spLocks noChangeShapeType="1"/>
                </p:cNvSpPr>
                <p:nvPr/>
              </p:nvSpPr>
              <p:spPr bwMode="auto">
                <a:xfrm flipH="1">
                  <a:off x="4206" y="1999"/>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0" name="Line 20"/>
                <p:cNvSpPr>
                  <a:spLocks noChangeShapeType="1"/>
                </p:cNvSpPr>
                <p:nvPr/>
              </p:nvSpPr>
              <p:spPr bwMode="auto">
                <a:xfrm flipH="1">
                  <a:off x="4193" y="1993"/>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1" name="Line 21"/>
                <p:cNvSpPr>
                  <a:spLocks noChangeShapeType="1"/>
                </p:cNvSpPr>
                <p:nvPr/>
              </p:nvSpPr>
              <p:spPr bwMode="auto">
                <a:xfrm flipH="1">
                  <a:off x="4193" y="2003"/>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2" name="Line 22"/>
                <p:cNvSpPr>
                  <a:spLocks noChangeShapeType="1"/>
                </p:cNvSpPr>
                <p:nvPr/>
              </p:nvSpPr>
              <p:spPr bwMode="auto">
                <a:xfrm flipH="1">
                  <a:off x="4206" y="1987"/>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23" name="Line 23"/>
                <p:cNvSpPr>
                  <a:spLocks noChangeShapeType="1"/>
                </p:cNvSpPr>
                <p:nvPr/>
              </p:nvSpPr>
              <p:spPr bwMode="auto">
                <a:xfrm flipH="1">
                  <a:off x="4193" y="1982"/>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sp>
          <p:nvSpPr>
            <p:cNvPr id="144628" name="Freeform 24"/>
            <p:cNvSpPr>
              <a:spLocks/>
            </p:cNvSpPr>
            <p:nvPr/>
          </p:nvSpPr>
          <p:spPr bwMode="auto">
            <a:xfrm>
              <a:off x="4057" y="1128"/>
              <a:ext cx="179" cy="17"/>
            </a:xfrm>
            <a:custGeom>
              <a:avLst/>
              <a:gdLst>
                <a:gd name="T0" fmla="*/ 0 w 179"/>
                <a:gd name="T1" fmla="*/ 0 h 17"/>
                <a:gd name="T2" fmla="*/ 178 w 179"/>
                <a:gd name="T3" fmla="*/ 0 h 17"/>
                <a:gd name="T4" fmla="*/ 178 w 179"/>
                <a:gd name="T5" fmla="*/ 16 h 17"/>
                <a:gd name="T6" fmla="*/ 0 w 179"/>
                <a:gd name="T7" fmla="*/ 16 h 17"/>
                <a:gd name="T8" fmla="*/ 0 w 179"/>
                <a:gd name="T9" fmla="*/ 0 h 17"/>
                <a:gd name="T10" fmla="*/ 0 60000 65536"/>
                <a:gd name="T11" fmla="*/ 0 60000 65536"/>
                <a:gd name="T12" fmla="*/ 0 60000 65536"/>
                <a:gd name="T13" fmla="*/ 0 60000 65536"/>
                <a:gd name="T14" fmla="*/ 0 60000 65536"/>
                <a:gd name="T15" fmla="*/ 0 w 179"/>
                <a:gd name="T16" fmla="*/ 0 h 17"/>
                <a:gd name="T17" fmla="*/ 179 w 179"/>
                <a:gd name="T18" fmla="*/ 17 h 17"/>
              </a:gdLst>
              <a:ahLst/>
              <a:cxnLst>
                <a:cxn ang="T10">
                  <a:pos x="T0" y="T1"/>
                </a:cxn>
                <a:cxn ang="T11">
                  <a:pos x="T2" y="T3"/>
                </a:cxn>
                <a:cxn ang="T12">
                  <a:pos x="T4" y="T5"/>
                </a:cxn>
                <a:cxn ang="T13">
                  <a:pos x="T6" y="T7"/>
                </a:cxn>
                <a:cxn ang="T14">
                  <a:pos x="T8" y="T9"/>
                </a:cxn>
              </a:cxnLst>
              <a:rect l="T15" t="T16" r="T17" b="T18"/>
              <a:pathLst>
                <a:path w="179" h="17">
                  <a:moveTo>
                    <a:pt x="0" y="0"/>
                  </a:moveTo>
                  <a:lnTo>
                    <a:pt x="178" y="0"/>
                  </a:lnTo>
                  <a:lnTo>
                    <a:pt x="178" y="16"/>
                  </a:lnTo>
                  <a:lnTo>
                    <a:pt x="0" y="16"/>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sp>
          <p:nvSpPr>
            <p:cNvPr id="144629" name="Freeform 25"/>
            <p:cNvSpPr>
              <a:spLocks/>
            </p:cNvSpPr>
            <p:nvPr/>
          </p:nvSpPr>
          <p:spPr bwMode="auto">
            <a:xfrm>
              <a:off x="4057" y="1137"/>
              <a:ext cx="179" cy="17"/>
            </a:xfrm>
            <a:custGeom>
              <a:avLst/>
              <a:gdLst>
                <a:gd name="T0" fmla="*/ 178 w 179"/>
                <a:gd name="T1" fmla="*/ 0 h 17"/>
                <a:gd name="T2" fmla="*/ 163 w 179"/>
                <a:gd name="T3" fmla="*/ 16 h 17"/>
                <a:gd name="T4" fmla="*/ 15 w 179"/>
                <a:gd name="T5" fmla="*/ 16 h 17"/>
                <a:gd name="T6" fmla="*/ 0 w 179"/>
                <a:gd name="T7" fmla="*/ 0 h 17"/>
                <a:gd name="T8" fmla="*/ 178 w 179"/>
                <a:gd name="T9" fmla="*/ 0 h 17"/>
                <a:gd name="T10" fmla="*/ 0 60000 65536"/>
                <a:gd name="T11" fmla="*/ 0 60000 65536"/>
                <a:gd name="T12" fmla="*/ 0 60000 65536"/>
                <a:gd name="T13" fmla="*/ 0 60000 65536"/>
                <a:gd name="T14" fmla="*/ 0 60000 65536"/>
                <a:gd name="T15" fmla="*/ 0 w 179"/>
                <a:gd name="T16" fmla="*/ 0 h 17"/>
                <a:gd name="T17" fmla="*/ 179 w 179"/>
                <a:gd name="T18" fmla="*/ 17 h 17"/>
              </a:gdLst>
              <a:ahLst/>
              <a:cxnLst>
                <a:cxn ang="T10">
                  <a:pos x="T0" y="T1"/>
                </a:cxn>
                <a:cxn ang="T11">
                  <a:pos x="T2" y="T3"/>
                </a:cxn>
                <a:cxn ang="T12">
                  <a:pos x="T4" y="T5"/>
                </a:cxn>
                <a:cxn ang="T13">
                  <a:pos x="T6" y="T7"/>
                </a:cxn>
                <a:cxn ang="T14">
                  <a:pos x="T8" y="T9"/>
                </a:cxn>
              </a:cxnLst>
              <a:rect l="T15" t="T16" r="T17" b="T18"/>
              <a:pathLst>
                <a:path w="179" h="17">
                  <a:moveTo>
                    <a:pt x="178" y="0"/>
                  </a:moveTo>
                  <a:lnTo>
                    <a:pt x="163" y="16"/>
                  </a:lnTo>
                  <a:lnTo>
                    <a:pt x="15" y="16"/>
                  </a:lnTo>
                  <a:lnTo>
                    <a:pt x="0" y="0"/>
                  </a:lnTo>
                  <a:lnTo>
                    <a:pt x="178" y="0"/>
                  </a:lnTo>
                </a:path>
              </a:pathLst>
            </a:custGeom>
            <a:solidFill>
              <a:srgbClr val="A0A0A0"/>
            </a:solidFill>
            <a:ln w="12700" cap="rnd" cmpd="sng">
              <a:solidFill>
                <a:srgbClr val="000000"/>
              </a:solidFill>
              <a:prstDash val="solid"/>
              <a:round/>
              <a:headEnd/>
              <a:tailEnd/>
            </a:ln>
          </p:spPr>
          <p:txBody>
            <a:bodyPr/>
            <a:lstStyle/>
            <a:p>
              <a:endParaRPr lang="en-US" sz="1350"/>
            </a:p>
          </p:txBody>
        </p:sp>
        <p:grpSp>
          <p:nvGrpSpPr>
            <p:cNvPr id="144630" name="Group 26"/>
            <p:cNvGrpSpPr>
              <a:grpSpLocks/>
            </p:cNvGrpSpPr>
            <p:nvPr/>
          </p:nvGrpSpPr>
          <p:grpSpPr bwMode="auto">
            <a:xfrm>
              <a:off x="4038" y="1095"/>
              <a:ext cx="216" cy="47"/>
              <a:chOff x="4038" y="1095"/>
              <a:chExt cx="216" cy="47"/>
            </a:xfrm>
          </p:grpSpPr>
          <p:sp>
            <p:nvSpPr>
              <p:cNvPr id="144708" name="Freeform 27"/>
              <p:cNvSpPr>
                <a:spLocks/>
              </p:cNvSpPr>
              <p:nvPr/>
            </p:nvSpPr>
            <p:spPr bwMode="auto">
              <a:xfrm>
                <a:off x="4038" y="1095"/>
                <a:ext cx="216" cy="34"/>
              </a:xfrm>
              <a:custGeom>
                <a:avLst/>
                <a:gdLst>
                  <a:gd name="T0" fmla="*/ 197 w 216"/>
                  <a:gd name="T1" fmla="*/ 0 h 34"/>
                  <a:gd name="T2" fmla="*/ 199 w 216"/>
                  <a:gd name="T3" fmla="*/ 0 h 34"/>
                  <a:gd name="T4" fmla="*/ 201 w 216"/>
                  <a:gd name="T5" fmla="*/ 1 h 34"/>
                  <a:gd name="T6" fmla="*/ 204 w 216"/>
                  <a:gd name="T7" fmla="*/ 2 h 34"/>
                  <a:gd name="T8" fmla="*/ 205 w 216"/>
                  <a:gd name="T9" fmla="*/ 2 h 34"/>
                  <a:gd name="T10" fmla="*/ 208 w 216"/>
                  <a:gd name="T11" fmla="*/ 3 h 34"/>
                  <a:gd name="T12" fmla="*/ 209 w 216"/>
                  <a:gd name="T13" fmla="*/ 4 h 34"/>
                  <a:gd name="T14" fmla="*/ 211 w 216"/>
                  <a:gd name="T15" fmla="*/ 7 h 34"/>
                  <a:gd name="T16" fmla="*/ 212 w 216"/>
                  <a:gd name="T17" fmla="*/ 8 h 34"/>
                  <a:gd name="T18" fmla="*/ 214 w 216"/>
                  <a:gd name="T19" fmla="*/ 10 h 34"/>
                  <a:gd name="T20" fmla="*/ 215 w 216"/>
                  <a:gd name="T21" fmla="*/ 12 h 34"/>
                  <a:gd name="T22" fmla="*/ 215 w 216"/>
                  <a:gd name="T23" fmla="*/ 14 h 34"/>
                  <a:gd name="T24" fmla="*/ 215 w 216"/>
                  <a:gd name="T25" fmla="*/ 16 h 34"/>
                  <a:gd name="T26" fmla="*/ 215 w 216"/>
                  <a:gd name="T27" fmla="*/ 17 h 34"/>
                  <a:gd name="T28" fmla="*/ 215 w 216"/>
                  <a:gd name="T29" fmla="*/ 19 h 34"/>
                  <a:gd name="T30" fmla="*/ 215 w 216"/>
                  <a:gd name="T31" fmla="*/ 21 h 34"/>
                  <a:gd name="T32" fmla="*/ 214 w 216"/>
                  <a:gd name="T33" fmla="*/ 23 h 34"/>
                  <a:gd name="T34" fmla="*/ 212 w 216"/>
                  <a:gd name="T35" fmla="*/ 26 h 34"/>
                  <a:gd name="T36" fmla="*/ 211 w 216"/>
                  <a:gd name="T37" fmla="*/ 27 h 34"/>
                  <a:gd name="T38" fmla="*/ 208 w 216"/>
                  <a:gd name="T39" fmla="*/ 29 h 34"/>
                  <a:gd name="T40" fmla="*/ 205 w 216"/>
                  <a:gd name="T41" fmla="*/ 31 h 34"/>
                  <a:gd name="T42" fmla="*/ 203 w 216"/>
                  <a:gd name="T43" fmla="*/ 32 h 34"/>
                  <a:gd name="T44" fmla="*/ 201 w 216"/>
                  <a:gd name="T45" fmla="*/ 33 h 34"/>
                  <a:gd name="T46" fmla="*/ 198 w 216"/>
                  <a:gd name="T47" fmla="*/ 33 h 34"/>
                  <a:gd name="T48" fmla="*/ 197 w 216"/>
                  <a:gd name="T49" fmla="*/ 33 h 34"/>
                  <a:gd name="T50" fmla="*/ 18 w 216"/>
                  <a:gd name="T51" fmla="*/ 33 h 34"/>
                  <a:gd name="T52" fmla="*/ 15 w 216"/>
                  <a:gd name="T53" fmla="*/ 33 h 34"/>
                  <a:gd name="T54" fmla="*/ 12 w 216"/>
                  <a:gd name="T55" fmla="*/ 32 h 34"/>
                  <a:gd name="T56" fmla="*/ 10 w 216"/>
                  <a:gd name="T57" fmla="*/ 31 h 34"/>
                  <a:gd name="T58" fmla="*/ 8 w 216"/>
                  <a:gd name="T59" fmla="*/ 29 h 34"/>
                  <a:gd name="T60" fmla="*/ 6 w 216"/>
                  <a:gd name="T61" fmla="*/ 27 h 34"/>
                  <a:gd name="T62" fmla="*/ 3 w 216"/>
                  <a:gd name="T63" fmla="*/ 25 h 34"/>
                  <a:gd name="T64" fmla="*/ 2 w 216"/>
                  <a:gd name="T65" fmla="*/ 22 h 34"/>
                  <a:gd name="T66" fmla="*/ 1 w 216"/>
                  <a:gd name="T67" fmla="*/ 19 h 34"/>
                  <a:gd name="T68" fmla="*/ 0 w 216"/>
                  <a:gd name="T69" fmla="*/ 16 h 34"/>
                  <a:gd name="T70" fmla="*/ 1 w 216"/>
                  <a:gd name="T71" fmla="*/ 13 h 34"/>
                  <a:gd name="T72" fmla="*/ 2 w 216"/>
                  <a:gd name="T73" fmla="*/ 11 h 34"/>
                  <a:gd name="T74" fmla="*/ 3 w 216"/>
                  <a:gd name="T75" fmla="*/ 9 h 34"/>
                  <a:gd name="T76" fmla="*/ 4 w 216"/>
                  <a:gd name="T77" fmla="*/ 7 h 34"/>
                  <a:gd name="T78" fmla="*/ 7 w 216"/>
                  <a:gd name="T79" fmla="*/ 4 h 34"/>
                  <a:gd name="T80" fmla="*/ 9 w 216"/>
                  <a:gd name="T81" fmla="*/ 3 h 34"/>
                  <a:gd name="T82" fmla="*/ 11 w 216"/>
                  <a:gd name="T83" fmla="*/ 2 h 34"/>
                  <a:gd name="T84" fmla="*/ 14 w 216"/>
                  <a:gd name="T85" fmla="*/ 1 h 34"/>
                  <a:gd name="T86" fmla="*/ 17 w 216"/>
                  <a:gd name="T87" fmla="*/ 0 h 34"/>
                  <a:gd name="T88" fmla="*/ 19 w 216"/>
                  <a:gd name="T89" fmla="*/ 0 h 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34"/>
                  <a:gd name="T137" fmla="*/ 216 w 216"/>
                  <a:gd name="T138" fmla="*/ 34 h 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34">
                    <a:moveTo>
                      <a:pt x="19" y="0"/>
                    </a:moveTo>
                    <a:lnTo>
                      <a:pt x="197" y="0"/>
                    </a:lnTo>
                    <a:lnTo>
                      <a:pt x="199" y="0"/>
                    </a:lnTo>
                    <a:lnTo>
                      <a:pt x="200" y="0"/>
                    </a:lnTo>
                    <a:lnTo>
                      <a:pt x="201" y="1"/>
                    </a:lnTo>
                    <a:lnTo>
                      <a:pt x="202" y="1"/>
                    </a:lnTo>
                    <a:lnTo>
                      <a:pt x="204" y="2"/>
                    </a:lnTo>
                    <a:lnTo>
                      <a:pt x="205" y="2"/>
                    </a:lnTo>
                    <a:lnTo>
                      <a:pt x="207" y="3"/>
                    </a:lnTo>
                    <a:lnTo>
                      <a:pt x="208" y="3"/>
                    </a:lnTo>
                    <a:lnTo>
                      <a:pt x="208" y="4"/>
                    </a:lnTo>
                    <a:lnTo>
                      <a:pt x="209" y="4"/>
                    </a:lnTo>
                    <a:lnTo>
                      <a:pt x="210" y="6"/>
                    </a:lnTo>
                    <a:lnTo>
                      <a:pt x="211" y="7"/>
                    </a:lnTo>
                    <a:lnTo>
                      <a:pt x="212" y="7"/>
                    </a:lnTo>
                    <a:lnTo>
                      <a:pt x="212" y="8"/>
                    </a:lnTo>
                    <a:lnTo>
                      <a:pt x="213" y="9"/>
                    </a:lnTo>
                    <a:lnTo>
                      <a:pt x="214" y="10"/>
                    </a:lnTo>
                    <a:lnTo>
                      <a:pt x="215" y="11"/>
                    </a:lnTo>
                    <a:lnTo>
                      <a:pt x="215" y="12"/>
                    </a:lnTo>
                    <a:lnTo>
                      <a:pt x="215" y="13"/>
                    </a:lnTo>
                    <a:lnTo>
                      <a:pt x="215" y="14"/>
                    </a:lnTo>
                    <a:lnTo>
                      <a:pt x="215" y="15"/>
                    </a:lnTo>
                    <a:lnTo>
                      <a:pt x="215" y="16"/>
                    </a:lnTo>
                    <a:lnTo>
                      <a:pt x="215" y="17"/>
                    </a:lnTo>
                    <a:lnTo>
                      <a:pt x="215" y="18"/>
                    </a:lnTo>
                    <a:lnTo>
                      <a:pt x="215" y="19"/>
                    </a:lnTo>
                    <a:lnTo>
                      <a:pt x="215" y="20"/>
                    </a:lnTo>
                    <a:lnTo>
                      <a:pt x="215" y="21"/>
                    </a:lnTo>
                    <a:lnTo>
                      <a:pt x="214" y="22"/>
                    </a:lnTo>
                    <a:lnTo>
                      <a:pt x="214" y="23"/>
                    </a:lnTo>
                    <a:lnTo>
                      <a:pt x="213" y="25"/>
                    </a:lnTo>
                    <a:lnTo>
                      <a:pt x="212" y="26"/>
                    </a:lnTo>
                    <a:lnTo>
                      <a:pt x="211" y="26"/>
                    </a:lnTo>
                    <a:lnTo>
                      <a:pt x="211" y="27"/>
                    </a:lnTo>
                    <a:lnTo>
                      <a:pt x="209" y="29"/>
                    </a:lnTo>
                    <a:lnTo>
                      <a:pt x="208" y="29"/>
                    </a:lnTo>
                    <a:lnTo>
                      <a:pt x="208" y="30"/>
                    </a:lnTo>
                    <a:lnTo>
                      <a:pt x="205" y="31"/>
                    </a:lnTo>
                    <a:lnTo>
                      <a:pt x="205" y="32"/>
                    </a:lnTo>
                    <a:lnTo>
                      <a:pt x="203" y="32"/>
                    </a:lnTo>
                    <a:lnTo>
                      <a:pt x="202" y="32"/>
                    </a:lnTo>
                    <a:lnTo>
                      <a:pt x="201" y="33"/>
                    </a:lnTo>
                    <a:lnTo>
                      <a:pt x="200" y="33"/>
                    </a:lnTo>
                    <a:lnTo>
                      <a:pt x="198" y="33"/>
                    </a:lnTo>
                    <a:lnTo>
                      <a:pt x="197" y="33"/>
                    </a:lnTo>
                    <a:lnTo>
                      <a:pt x="19" y="33"/>
                    </a:lnTo>
                    <a:lnTo>
                      <a:pt x="18" y="33"/>
                    </a:lnTo>
                    <a:lnTo>
                      <a:pt x="17" y="33"/>
                    </a:lnTo>
                    <a:lnTo>
                      <a:pt x="15" y="33"/>
                    </a:lnTo>
                    <a:lnTo>
                      <a:pt x="14" y="32"/>
                    </a:lnTo>
                    <a:lnTo>
                      <a:pt x="12" y="32"/>
                    </a:lnTo>
                    <a:lnTo>
                      <a:pt x="10" y="31"/>
                    </a:lnTo>
                    <a:lnTo>
                      <a:pt x="9" y="30"/>
                    </a:lnTo>
                    <a:lnTo>
                      <a:pt x="8" y="29"/>
                    </a:lnTo>
                    <a:lnTo>
                      <a:pt x="7" y="29"/>
                    </a:lnTo>
                    <a:lnTo>
                      <a:pt x="6" y="27"/>
                    </a:lnTo>
                    <a:lnTo>
                      <a:pt x="4" y="26"/>
                    </a:lnTo>
                    <a:lnTo>
                      <a:pt x="3" y="25"/>
                    </a:lnTo>
                    <a:lnTo>
                      <a:pt x="2" y="24"/>
                    </a:lnTo>
                    <a:lnTo>
                      <a:pt x="2" y="22"/>
                    </a:lnTo>
                    <a:lnTo>
                      <a:pt x="1" y="20"/>
                    </a:lnTo>
                    <a:lnTo>
                      <a:pt x="1" y="19"/>
                    </a:lnTo>
                    <a:lnTo>
                      <a:pt x="1" y="18"/>
                    </a:lnTo>
                    <a:lnTo>
                      <a:pt x="0" y="16"/>
                    </a:lnTo>
                    <a:lnTo>
                      <a:pt x="0" y="14"/>
                    </a:lnTo>
                    <a:lnTo>
                      <a:pt x="1" y="13"/>
                    </a:lnTo>
                    <a:lnTo>
                      <a:pt x="1" y="12"/>
                    </a:lnTo>
                    <a:lnTo>
                      <a:pt x="2" y="11"/>
                    </a:lnTo>
                    <a:lnTo>
                      <a:pt x="2" y="10"/>
                    </a:lnTo>
                    <a:lnTo>
                      <a:pt x="3" y="9"/>
                    </a:lnTo>
                    <a:lnTo>
                      <a:pt x="4" y="8"/>
                    </a:lnTo>
                    <a:lnTo>
                      <a:pt x="4" y="7"/>
                    </a:lnTo>
                    <a:lnTo>
                      <a:pt x="6" y="6"/>
                    </a:lnTo>
                    <a:lnTo>
                      <a:pt x="7" y="4"/>
                    </a:lnTo>
                    <a:lnTo>
                      <a:pt x="8" y="4"/>
                    </a:lnTo>
                    <a:lnTo>
                      <a:pt x="9" y="3"/>
                    </a:lnTo>
                    <a:lnTo>
                      <a:pt x="10" y="2"/>
                    </a:lnTo>
                    <a:lnTo>
                      <a:pt x="11" y="2"/>
                    </a:lnTo>
                    <a:lnTo>
                      <a:pt x="12" y="2"/>
                    </a:lnTo>
                    <a:lnTo>
                      <a:pt x="14" y="1"/>
                    </a:lnTo>
                    <a:lnTo>
                      <a:pt x="15" y="1"/>
                    </a:lnTo>
                    <a:lnTo>
                      <a:pt x="17" y="0"/>
                    </a:lnTo>
                    <a:lnTo>
                      <a:pt x="18" y="0"/>
                    </a:lnTo>
                    <a:lnTo>
                      <a:pt x="19" y="0"/>
                    </a:lnTo>
                  </a:path>
                </a:pathLst>
              </a:custGeom>
              <a:solidFill>
                <a:srgbClr val="E0E0E0"/>
              </a:solidFill>
              <a:ln w="12700" cap="rnd" cmpd="sng">
                <a:solidFill>
                  <a:srgbClr val="000000"/>
                </a:solidFill>
                <a:prstDash val="solid"/>
                <a:round/>
                <a:headEnd/>
                <a:tailEnd/>
              </a:ln>
            </p:spPr>
            <p:txBody>
              <a:bodyPr/>
              <a:lstStyle/>
              <a:p>
                <a:endParaRPr lang="en-US" sz="1350"/>
              </a:p>
            </p:txBody>
          </p:sp>
          <p:grpSp>
            <p:nvGrpSpPr>
              <p:cNvPr id="144709" name="Group 28"/>
              <p:cNvGrpSpPr>
                <a:grpSpLocks/>
              </p:cNvGrpSpPr>
              <p:nvPr/>
            </p:nvGrpSpPr>
            <p:grpSpPr bwMode="auto">
              <a:xfrm>
                <a:off x="4216" y="1095"/>
                <a:ext cx="35" cy="30"/>
                <a:chOff x="4216" y="1095"/>
                <a:chExt cx="35" cy="30"/>
              </a:xfrm>
            </p:grpSpPr>
            <p:sp>
              <p:nvSpPr>
                <p:cNvPr id="144714" name="Oval 29"/>
                <p:cNvSpPr>
                  <a:spLocks noChangeArrowheads="1"/>
                </p:cNvSpPr>
                <p:nvPr/>
              </p:nvSpPr>
              <p:spPr bwMode="auto">
                <a:xfrm>
                  <a:off x="4220" y="1098"/>
                  <a:ext cx="31" cy="27"/>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44715" name="Oval 30"/>
                <p:cNvSpPr>
                  <a:spLocks noChangeArrowheads="1"/>
                </p:cNvSpPr>
                <p:nvPr/>
              </p:nvSpPr>
              <p:spPr bwMode="auto">
                <a:xfrm>
                  <a:off x="4216" y="1095"/>
                  <a:ext cx="32" cy="27"/>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grpSp>
          <p:grpSp>
            <p:nvGrpSpPr>
              <p:cNvPr id="144710" name="Group 31"/>
              <p:cNvGrpSpPr>
                <a:grpSpLocks/>
              </p:cNvGrpSpPr>
              <p:nvPr/>
            </p:nvGrpSpPr>
            <p:grpSpPr bwMode="auto">
              <a:xfrm>
                <a:off x="4043" y="1095"/>
                <a:ext cx="35" cy="30"/>
                <a:chOff x="4043" y="1095"/>
                <a:chExt cx="35" cy="30"/>
              </a:xfrm>
            </p:grpSpPr>
            <p:sp>
              <p:nvSpPr>
                <p:cNvPr id="144712" name="Oval 32"/>
                <p:cNvSpPr>
                  <a:spLocks noChangeArrowheads="1"/>
                </p:cNvSpPr>
                <p:nvPr/>
              </p:nvSpPr>
              <p:spPr bwMode="auto">
                <a:xfrm>
                  <a:off x="4043" y="1098"/>
                  <a:ext cx="31" cy="2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44713" name="Oval 33"/>
                <p:cNvSpPr>
                  <a:spLocks noChangeArrowheads="1"/>
                </p:cNvSpPr>
                <p:nvPr/>
              </p:nvSpPr>
              <p:spPr bwMode="auto">
                <a:xfrm>
                  <a:off x="4046" y="1095"/>
                  <a:ext cx="32" cy="27"/>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grpSp>
          <p:sp>
            <p:nvSpPr>
              <p:cNvPr id="144711" name="Freeform 34"/>
              <p:cNvSpPr>
                <a:spLocks/>
              </p:cNvSpPr>
              <p:nvPr/>
            </p:nvSpPr>
            <p:spPr bwMode="auto">
              <a:xfrm>
                <a:off x="4061" y="1125"/>
                <a:ext cx="171" cy="17"/>
              </a:xfrm>
              <a:custGeom>
                <a:avLst/>
                <a:gdLst>
                  <a:gd name="T0" fmla="*/ 3 w 171"/>
                  <a:gd name="T1" fmla="*/ 16 h 17"/>
                  <a:gd name="T2" fmla="*/ 167 w 171"/>
                  <a:gd name="T3" fmla="*/ 16 h 17"/>
                  <a:gd name="T4" fmla="*/ 170 w 171"/>
                  <a:gd name="T5" fmla="*/ 0 h 17"/>
                  <a:gd name="T6" fmla="*/ 0 w 171"/>
                  <a:gd name="T7" fmla="*/ 0 h 17"/>
                  <a:gd name="T8" fmla="*/ 3 w 171"/>
                  <a:gd name="T9" fmla="*/ 16 h 17"/>
                  <a:gd name="T10" fmla="*/ 0 60000 65536"/>
                  <a:gd name="T11" fmla="*/ 0 60000 65536"/>
                  <a:gd name="T12" fmla="*/ 0 60000 65536"/>
                  <a:gd name="T13" fmla="*/ 0 60000 65536"/>
                  <a:gd name="T14" fmla="*/ 0 60000 65536"/>
                  <a:gd name="T15" fmla="*/ 0 w 171"/>
                  <a:gd name="T16" fmla="*/ 0 h 17"/>
                  <a:gd name="T17" fmla="*/ 171 w 171"/>
                  <a:gd name="T18" fmla="*/ 17 h 17"/>
                </a:gdLst>
                <a:ahLst/>
                <a:cxnLst>
                  <a:cxn ang="T10">
                    <a:pos x="T0" y="T1"/>
                  </a:cxn>
                  <a:cxn ang="T11">
                    <a:pos x="T2" y="T3"/>
                  </a:cxn>
                  <a:cxn ang="T12">
                    <a:pos x="T4" y="T5"/>
                  </a:cxn>
                  <a:cxn ang="T13">
                    <a:pos x="T6" y="T7"/>
                  </a:cxn>
                  <a:cxn ang="T14">
                    <a:pos x="T8" y="T9"/>
                  </a:cxn>
                </a:cxnLst>
                <a:rect l="T15" t="T16" r="T17" b="T18"/>
                <a:pathLst>
                  <a:path w="171" h="17">
                    <a:moveTo>
                      <a:pt x="3" y="16"/>
                    </a:moveTo>
                    <a:lnTo>
                      <a:pt x="167" y="16"/>
                    </a:lnTo>
                    <a:lnTo>
                      <a:pt x="170" y="0"/>
                    </a:lnTo>
                    <a:lnTo>
                      <a:pt x="0" y="0"/>
                    </a:lnTo>
                    <a:lnTo>
                      <a:pt x="3" y="16"/>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44631" name="Group 35"/>
            <p:cNvGrpSpPr>
              <a:grpSpLocks/>
            </p:cNvGrpSpPr>
            <p:nvPr/>
          </p:nvGrpSpPr>
          <p:grpSpPr bwMode="auto">
            <a:xfrm>
              <a:off x="4072" y="1150"/>
              <a:ext cx="149" cy="23"/>
              <a:chOff x="4072" y="1150"/>
              <a:chExt cx="149" cy="23"/>
            </a:xfrm>
          </p:grpSpPr>
          <p:grpSp>
            <p:nvGrpSpPr>
              <p:cNvPr id="144664" name="Group 36"/>
              <p:cNvGrpSpPr>
                <a:grpSpLocks/>
              </p:cNvGrpSpPr>
              <p:nvPr/>
            </p:nvGrpSpPr>
            <p:grpSpPr bwMode="auto">
              <a:xfrm>
                <a:off x="4072" y="1150"/>
                <a:ext cx="149" cy="22"/>
                <a:chOff x="4072" y="1150"/>
                <a:chExt cx="149" cy="22"/>
              </a:xfrm>
            </p:grpSpPr>
            <p:sp>
              <p:nvSpPr>
                <p:cNvPr id="144705" name="Freeform 37"/>
                <p:cNvSpPr>
                  <a:spLocks/>
                </p:cNvSpPr>
                <p:nvPr/>
              </p:nvSpPr>
              <p:spPr bwMode="auto">
                <a:xfrm>
                  <a:off x="4072" y="1150"/>
                  <a:ext cx="149" cy="22"/>
                </a:xfrm>
                <a:custGeom>
                  <a:avLst/>
                  <a:gdLst>
                    <a:gd name="T0" fmla="*/ 0 w 149"/>
                    <a:gd name="T1" fmla="*/ 0 h 22"/>
                    <a:gd name="T2" fmla="*/ 148 w 149"/>
                    <a:gd name="T3" fmla="*/ 0 h 22"/>
                    <a:gd name="T4" fmla="*/ 148 w 149"/>
                    <a:gd name="T5" fmla="*/ 21 h 22"/>
                    <a:gd name="T6" fmla="*/ 0 w 149"/>
                    <a:gd name="T7" fmla="*/ 21 h 22"/>
                    <a:gd name="T8" fmla="*/ 0 w 149"/>
                    <a:gd name="T9" fmla="*/ 0 h 22"/>
                    <a:gd name="T10" fmla="*/ 0 60000 65536"/>
                    <a:gd name="T11" fmla="*/ 0 60000 65536"/>
                    <a:gd name="T12" fmla="*/ 0 60000 65536"/>
                    <a:gd name="T13" fmla="*/ 0 60000 65536"/>
                    <a:gd name="T14" fmla="*/ 0 60000 65536"/>
                    <a:gd name="T15" fmla="*/ 0 w 149"/>
                    <a:gd name="T16" fmla="*/ 0 h 22"/>
                    <a:gd name="T17" fmla="*/ 149 w 149"/>
                    <a:gd name="T18" fmla="*/ 22 h 22"/>
                  </a:gdLst>
                  <a:ahLst/>
                  <a:cxnLst>
                    <a:cxn ang="T10">
                      <a:pos x="T0" y="T1"/>
                    </a:cxn>
                    <a:cxn ang="T11">
                      <a:pos x="T2" y="T3"/>
                    </a:cxn>
                    <a:cxn ang="T12">
                      <a:pos x="T4" y="T5"/>
                    </a:cxn>
                    <a:cxn ang="T13">
                      <a:pos x="T6" y="T7"/>
                    </a:cxn>
                    <a:cxn ang="T14">
                      <a:pos x="T8" y="T9"/>
                    </a:cxn>
                  </a:cxnLst>
                  <a:rect l="T15" t="T16" r="T17" b="T18"/>
                  <a:pathLst>
                    <a:path w="149" h="22">
                      <a:moveTo>
                        <a:pt x="0" y="0"/>
                      </a:moveTo>
                      <a:lnTo>
                        <a:pt x="148" y="0"/>
                      </a:lnTo>
                      <a:lnTo>
                        <a:pt x="148" y="21"/>
                      </a:lnTo>
                      <a:lnTo>
                        <a:pt x="0" y="21"/>
                      </a:lnTo>
                      <a:lnTo>
                        <a:pt x="0" y="0"/>
                      </a:lnTo>
                    </a:path>
                  </a:pathLst>
                </a:custGeom>
                <a:solidFill>
                  <a:srgbClr val="E0E0E0"/>
                </a:solidFill>
                <a:ln w="12700" cap="rnd" cmpd="sng">
                  <a:solidFill>
                    <a:srgbClr val="000000"/>
                  </a:solidFill>
                  <a:prstDash val="solid"/>
                  <a:round/>
                  <a:headEnd/>
                  <a:tailEnd/>
                </a:ln>
              </p:spPr>
              <p:txBody>
                <a:bodyPr/>
                <a:lstStyle/>
                <a:p>
                  <a:endParaRPr lang="en-US" sz="1350"/>
                </a:p>
              </p:txBody>
            </p:sp>
            <p:sp>
              <p:nvSpPr>
                <p:cNvPr id="144706" name="Freeform 38"/>
                <p:cNvSpPr>
                  <a:spLocks/>
                </p:cNvSpPr>
                <p:nvPr/>
              </p:nvSpPr>
              <p:spPr bwMode="auto">
                <a:xfrm>
                  <a:off x="4183" y="1150"/>
                  <a:ext cx="38" cy="22"/>
                </a:xfrm>
                <a:custGeom>
                  <a:avLst/>
                  <a:gdLst>
                    <a:gd name="T0" fmla="*/ 0 w 38"/>
                    <a:gd name="T1" fmla="*/ 0 h 22"/>
                    <a:gd name="T2" fmla="*/ 37 w 38"/>
                    <a:gd name="T3" fmla="*/ 0 h 22"/>
                    <a:gd name="T4" fmla="*/ 37 w 38"/>
                    <a:gd name="T5" fmla="*/ 21 h 22"/>
                    <a:gd name="T6" fmla="*/ 0 w 38"/>
                    <a:gd name="T7" fmla="*/ 21 h 22"/>
                    <a:gd name="T8" fmla="*/ 0 w 38"/>
                    <a:gd name="T9" fmla="*/ 0 h 22"/>
                    <a:gd name="T10" fmla="*/ 0 60000 65536"/>
                    <a:gd name="T11" fmla="*/ 0 60000 65536"/>
                    <a:gd name="T12" fmla="*/ 0 60000 65536"/>
                    <a:gd name="T13" fmla="*/ 0 60000 65536"/>
                    <a:gd name="T14" fmla="*/ 0 60000 65536"/>
                    <a:gd name="T15" fmla="*/ 0 w 38"/>
                    <a:gd name="T16" fmla="*/ 0 h 22"/>
                    <a:gd name="T17" fmla="*/ 38 w 38"/>
                    <a:gd name="T18" fmla="*/ 22 h 22"/>
                  </a:gdLst>
                  <a:ahLst/>
                  <a:cxnLst>
                    <a:cxn ang="T10">
                      <a:pos x="T0" y="T1"/>
                    </a:cxn>
                    <a:cxn ang="T11">
                      <a:pos x="T2" y="T3"/>
                    </a:cxn>
                    <a:cxn ang="T12">
                      <a:pos x="T4" y="T5"/>
                    </a:cxn>
                    <a:cxn ang="T13">
                      <a:pos x="T6" y="T7"/>
                    </a:cxn>
                    <a:cxn ang="T14">
                      <a:pos x="T8" y="T9"/>
                    </a:cxn>
                  </a:cxnLst>
                  <a:rect l="T15" t="T16" r="T17" b="T18"/>
                  <a:pathLst>
                    <a:path w="38" h="22">
                      <a:moveTo>
                        <a:pt x="0" y="0"/>
                      </a:moveTo>
                      <a:lnTo>
                        <a:pt x="37" y="0"/>
                      </a:lnTo>
                      <a:lnTo>
                        <a:pt x="37" y="21"/>
                      </a:lnTo>
                      <a:lnTo>
                        <a:pt x="0" y="21"/>
                      </a:lnTo>
                      <a:lnTo>
                        <a:pt x="0" y="0"/>
                      </a:lnTo>
                    </a:path>
                  </a:pathLst>
                </a:custGeom>
                <a:solidFill>
                  <a:srgbClr val="A0A0A0"/>
                </a:solidFill>
                <a:ln w="12700" cap="rnd" cmpd="sng">
                  <a:solidFill>
                    <a:srgbClr val="000000"/>
                  </a:solidFill>
                  <a:prstDash val="solid"/>
                  <a:round/>
                  <a:headEnd/>
                  <a:tailEnd/>
                </a:ln>
              </p:spPr>
              <p:txBody>
                <a:bodyPr/>
                <a:lstStyle/>
                <a:p>
                  <a:endParaRPr lang="en-US" sz="1350"/>
                </a:p>
              </p:txBody>
            </p:sp>
            <p:sp>
              <p:nvSpPr>
                <p:cNvPr id="144707" name="Freeform 39"/>
                <p:cNvSpPr>
                  <a:spLocks/>
                </p:cNvSpPr>
                <p:nvPr/>
              </p:nvSpPr>
              <p:spPr bwMode="auto">
                <a:xfrm>
                  <a:off x="4072" y="1150"/>
                  <a:ext cx="38" cy="22"/>
                </a:xfrm>
                <a:custGeom>
                  <a:avLst/>
                  <a:gdLst>
                    <a:gd name="T0" fmla="*/ 0 w 38"/>
                    <a:gd name="T1" fmla="*/ 0 h 22"/>
                    <a:gd name="T2" fmla="*/ 37 w 38"/>
                    <a:gd name="T3" fmla="*/ 0 h 22"/>
                    <a:gd name="T4" fmla="*/ 37 w 38"/>
                    <a:gd name="T5" fmla="*/ 21 h 22"/>
                    <a:gd name="T6" fmla="*/ 0 w 38"/>
                    <a:gd name="T7" fmla="*/ 21 h 22"/>
                    <a:gd name="T8" fmla="*/ 0 w 38"/>
                    <a:gd name="T9" fmla="*/ 0 h 22"/>
                    <a:gd name="T10" fmla="*/ 0 60000 65536"/>
                    <a:gd name="T11" fmla="*/ 0 60000 65536"/>
                    <a:gd name="T12" fmla="*/ 0 60000 65536"/>
                    <a:gd name="T13" fmla="*/ 0 60000 65536"/>
                    <a:gd name="T14" fmla="*/ 0 60000 65536"/>
                    <a:gd name="T15" fmla="*/ 0 w 38"/>
                    <a:gd name="T16" fmla="*/ 0 h 22"/>
                    <a:gd name="T17" fmla="*/ 38 w 38"/>
                    <a:gd name="T18" fmla="*/ 22 h 22"/>
                  </a:gdLst>
                  <a:ahLst/>
                  <a:cxnLst>
                    <a:cxn ang="T10">
                      <a:pos x="T0" y="T1"/>
                    </a:cxn>
                    <a:cxn ang="T11">
                      <a:pos x="T2" y="T3"/>
                    </a:cxn>
                    <a:cxn ang="T12">
                      <a:pos x="T4" y="T5"/>
                    </a:cxn>
                    <a:cxn ang="T13">
                      <a:pos x="T6" y="T7"/>
                    </a:cxn>
                    <a:cxn ang="T14">
                      <a:pos x="T8" y="T9"/>
                    </a:cxn>
                  </a:cxnLst>
                  <a:rect l="T15" t="T16" r="T17" b="T18"/>
                  <a:pathLst>
                    <a:path w="38" h="22">
                      <a:moveTo>
                        <a:pt x="0" y="0"/>
                      </a:moveTo>
                      <a:lnTo>
                        <a:pt x="37" y="0"/>
                      </a:lnTo>
                      <a:lnTo>
                        <a:pt x="37" y="21"/>
                      </a:lnTo>
                      <a:lnTo>
                        <a:pt x="0" y="21"/>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grpSp>
            <p:nvGrpSpPr>
              <p:cNvPr id="144665" name="Group 40"/>
              <p:cNvGrpSpPr>
                <a:grpSpLocks/>
              </p:cNvGrpSpPr>
              <p:nvPr/>
            </p:nvGrpSpPr>
            <p:grpSpPr bwMode="auto">
              <a:xfrm>
                <a:off x="4076" y="1150"/>
                <a:ext cx="140" cy="23"/>
                <a:chOff x="4076" y="1150"/>
                <a:chExt cx="140" cy="23"/>
              </a:xfrm>
            </p:grpSpPr>
            <p:sp>
              <p:nvSpPr>
                <p:cNvPr id="144666" name="Line 41"/>
                <p:cNvSpPr>
                  <a:spLocks noChangeShapeType="1"/>
                </p:cNvSpPr>
                <p:nvPr/>
              </p:nvSpPr>
              <p:spPr bwMode="auto">
                <a:xfrm>
                  <a:off x="4213"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67" name="Line 42"/>
                <p:cNvSpPr>
                  <a:spLocks noChangeShapeType="1"/>
                </p:cNvSpPr>
                <p:nvPr/>
              </p:nvSpPr>
              <p:spPr bwMode="auto">
                <a:xfrm>
                  <a:off x="4205"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68" name="Line 43"/>
                <p:cNvSpPr>
                  <a:spLocks noChangeShapeType="1"/>
                </p:cNvSpPr>
                <p:nvPr/>
              </p:nvSpPr>
              <p:spPr bwMode="auto">
                <a:xfrm>
                  <a:off x="4197"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69" name="Line 44"/>
                <p:cNvSpPr>
                  <a:spLocks noChangeShapeType="1"/>
                </p:cNvSpPr>
                <p:nvPr/>
              </p:nvSpPr>
              <p:spPr bwMode="auto">
                <a:xfrm>
                  <a:off x="4190"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0" name="Line 45"/>
                <p:cNvSpPr>
                  <a:spLocks noChangeShapeType="1"/>
                </p:cNvSpPr>
                <p:nvPr/>
              </p:nvSpPr>
              <p:spPr bwMode="auto">
                <a:xfrm>
                  <a:off x="4183"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1" name="Line 46"/>
                <p:cNvSpPr>
                  <a:spLocks noChangeShapeType="1"/>
                </p:cNvSpPr>
                <p:nvPr/>
              </p:nvSpPr>
              <p:spPr bwMode="auto">
                <a:xfrm>
                  <a:off x="4175"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2" name="Line 47"/>
                <p:cNvSpPr>
                  <a:spLocks noChangeShapeType="1"/>
                </p:cNvSpPr>
                <p:nvPr/>
              </p:nvSpPr>
              <p:spPr bwMode="auto">
                <a:xfrm>
                  <a:off x="4076"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3" name="Line 48"/>
                <p:cNvSpPr>
                  <a:spLocks noChangeShapeType="1"/>
                </p:cNvSpPr>
                <p:nvPr/>
              </p:nvSpPr>
              <p:spPr bwMode="auto">
                <a:xfrm>
                  <a:off x="4080"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4" name="Line 49"/>
                <p:cNvSpPr>
                  <a:spLocks noChangeShapeType="1"/>
                </p:cNvSpPr>
                <p:nvPr/>
              </p:nvSpPr>
              <p:spPr bwMode="auto">
                <a:xfrm>
                  <a:off x="4083"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5" name="Line 50"/>
                <p:cNvSpPr>
                  <a:spLocks noChangeShapeType="1"/>
                </p:cNvSpPr>
                <p:nvPr/>
              </p:nvSpPr>
              <p:spPr bwMode="auto">
                <a:xfrm>
                  <a:off x="4087"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6" name="Line 51"/>
                <p:cNvSpPr>
                  <a:spLocks noChangeShapeType="1"/>
                </p:cNvSpPr>
                <p:nvPr/>
              </p:nvSpPr>
              <p:spPr bwMode="auto">
                <a:xfrm>
                  <a:off x="4090"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7" name="Line 52"/>
                <p:cNvSpPr>
                  <a:spLocks noChangeShapeType="1"/>
                </p:cNvSpPr>
                <p:nvPr/>
              </p:nvSpPr>
              <p:spPr bwMode="auto">
                <a:xfrm>
                  <a:off x="4179"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8" name="Line 53"/>
                <p:cNvSpPr>
                  <a:spLocks noChangeShapeType="1"/>
                </p:cNvSpPr>
                <p:nvPr/>
              </p:nvSpPr>
              <p:spPr bwMode="auto">
                <a:xfrm>
                  <a:off x="4187"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79" name="Line 54"/>
                <p:cNvSpPr>
                  <a:spLocks noChangeShapeType="1"/>
                </p:cNvSpPr>
                <p:nvPr/>
              </p:nvSpPr>
              <p:spPr bwMode="auto">
                <a:xfrm>
                  <a:off x="4193"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0" name="Line 55"/>
                <p:cNvSpPr>
                  <a:spLocks noChangeShapeType="1"/>
                </p:cNvSpPr>
                <p:nvPr/>
              </p:nvSpPr>
              <p:spPr bwMode="auto">
                <a:xfrm>
                  <a:off x="4202"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1" name="Line 56"/>
                <p:cNvSpPr>
                  <a:spLocks noChangeShapeType="1"/>
                </p:cNvSpPr>
                <p:nvPr/>
              </p:nvSpPr>
              <p:spPr bwMode="auto">
                <a:xfrm>
                  <a:off x="4209"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2" name="Line 57"/>
                <p:cNvSpPr>
                  <a:spLocks noChangeShapeType="1"/>
                </p:cNvSpPr>
                <p:nvPr/>
              </p:nvSpPr>
              <p:spPr bwMode="auto">
                <a:xfrm>
                  <a:off x="4216"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3" name="Line 58"/>
                <p:cNvSpPr>
                  <a:spLocks noChangeShapeType="1"/>
                </p:cNvSpPr>
                <p:nvPr/>
              </p:nvSpPr>
              <p:spPr bwMode="auto">
                <a:xfrm>
                  <a:off x="4094"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4" name="Line 59"/>
                <p:cNvSpPr>
                  <a:spLocks noChangeShapeType="1"/>
                </p:cNvSpPr>
                <p:nvPr/>
              </p:nvSpPr>
              <p:spPr bwMode="auto">
                <a:xfrm flipV="1">
                  <a:off x="4098"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5" name="Line 60"/>
                <p:cNvSpPr>
                  <a:spLocks noChangeShapeType="1"/>
                </p:cNvSpPr>
                <p:nvPr/>
              </p:nvSpPr>
              <p:spPr bwMode="auto">
                <a:xfrm>
                  <a:off x="4101"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6" name="Line 61"/>
                <p:cNvSpPr>
                  <a:spLocks noChangeShapeType="1"/>
                </p:cNvSpPr>
                <p:nvPr/>
              </p:nvSpPr>
              <p:spPr bwMode="auto">
                <a:xfrm>
                  <a:off x="4105"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7" name="Line 62"/>
                <p:cNvSpPr>
                  <a:spLocks noChangeShapeType="1"/>
                </p:cNvSpPr>
                <p:nvPr/>
              </p:nvSpPr>
              <p:spPr bwMode="auto">
                <a:xfrm>
                  <a:off x="4109"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8" name="Line 63"/>
                <p:cNvSpPr>
                  <a:spLocks noChangeShapeType="1"/>
                </p:cNvSpPr>
                <p:nvPr/>
              </p:nvSpPr>
              <p:spPr bwMode="auto">
                <a:xfrm>
                  <a:off x="4113"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89" name="Line 64"/>
                <p:cNvSpPr>
                  <a:spLocks noChangeShapeType="1"/>
                </p:cNvSpPr>
                <p:nvPr/>
              </p:nvSpPr>
              <p:spPr bwMode="auto">
                <a:xfrm>
                  <a:off x="4116"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0" name="Line 65"/>
                <p:cNvSpPr>
                  <a:spLocks noChangeShapeType="1"/>
                </p:cNvSpPr>
                <p:nvPr/>
              </p:nvSpPr>
              <p:spPr bwMode="auto">
                <a:xfrm>
                  <a:off x="4120"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1" name="Line 66"/>
                <p:cNvSpPr>
                  <a:spLocks noChangeShapeType="1"/>
                </p:cNvSpPr>
                <p:nvPr/>
              </p:nvSpPr>
              <p:spPr bwMode="auto">
                <a:xfrm>
                  <a:off x="4124"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2" name="Line 67"/>
                <p:cNvSpPr>
                  <a:spLocks noChangeShapeType="1"/>
                </p:cNvSpPr>
                <p:nvPr/>
              </p:nvSpPr>
              <p:spPr bwMode="auto">
                <a:xfrm>
                  <a:off x="4127"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3" name="Line 68"/>
                <p:cNvSpPr>
                  <a:spLocks noChangeShapeType="1"/>
                </p:cNvSpPr>
                <p:nvPr/>
              </p:nvSpPr>
              <p:spPr bwMode="auto">
                <a:xfrm>
                  <a:off x="4131"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4" name="Line 69"/>
                <p:cNvSpPr>
                  <a:spLocks noChangeShapeType="1"/>
                </p:cNvSpPr>
                <p:nvPr/>
              </p:nvSpPr>
              <p:spPr bwMode="auto">
                <a:xfrm>
                  <a:off x="4172"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5" name="Line 70"/>
                <p:cNvSpPr>
                  <a:spLocks noChangeShapeType="1"/>
                </p:cNvSpPr>
                <p:nvPr/>
              </p:nvSpPr>
              <p:spPr bwMode="auto">
                <a:xfrm>
                  <a:off x="4134"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6" name="Line 71"/>
                <p:cNvSpPr>
                  <a:spLocks noChangeShapeType="1"/>
                </p:cNvSpPr>
                <p:nvPr/>
              </p:nvSpPr>
              <p:spPr bwMode="auto">
                <a:xfrm>
                  <a:off x="4168"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7" name="Line 72"/>
                <p:cNvSpPr>
                  <a:spLocks noChangeShapeType="1"/>
                </p:cNvSpPr>
                <p:nvPr/>
              </p:nvSpPr>
              <p:spPr bwMode="auto">
                <a:xfrm>
                  <a:off x="4164"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8" name="Line 73"/>
                <p:cNvSpPr>
                  <a:spLocks noChangeShapeType="1"/>
                </p:cNvSpPr>
                <p:nvPr/>
              </p:nvSpPr>
              <p:spPr bwMode="auto">
                <a:xfrm>
                  <a:off x="4138"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99" name="Line 74"/>
                <p:cNvSpPr>
                  <a:spLocks noChangeShapeType="1"/>
                </p:cNvSpPr>
                <p:nvPr/>
              </p:nvSpPr>
              <p:spPr bwMode="auto">
                <a:xfrm>
                  <a:off x="4142"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00" name="Line 75"/>
                <p:cNvSpPr>
                  <a:spLocks noChangeShapeType="1"/>
                </p:cNvSpPr>
                <p:nvPr/>
              </p:nvSpPr>
              <p:spPr bwMode="auto">
                <a:xfrm>
                  <a:off x="4146"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01" name="Line 76"/>
                <p:cNvSpPr>
                  <a:spLocks noChangeShapeType="1"/>
                </p:cNvSpPr>
                <p:nvPr/>
              </p:nvSpPr>
              <p:spPr bwMode="auto">
                <a:xfrm>
                  <a:off x="4150"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02" name="Line 77"/>
                <p:cNvSpPr>
                  <a:spLocks noChangeShapeType="1"/>
                </p:cNvSpPr>
                <p:nvPr/>
              </p:nvSpPr>
              <p:spPr bwMode="auto">
                <a:xfrm>
                  <a:off x="4154"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03" name="Line 78"/>
                <p:cNvSpPr>
                  <a:spLocks noChangeShapeType="1"/>
                </p:cNvSpPr>
                <p:nvPr/>
              </p:nvSpPr>
              <p:spPr bwMode="auto">
                <a:xfrm>
                  <a:off x="4157"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704" name="Line 79"/>
                <p:cNvSpPr>
                  <a:spLocks noChangeShapeType="1"/>
                </p:cNvSpPr>
                <p:nvPr/>
              </p:nvSpPr>
              <p:spPr bwMode="auto">
                <a:xfrm>
                  <a:off x="4161" y="1150"/>
                  <a:ext cx="0"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nvGrpSpPr>
            <p:cNvPr id="144632" name="Group 80"/>
            <p:cNvGrpSpPr>
              <a:grpSpLocks/>
            </p:cNvGrpSpPr>
            <p:nvPr/>
          </p:nvGrpSpPr>
          <p:grpSpPr bwMode="auto">
            <a:xfrm>
              <a:off x="4047" y="1055"/>
              <a:ext cx="200" cy="48"/>
              <a:chOff x="4047" y="1055"/>
              <a:chExt cx="200" cy="48"/>
            </a:xfrm>
          </p:grpSpPr>
          <p:grpSp>
            <p:nvGrpSpPr>
              <p:cNvPr id="144655" name="Group 81"/>
              <p:cNvGrpSpPr>
                <a:grpSpLocks/>
              </p:cNvGrpSpPr>
              <p:nvPr/>
            </p:nvGrpSpPr>
            <p:grpSpPr bwMode="auto">
              <a:xfrm>
                <a:off x="4047" y="1055"/>
                <a:ext cx="200" cy="48"/>
                <a:chOff x="4047" y="1055"/>
                <a:chExt cx="200" cy="48"/>
              </a:xfrm>
            </p:grpSpPr>
            <p:sp>
              <p:nvSpPr>
                <p:cNvPr id="144661" name="Freeform 82"/>
                <p:cNvSpPr>
                  <a:spLocks/>
                </p:cNvSpPr>
                <p:nvPr/>
              </p:nvSpPr>
              <p:spPr bwMode="auto">
                <a:xfrm>
                  <a:off x="4047" y="1055"/>
                  <a:ext cx="200" cy="41"/>
                </a:xfrm>
                <a:custGeom>
                  <a:avLst/>
                  <a:gdLst>
                    <a:gd name="T0" fmla="*/ 199 w 200"/>
                    <a:gd name="T1" fmla="*/ 0 h 41"/>
                    <a:gd name="T2" fmla="*/ 199 w 200"/>
                    <a:gd name="T3" fmla="*/ 22 h 41"/>
                    <a:gd name="T4" fmla="*/ 195 w 200"/>
                    <a:gd name="T5" fmla="*/ 28 h 41"/>
                    <a:gd name="T6" fmla="*/ 188 w 200"/>
                    <a:gd name="T7" fmla="*/ 31 h 41"/>
                    <a:gd name="T8" fmla="*/ 188 w 200"/>
                    <a:gd name="T9" fmla="*/ 40 h 41"/>
                    <a:gd name="T10" fmla="*/ 11 w 200"/>
                    <a:gd name="T11" fmla="*/ 40 h 41"/>
                    <a:gd name="T12" fmla="*/ 11 w 200"/>
                    <a:gd name="T13" fmla="*/ 31 h 41"/>
                    <a:gd name="T14" fmla="*/ 3 w 200"/>
                    <a:gd name="T15" fmla="*/ 28 h 41"/>
                    <a:gd name="T16" fmla="*/ 0 w 200"/>
                    <a:gd name="T17" fmla="*/ 22 h 41"/>
                    <a:gd name="T18" fmla="*/ 0 w 200"/>
                    <a:gd name="T19" fmla="*/ 0 h 41"/>
                    <a:gd name="T20" fmla="*/ 199 w 20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41"/>
                    <a:gd name="T35" fmla="*/ 200 w 20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41">
                      <a:moveTo>
                        <a:pt x="199" y="0"/>
                      </a:moveTo>
                      <a:lnTo>
                        <a:pt x="199" y="22"/>
                      </a:lnTo>
                      <a:lnTo>
                        <a:pt x="195" y="28"/>
                      </a:lnTo>
                      <a:lnTo>
                        <a:pt x="188" y="31"/>
                      </a:lnTo>
                      <a:lnTo>
                        <a:pt x="188" y="40"/>
                      </a:lnTo>
                      <a:lnTo>
                        <a:pt x="11" y="40"/>
                      </a:lnTo>
                      <a:lnTo>
                        <a:pt x="11" y="31"/>
                      </a:lnTo>
                      <a:lnTo>
                        <a:pt x="3" y="28"/>
                      </a:lnTo>
                      <a:lnTo>
                        <a:pt x="0" y="22"/>
                      </a:lnTo>
                      <a:lnTo>
                        <a:pt x="0" y="0"/>
                      </a:lnTo>
                      <a:lnTo>
                        <a:pt x="199" y="0"/>
                      </a:lnTo>
                    </a:path>
                  </a:pathLst>
                </a:custGeom>
                <a:solidFill>
                  <a:srgbClr val="C0C0C0"/>
                </a:solidFill>
                <a:ln w="12700" cap="rnd" cmpd="sng">
                  <a:solidFill>
                    <a:srgbClr val="000000"/>
                  </a:solidFill>
                  <a:prstDash val="solid"/>
                  <a:round/>
                  <a:headEnd/>
                  <a:tailEnd/>
                </a:ln>
              </p:spPr>
              <p:txBody>
                <a:bodyPr/>
                <a:lstStyle/>
                <a:p>
                  <a:endParaRPr lang="en-US" sz="1350"/>
                </a:p>
              </p:txBody>
            </p:sp>
            <p:sp>
              <p:nvSpPr>
                <p:cNvPr id="144662" name="Freeform 83"/>
                <p:cNvSpPr>
                  <a:spLocks/>
                </p:cNvSpPr>
                <p:nvPr/>
              </p:nvSpPr>
              <p:spPr bwMode="auto">
                <a:xfrm>
                  <a:off x="4057" y="1086"/>
                  <a:ext cx="179" cy="17"/>
                </a:xfrm>
                <a:custGeom>
                  <a:avLst/>
                  <a:gdLst>
                    <a:gd name="T0" fmla="*/ 0 w 179"/>
                    <a:gd name="T1" fmla="*/ 0 h 17"/>
                    <a:gd name="T2" fmla="*/ 178 w 179"/>
                    <a:gd name="T3" fmla="*/ 0 h 17"/>
                    <a:gd name="T4" fmla="*/ 178 w 179"/>
                    <a:gd name="T5" fmla="*/ 16 h 17"/>
                    <a:gd name="T6" fmla="*/ 0 w 179"/>
                    <a:gd name="T7" fmla="*/ 16 h 17"/>
                    <a:gd name="T8" fmla="*/ 0 w 179"/>
                    <a:gd name="T9" fmla="*/ 0 h 17"/>
                    <a:gd name="T10" fmla="*/ 0 60000 65536"/>
                    <a:gd name="T11" fmla="*/ 0 60000 65536"/>
                    <a:gd name="T12" fmla="*/ 0 60000 65536"/>
                    <a:gd name="T13" fmla="*/ 0 60000 65536"/>
                    <a:gd name="T14" fmla="*/ 0 60000 65536"/>
                    <a:gd name="T15" fmla="*/ 0 w 179"/>
                    <a:gd name="T16" fmla="*/ 0 h 17"/>
                    <a:gd name="T17" fmla="*/ 179 w 179"/>
                    <a:gd name="T18" fmla="*/ 17 h 17"/>
                  </a:gdLst>
                  <a:ahLst/>
                  <a:cxnLst>
                    <a:cxn ang="T10">
                      <a:pos x="T0" y="T1"/>
                    </a:cxn>
                    <a:cxn ang="T11">
                      <a:pos x="T2" y="T3"/>
                    </a:cxn>
                    <a:cxn ang="T12">
                      <a:pos x="T4" y="T5"/>
                    </a:cxn>
                    <a:cxn ang="T13">
                      <a:pos x="T6" y="T7"/>
                    </a:cxn>
                    <a:cxn ang="T14">
                      <a:pos x="T8" y="T9"/>
                    </a:cxn>
                  </a:cxnLst>
                  <a:rect l="T15" t="T16" r="T17" b="T18"/>
                  <a:pathLst>
                    <a:path w="179" h="17">
                      <a:moveTo>
                        <a:pt x="0" y="0"/>
                      </a:moveTo>
                      <a:lnTo>
                        <a:pt x="178" y="0"/>
                      </a:lnTo>
                      <a:lnTo>
                        <a:pt x="178" y="16"/>
                      </a:lnTo>
                      <a:lnTo>
                        <a:pt x="0" y="16"/>
                      </a:lnTo>
                      <a:lnTo>
                        <a:pt x="0" y="0"/>
                      </a:lnTo>
                    </a:path>
                  </a:pathLst>
                </a:custGeom>
                <a:solidFill>
                  <a:srgbClr val="A0A0A0"/>
                </a:solidFill>
                <a:ln w="12700" cap="rnd" cmpd="sng">
                  <a:solidFill>
                    <a:srgbClr val="000000"/>
                  </a:solidFill>
                  <a:prstDash val="solid"/>
                  <a:round/>
                  <a:headEnd/>
                  <a:tailEnd/>
                </a:ln>
              </p:spPr>
              <p:txBody>
                <a:bodyPr/>
                <a:lstStyle/>
                <a:p>
                  <a:endParaRPr lang="en-US" sz="1350"/>
                </a:p>
              </p:txBody>
            </p:sp>
            <p:sp>
              <p:nvSpPr>
                <p:cNvPr id="144663" name="Freeform 84"/>
                <p:cNvSpPr>
                  <a:spLocks/>
                </p:cNvSpPr>
                <p:nvPr/>
              </p:nvSpPr>
              <p:spPr bwMode="auto">
                <a:xfrm>
                  <a:off x="4047" y="1055"/>
                  <a:ext cx="200" cy="17"/>
                </a:xfrm>
                <a:custGeom>
                  <a:avLst/>
                  <a:gdLst>
                    <a:gd name="T0" fmla="*/ 0 w 200"/>
                    <a:gd name="T1" fmla="*/ 0 h 17"/>
                    <a:gd name="T2" fmla="*/ 199 w 200"/>
                    <a:gd name="T3" fmla="*/ 0 h 17"/>
                    <a:gd name="T4" fmla="*/ 199 w 200"/>
                    <a:gd name="T5" fmla="*/ 16 h 17"/>
                    <a:gd name="T6" fmla="*/ 0 w 200"/>
                    <a:gd name="T7" fmla="*/ 16 h 17"/>
                    <a:gd name="T8" fmla="*/ 0 w 200"/>
                    <a:gd name="T9" fmla="*/ 0 h 17"/>
                    <a:gd name="T10" fmla="*/ 0 60000 65536"/>
                    <a:gd name="T11" fmla="*/ 0 60000 65536"/>
                    <a:gd name="T12" fmla="*/ 0 60000 65536"/>
                    <a:gd name="T13" fmla="*/ 0 60000 65536"/>
                    <a:gd name="T14" fmla="*/ 0 60000 65536"/>
                    <a:gd name="T15" fmla="*/ 0 w 200"/>
                    <a:gd name="T16" fmla="*/ 0 h 17"/>
                    <a:gd name="T17" fmla="*/ 200 w 200"/>
                    <a:gd name="T18" fmla="*/ 17 h 17"/>
                  </a:gdLst>
                  <a:ahLst/>
                  <a:cxnLst>
                    <a:cxn ang="T10">
                      <a:pos x="T0" y="T1"/>
                    </a:cxn>
                    <a:cxn ang="T11">
                      <a:pos x="T2" y="T3"/>
                    </a:cxn>
                    <a:cxn ang="T12">
                      <a:pos x="T4" y="T5"/>
                    </a:cxn>
                    <a:cxn ang="T13">
                      <a:pos x="T6" y="T7"/>
                    </a:cxn>
                    <a:cxn ang="T14">
                      <a:pos x="T8" y="T9"/>
                    </a:cxn>
                  </a:cxnLst>
                  <a:rect l="T15" t="T16" r="T17" b="T18"/>
                  <a:pathLst>
                    <a:path w="200" h="17">
                      <a:moveTo>
                        <a:pt x="0" y="0"/>
                      </a:moveTo>
                      <a:lnTo>
                        <a:pt x="199" y="0"/>
                      </a:lnTo>
                      <a:lnTo>
                        <a:pt x="199" y="16"/>
                      </a:lnTo>
                      <a:lnTo>
                        <a:pt x="0" y="16"/>
                      </a:lnTo>
                      <a:lnTo>
                        <a:pt x="0" y="0"/>
                      </a:lnTo>
                    </a:path>
                  </a:pathLst>
                </a:custGeom>
                <a:solidFill>
                  <a:srgbClr val="808080"/>
                </a:solidFill>
                <a:ln w="12700" cap="rnd" cmpd="sng">
                  <a:solidFill>
                    <a:srgbClr val="000000"/>
                  </a:solidFill>
                  <a:prstDash val="solid"/>
                  <a:round/>
                  <a:headEnd/>
                  <a:tailEnd/>
                </a:ln>
              </p:spPr>
              <p:txBody>
                <a:bodyPr/>
                <a:lstStyle/>
                <a:p>
                  <a:endParaRPr lang="en-US" sz="1350"/>
                </a:p>
              </p:txBody>
            </p:sp>
          </p:grpSp>
          <p:grpSp>
            <p:nvGrpSpPr>
              <p:cNvPr id="144656" name="Group 85"/>
              <p:cNvGrpSpPr>
                <a:grpSpLocks/>
              </p:cNvGrpSpPr>
              <p:nvPr/>
            </p:nvGrpSpPr>
            <p:grpSpPr bwMode="auto">
              <a:xfrm>
                <a:off x="4047" y="1077"/>
                <a:ext cx="200" cy="17"/>
                <a:chOff x="4047" y="1077"/>
                <a:chExt cx="200" cy="17"/>
              </a:xfrm>
            </p:grpSpPr>
            <p:sp>
              <p:nvSpPr>
                <p:cNvPr id="144657" name="Freeform 86"/>
                <p:cNvSpPr>
                  <a:spLocks/>
                </p:cNvSpPr>
                <p:nvPr/>
              </p:nvSpPr>
              <p:spPr bwMode="auto">
                <a:xfrm>
                  <a:off x="4183" y="1077"/>
                  <a:ext cx="64" cy="17"/>
                </a:xfrm>
                <a:custGeom>
                  <a:avLst/>
                  <a:gdLst>
                    <a:gd name="T0" fmla="*/ 63 w 64"/>
                    <a:gd name="T1" fmla="*/ 0 h 17"/>
                    <a:gd name="T2" fmla="*/ 59 w 64"/>
                    <a:gd name="T3" fmla="*/ 10 h 17"/>
                    <a:gd name="T4" fmla="*/ 52 w 64"/>
                    <a:gd name="T5" fmla="*/ 16 h 17"/>
                    <a:gd name="T6" fmla="*/ 4 w 64"/>
                    <a:gd name="T7" fmla="*/ 16 h 17"/>
                    <a:gd name="T8" fmla="*/ 11 w 64"/>
                    <a:gd name="T9" fmla="*/ 10 h 17"/>
                    <a:gd name="T10" fmla="*/ 4 w 64"/>
                    <a:gd name="T11" fmla="*/ 3 h 17"/>
                    <a:gd name="T12" fmla="*/ 0 w 64"/>
                    <a:gd name="T13" fmla="*/ 0 h 17"/>
                    <a:gd name="T14" fmla="*/ 63 w 64"/>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17"/>
                    <a:gd name="T26" fmla="*/ 64 w 64"/>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17">
                      <a:moveTo>
                        <a:pt x="63" y="0"/>
                      </a:moveTo>
                      <a:lnTo>
                        <a:pt x="59" y="10"/>
                      </a:lnTo>
                      <a:lnTo>
                        <a:pt x="52" y="16"/>
                      </a:lnTo>
                      <a:lnTo>
                        <a:pt x="4" y="16"/>
                      </a:lnTo>
                      <a:lnTo>
                        <a:pt x="11" y="10"/>
                      </a:lnTo>
                      <a:lnTo>
                        <a:pt x="4" y="3"/>
                      </a:lnTo>
                      <a:lnTo>
                        <a:pt x="0" y="0"/>
                      </a:lnTo>
                      <a:lnTo>
                        <a:pt x="63" y="0"/>
                      </a:lnTo>
                    </a:path>
                  </a:pathLst>
                </a:custGeom>
                <a:solidFill>
                  <a:srgbClr val="808080"/>
                </a:solidFill>
                <a:ln w="12700" cap="rnd" cmpd="sng">
                  <a:solidFill>
                    <a:srgbClr val="000000"/>
                  </a:solidFill>
                  <a:prstDash val="solid"/>
                  <a:round/>
                  <a:headEnd/>
                  <a:tailEnd/>
                </a:ln>
              </p:spPr>
              <p:txBody>
                <a:bodyPr/>
                <a:lstStyle/>
                <a:p>
                  <a:endParaRPr lang="en-US" sz="1350"/>
                </a:p>
              </p:txBody>
            </p:sp>
            <p:grpSp>
              <p:nvGrpSpPr>
                <p:cNvPr id="144658" name="Group 87"/>
                <p:cNvGrpSpPr>
                  <a:grpSpLocks/>
                </p:cNvGrpSpPr>
                <p:nvPr/>
              </p:nvGrpSpPr>
              <p:grpSpPr bwMode="auto">
                <a:xfrm>
                  <a:off x="4047" y="1078"/>
                  <a:ext cx="65" cy="4"/>
                  <a:chOff x="4047" y="1078"/>
                  <a:chExt cx="65" cy="4"/>
                </a:xfrm>
              </p:grpSpPr>
              <p:sp>
                <p:nvSpPr>
                  <p:cNvPr id="144659" name="Line 88"/>
                  <p:cNvSpPr>
                    <a:spLocks noChangeShapeType="1"/>
                  </p:cNvSpPr>
                  <p:nvPr/>
                </p:nvSpPr>
                <p:spPr bwMode="auto">
                  <a:xfrm>
                    <a:off x="4047" y="1078"/>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60" name="Line 89"/>
                  <p:cNvSpPr>
                    <a:spLocks noChangeShapeType="1"/>
                  </p:cNvSpPr>
                  <p:nvPr/>
                </p:nvSpPr>
                <p:spPr bwMode="auto">
                  <a:xfrm>
                    <a:off x="4050" y="1082"/>
                    <a:ext cx="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grpSp>
          <p:nvGrpSpPr>
            <p:cNvPr id="144633" name="Group 90"/>
            <p:cNvGrpSpPr>
              <a:grpSpLocks/>
            </p:cNvGrpSpPr>
            <p:nvPr/>
          </p:nvGrpSpPr>
          <p:grpSpPr bwMode="auto">
            <a:xfrm>
              <a:off x="4057" y="1171"/>
              <a:ext cx="182" cy="793"/>
              <a:chOff x="4057" y="1171"/>
              <a:chExt cx="182" cy="793"/>
            </a:xfrm>
          </p:grpSpPr>
          <p:sp>
            <p:nvSpPr>
              <p:cNvPr id="144634" name="Freeform 91"/>
              <p:cNvSpPr>
                <a:spLocks/>
              </p:cNvSpPr>
              <p:nvPr/>
            </p:nvSpPr>
            <p:spPr bwMode="auto">
              <a:xfrm>
                <a:off x="4057" y="1171"/>
                <a:ext cx="182" cy="793"/>
              </a:xfrm>
              <a:custGeom>
                <a:avLst/>
                <a:gdLst>
                  <a:gd name="T0" fmla="*/ 15 w 182"/>
                  <a:gd name="T1" fmla="*/ 0 h 793"/>
                  <a:gd name="T2" fmla="*/ 8 w 182"/>
                  <a:gd name="T3" fmla="*/ 3 h 793"/>
                  <a:gd name="T4" fmla="*/ 4 w 182"/>
                  <a:gd name="T5" fmla="*/ 6 h 793"/>
                  <a:gd name="T6" fmla="*/ 0 w 182"/>
                  <a:gd name="T7" fmla="*/ 13 h 793"/>
                  <a:gd name="T8" fmla="*/ 0 w 182"/>
                  <a:gd name="T9" fmla="*/ 783 h 793"/>
                  <a:gd name="T10" fmla="*/ 7 w 182"/>
                  <a:gd name="T11" fmla="*/ 784 h 793"/>
                  <a:gd name="T12" fmla="*/ 19 w 182"/>
                  <a:gd name="T13" fmla="*/ 787 h 793"/>
                  <a:gd name="T14" fmla="*/ 35 w 182"/>
                  <a:gd name="T15" fmla="*/ 789 h 793"/>
                  <a:gd name="T16" fmla="*/ 49 w 182"/>
                  <a:gd name="T17" fmla="*/ 790 h 793"/>
                  <a:gd name="T18" fmla="*/ 71 w 182"/>
                  <a:gd name="T19" fmla="*/ 791 h 793"/>
                  <a:gd name="T20" fmla="*/ 91 w 182"/>
                  <a:gd name="T21" fmla="*/ 792 h 793"/>
                  <a:gd name="T22" fmla="*/ 110 w 182"/>
                  <a:gd name="T23" fmla="*/ 792 h 793"/>
                  <a:gd name="T24" fmla="*/ 128 w 182"/>
                  <a:gd name="T25" fmla="*/ 791 h 793"/>
                  <a:gd name="T26" fmla="*/ 142 w 182"/>
                  <a:gd name="T27" fmla="*/ 790 h 793"/>
                  <a:gd name="T28" fmla="*/ 155 w 182"/>
                  <a:gd name="T29" fmla="*/ 788 h 793"/>
                  <a:gd name="T30" fmla="*/ 166 w 182"/>
                  <a:gd name="T31" fmla="*/ 787 h 793"/>
                  <a:gd name="T32" fmla="*/ 174 w 182"/>
                  <a:gd name="T33" fmla="*/ 785 h 793"/>
                  <a:gd name="T34" fmla="*/ 181 w 182"/>
                  <a:gd name="T35" fmla="*/ 783 h 793"/>
                  <a:gd name="T36" fmla="*/ 181 w 182"/>
                  <a:gd name="T37" fmla="*/ 13 h 793"/>
                  <a:gd name="T38" fmla="*/ 176 w 182"/>
                  <a:gd name="T39" fmla="*/ 6 h 793"/>
                  <a:gd name="T40" fmla="*/ 173 w 182"/>
                  <a:gd name="T41" fmla="*/ 3 h 793"/>
                  <a:gd name="T42" fmla="*/ 165 w 182"/>
                  <a:gd name="T43" fmla="*/ 0 h 793"/>
                  <a:gd name="T44" fmla="*/ 15 w 182"/>
                  <a:gd name="T45" fmla="*/ 0 h 7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2"/>
                  <a:gd name="T70" fmla="*/ 0 h 793"/>
                  <a:gd name="T71" fmla="*/ 182 w 182"/>
                  <a:gd name="T72" fmla="*/ 793 h 7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2" h="793">
                    <a:moveTo>
                      <a:pt x="15" y="0"/>
                    </a:moveTo>
                    <a:lnTo>
                      <a:pt x="8" y="3"/>
                    </a:lnTo>
                    <a:lnTo>
                      <a:pt x="4" y="6"/>
                    </a:lnTo>
                    <a:lnTo>
                      <a:pt x="0" y="13"/>
                    </a:lnTo>
                    <a:lnTo>
                      <a:pt x="0" y="783"/>
                    </a:lnTo>
                    <a:lnTo>
                      <a:pt x="7" y="784"/>
                    </a:lnTo>
                    <a:lnTo>
                      <a:pt x="19" y="787"/>
                    </a:lnTo>
                    <a:lnTo>
                      <a:pt x="35" y="789"/>
                    </a:lnTo>
                    <a:lnTo>
                      <a:pt x="49" y="790"/>
                    </a:lnTo>
                    <a:lnTo>
                      <a:pt x="71" y="791"/>
                    </a:lnTo>
                    <a:lnTo>
                      <a:pt x="91" y="792"/>
                    </a:lnTo>
                    <a:lnTo>
                      <a:pt x="110" y="792"/>
                    </a:lnTo>
                    <a:lnTo>
                      <a:pt x="128" y="791"/>
                    </a:lnTo>
                    <a:lnTo>
                      <a:pt x="142" y="790"/>
                    </a:lnTo>
                    <a:lnTo>
                      <a:pt x="155" y="788"/>
                    </a:lnTo>
                    <a:lnTo>
                      <a:pt x="166" y="787"/>
                    </a:lnTo>
                    <a:lnTo>
                      <a:pt x="174" y="785"/>
                    </a:lnTo>
                    <a:lnTo>
                      <a:pt x="181" y="783"/>
                    </a:lnTo>
                    <a:lnTo>
                      <a:pt x="181" y="13"/>
                    </a:lnTo>
                    <a:lnTo>
                      <a:pt x="176" y="6"/>
                    </a:lnTo>
                    <a:lnTo>
                      <a:pt x="173" y="3"/>
                    </a:lnTo>
                    <a:lnTo>
                      <a:pt x="165" y="0"/>
                    </a:lnTo>
                    <a:lnTo>
                      <a:pt x="15" y="0"/>
                    </a:lnTo>
                  </a:path>
                </a:pathLst>
              </a:custGeom>
              <a:solidFill>
                <a:srgbClr val="C0C0C0"/>
              </a:solidFill>
              <a:ln w="12700" cap="rnd" cmpd="sng">
                <a:solidFill>
                  <a:srgbClr val="000000"/>
                </a:solidFill>
                <a:prstDash val="solid"/>
                <a:round/>
                <a:headEnd/>
                <a:tailEnd/>
              </a:ln>
            </p:spPr>
            <p:txBody>
              <a:bodyPr/>
              <a:lstStyle/>
              <a:p>
                <a:endParaRPr lang="en-US" sz="1350"/>
              </a:p>
            </p:txBody>
          </p:sp>
          <p:grpSp>
            <p:nvGrpSpPr>
              <p:cNvPr id="144635" name="Group 92"/>
              <p:cNvGrpSpPr>
                <a:grpSpLocks/>
              </p:cNvGrpSpPr>
              <p:nvPr/>
            </p:nvGrpSpPr>
            <p:grpSpPr bwMode="auto">
              <a:xfrm>
                <a:off x="4063" y="1184"/>
                <a:ext cx="171" cy="768"/>
                <a:chOff x="4063" y="1184"/>
                <a:chExt cx="171" cy="768"/>
              </a:xfrm>
            </p:grpSpPr>
            <p:grpSp>
              <p:nvGrpSpPr>
                <p:cNvPr id="144636" name="Group 93"/>
                <p:cNvGrpSpPr>
                  <a:grpSpLocks/>
                </p:cNvGrpSpPr>
                <p:nvPr/>
              </p:nvGrpSpPr>
              <p:grpSpPr bwMode="auto">
                <a:xfrm>
                  <a:off x="4190" y="1184"/>
                  <a:ext cx="44" cy="764"/>
                  <a:chOff x="4190" y="1184"/>
                  <a:chExt cx="44" cy="764"/>
                </a:xfrm>
              </p:grpSpPr>
              <p:sp>
                <p:nvSpPr>
                  <p:cNvPr id="144648" name="Line 94"/>
                  <p:cNvSpPr>
                    <a:spLocks noChangeShapeType="1"/>
                  </p:cNvSpPr>
                  <p:nvPr/>
                </p:nvSpPr>
                <p:spPr bwMode="auto">
                  <a:xfrm>
                    <a:off x="4230" y="1186"/>
                    <a:ext cx="0" cy="7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9" name="Line 95"/>
                  <p:cNvSpPr>
                    <a:spLocks noChangeShapeType="1"/>
                  </p:cNvSpPr>
                  <p:nvPr/>
                </p:nvSpPr>
                <p:spPr bwMode="auto">
                  <a:xfrm>
                    <a:off x="4224" y="1186"/>
                    <a:ext cx="0" cy="7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50" name="Line 96"/>
                  <p:cNvSpPr>
                    <a:spLocks noChangeShapeType="1"/>
                  </p:cNvSpPr>
                  <p:nvPr/>
                </p:nvSpPr>
                <p:spPr bwMode="auto">
                  <a:xfrm>
                    <a:off x="4190" y="1186"/>
                    <a:ext cx="0" cy="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51" name="Line 97"/>
                  <p:cNvSpPr>
                    <a:spLocks noChangeShapeType="1"/>
                  </p:cNvSpPr>
                  <p:nvPr/>
                </p:nvSpPr>
                <p:spPr bwMode="auto">
                  <a:xfrm flipV="1">
                    <a:off x="4234" y="1184"/>
                    <a:ext cx="0" cy="75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52" name="Line 98"/>
                  <p:cNvSpPr>
                    <a:spLocks noChangeShapeType="1"/>
                  </p:cNvSpPr>
                  <p:nvPr/>
                </p:nvSpPr>
                <p:spPr bwMode="auto">
                  <a:xfrm flipV="1">
                    <a:off x="4217"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53" name="Line 99"/>
                  <p:cNvSpPr>
                    <a:spLocks noChangeShapeType="1"/>
                  </p:cNvSpPr>
                  <p:nvPr/>
                </p:nvSpPr>
                <p:spPr bwMode="auto">
                  <a:xfrm>
                    <a:off x="4201" y="1186"/>
                    <a:ext cx="0" cy="76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54" name="Line 100"/>
                  <p:cNvSpPr>
                    <a:spLocks noChangeShapeType="1"/>
                  </p:cNvSpPr>
                  <p:nvPr/>
                </p:nvSpPr>
                <p:spPr bwMode="auto">
                  <a:xfrm>
                    <a:off x="4210"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637" name="Group 101"/>
                <p:cNvGrpSpPr>
                  <a:grpSpLocks/>
                </p:cNvGrpSpPr>
                <p:nvPr/>
              </p:nvGrpSpPr>
              <p:grpSpPr bwMode="auto">
                <a:xfrm>
                  <a:off x="4145" y="1187"/>
                  <a:ext cx="26" cy="765"/>
                  <a:chOff x="4145" y="1187"/>
                  <a:chExt cx="26" cy="765"/>
                </a:xfrm>
              </p:grpSpPr>
              <p:sp>
                <p:nvSpPr>
                  <p:cNvPr id="144646" name="Line 102"/>
                  <p:cNvSpPr>
                    <a:spLocks noChangeShapeType="1"/>
                  </p:cNvSpPr>
                  <p:nvPr/>
                </p:nvSpPr>
                <p:spPr bwMode="auto">
                  <a:xfrm>
                    <a:off x="4171" y="1187"/>
                    <a:ext cx="0" cy="76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7" name="Line 103"/>
                  <p:cNvSpPr>
                    <a:spLocks noChangeShapeType="1"/>
                  </p:cNvSpPr>
                  <p:nvPr/>
                </p:nvSpPr>
                <p:spPr bwMode="auto">
                  <a:xfrm>
                    <a:off x="4145" y="1188"/>
                    <a:ext cx="0" cy="76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638" name="Group 104"/>
                <p:cNvGrpSpPr>
                  <a:grpSpLocks/>
                </p:cNvGrpSpPr>
                <p:nvPr/>
              </p:nvGrpSpPr>
              <p:grpSpPr bwMode="auto">
                <a:xfrm>
                  <a:off x="4063" y="1184"/>
                  <a:ext cx="43" cy="764"/>
                  <a:chOff x="4063" y="1184"/>
                  <a:chExt cx="43" cy="764"/>
                </a:xfrm>
              </p:grpSpPr>
              <p:sp>
                <p:nvSpPr>
                  <p:cNvPr id="144639" name="Line 105"/>
                  <p:cNvSpPr>
                    <a:spLocks noChangeShapeType="1"/>
                  </p:cNvSpPr>
                  <p:nvPr/>
                </p:nvSpPr>
                <p:spPr bwMode="auto">
                  <a:xfrm>
                    <a:off x="4066" y="1186"/>
                    <a:ext cx="0" cy="7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0" name="Line 106"/>
                  <p:cNvSpPr>
                    <a:spLocks noChangeShapeType="1"/>
                  </p:cNvSpPr>
                  <p:nvPr/>
                </p:nvSpPr>
                <p:spPr bwMode="auto">
                  <a:xfrm>
                    <a:off x="4072" y="1186"/>
                    <a:ext cx="0" cy="7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1" name="Line 107"/>
                  <p:cNvSpPr>
                    <a:spLocks noChangeShapeType="1"/>
                  </p:cNvSpPr>
                  <p:nvPr/>
                </p:nvSpPr>
                <p:spPr bwMode="auto">
                  <a:xfrm>
                    <a:off x="4106" y="1186"/>
                    <a:ext cx="0" cy="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2" name="Line 108"/>
                  <p:cNvSpPr>
                    <a:spLocks noChangeShapeType="1"/>
                  </p:cNvSpPr>
                  <p:nvPr/>
                </p:nvSpPr>
                <p:spPr bwMode="auto">
                  <a:xfrm flipV="1">
                    <a:off x="4063" y="1184"/>
                    <a:ext cx="0" cy="75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3" name="Line 109"/>
                  <p:cNvSpPr>
                    <a:spLocks noChangeShapeType="1"/>
                  </p:cNvSpPr>
                  <p:nvPr/>
                </p:nvSpPr>
                <p:spPr bwMode="auto">
                  <a:xfrm flipV="1">
                    <a:off x="4078"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4" name="Line 110"/>
                  <p:cNvSpPr>
                    <a:spLocks noChangeShapeType="1"/>
                  </p:cNvSpPr>
                  <p:nvPr/>
                </p:nvSpPr>
                <p:spPr bwMode="auto">
                  <a:xfrm>
                    <a:off x="4095" y="1186"/>
                    <a:ext cx="0" cy="76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45" name="Line 111"/>
                  <p:cNvSpPr>
                    <a:spLocks noChangeShapeType="1"/>
                  </p:cNvSpPr>
                  <p:nvPr/>
                </p:nvSpPr>
                <p:spPr bwMode="auto">
                  <a:xfrm>
                    <a:off x="4086"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grpSp>
      <p:grpSp>
        <p:nvGrpSpPr>
          <p:cNvPr id="144494" name="Group 112"/>
          <p:cNvGrpSpPr>
            <a:grpSpLocks/>
          </p:cNvGrpSpPr>
          <p:nvPr/>
        </p:nvGrpSpPr>
        <p:grpSpPr bwMode="auto">
          <a:xfrm>
            <a:off x="2479626" y="2252255"/>
            <a:ext cx="283369" cy="1135856"/>
            <a:chOff x="1488" y="1055"/>
            <a:chExt cx="238" cy="954"/>
          </a:xfrm>
        </p:grpSpPr>
        <p:grpSp>
          <p:nvGrpSpPr>
            <p:cNvPr id="144521" name="Group 113"/>
            <p:cNvGrpSpPr>
              <a:grpSpLocks/>
            </p:cNvGrpSpPr>
            <p:nvPr/>
          </p:nvGrpSpPr>
          <p:grpSpPr bwMode="auto">
            <a:xfrm>
              <a:off x="1493" y="1944"/>
              <a:ext cx="226" cy="40"/>
              <a:chOff x="1493" y="1944"/>
              <a:chExt cx="226" cy="40"/>
            </a:xfrm>
          </p:grpSpPr>
          <p:sp>
            <p:nvSpPr>
              <p:cNvPr id="144624" name="Freeform 114"/>
              <p:cNvSpPr>
                <a:spLocks/>
              </p:cNvSpPr>
              <p:nvPr/>
            </p:nvSpPr>
            <p:spPr bwMode="auto">
              <a:xfrm>
                <a:off x="1493" y="1944"/>
                <a:ext cx="226" cy="24"/>
              </a:xfrm>
              <a:custGeom>
                <a:avLst/>
                <a:gdLst>
                  <a:gd name="T0" fmla="*/ 0 w 226"/>
                  <a:gd name="T1" fmla="*/ 23 h 24"/>
                  <a:gd name="T2" fmla="*/ 225 w 226"/>
                  <a:gd name="T3" fmla="*/ 23 h 24"/>
                  <a:gd name="T4" fmla="*/ 201 w 226"/>
                  <a:gd name="T5" fmla="*/ 0 h 24"/>
                  <a:gd name="T6" fmla="*/ 24 w 226"/>
                  <a:gd name="T7" fmla="*/ 0 h 24"/>
                  <a:gd name="T8" fmla="*/ 0 w 226"/>
                  <a:gd name="T9" fmla="*/ 23 h 24"/>
                  <a:gd name="T10" fmla="*/ 0 60000 65536"/>
                  <a:gd name="T11" fmla="*/ 0 60000 65536"/>
                  <a:gd name="T12" fmla="*/ 0 60000 65536"/>
                  <a:gd name="T13" fmla="*/ 0 60000 65536"/>
                  <a:gd name="T14" fmla="*/ 0 60000 65536"/>
                  <a:gd name="T15" fmla="*/ 0 w 226"/>
                  <a:gd name="T16" fmla="*/ 0 h 24"/>
                  <a:gd name="T17" fmla="*/ 226 w 226"/>
                  <a:gd name="T18" fmla="*/ 24 h 24"/>
                </a:gdLst>
                <a:ahLst/>
                <a:cxnLst>
                  <a:cxn ang="T10">
                    <a:pos x="T0" y="T1"/>
                  </a:cxn>
                  <a:cxn ang="T11">
                    <a:pos x="T2" y="T3"/>
                  </a:cxn>
                  <a:cxn ang="T12">
                    <a:pos x="T4" y="T5"/>
                  </a:cxn>
                  <a:cxn ang="T13">
                    <a:pos x="T6" y="T7"/>
                  </a:cxn>
                  <a:cxn ang="T14">
                    <a:pos x="T8" y="T9"/>
                  </a:cxn>
                </a:cxnLst>
                <a:rect l="T15" t="T16" r="T17" b="T18"/>
                <a:pathLst>
                  <a:path w="226" h="24">
                    <a:moveTo>
                      <a:pt x="0" y="23"/>
                    </a:moveTo>
                    <a:lnTo>
                      <a:pt x="225" y="23"/>
                    </a:lnTo>
                    <a:lnTo>
                      <a:pt x="201" y="0"/>
                    </a:lnTo>
                    <a:lnTo>
                      <a:pt x="24" y="0"/>
                    </a:lnTo>
                    <a:lnTo>
                      <a:pt x="0" y="23"/>
                    </a:lnTo>
                  </a:path>
                </a:pathLst>
              </a:custGeom>
              <a:solidFill>
                <a:srgbClr val="E0E0E0"/>
              </a:solidFill>
              <a:ln w="12700" cap="rnd" cmpd="sng">
                <a:solidFill>
                  <a:srgbClr val="000000"/>
                </a:solidFill>
                <a:prstDash val="solid"/>
                <a:round/>
                <a:headEnd/>
                <a:tailEnd/>
              </a:ln>
            </p:spPr>
            <p:txBody>
              <a:bodyPr/>
              <a:lstStyle/>
              <a:p>
                <a:endParaRPr lang="en-US" sz="1350"/>
              </a:p>
            </p:txBody>
          </p:sp>
          <p:sp>
            <p:nvSpPr>
              <p:cNvPr id="144625" name="Freeform 115"/>
              <p:cNvSpPr>
                <a:spLocks/>
              </p:cNvSpPr>
              <p:nvPr/>
            </p:nvSpPr>
            <p:spPr bwMode="auto">
              <a:xfrm>
                <a:off x="1493" y="1967"/>
                <a:ext cx="226" cy="17"/>
              </a:xfrm>
              <a:custGeom>
                <a:avLst/>
                <a:gdLst>
                  <a:gd name="T0" fmla="*/ 0 w 226"/>
                  <a:gd name="T1" fmla="*/ 0 h 17"/>
                  <a:gd name="T2" fmla="*/ 225 w 226"/>
                  <a:gd name="T3" fmla="*/ 0 h 17"/>
                  <a:gd name="T4" fmla="*/ 225 w 226"/>
                  <a:gd name="T5" fmla="*/ 16 h 17"/>
                  <a:gd name="T6" fmla="*/ 0 w 226"/>
                  <a:gd name="T7" fmla="*/ 16 h 17"/>
                  <a:gd name="T8" fmla="*/ 0 w 226"/>
                  <a:gd name="T9" fmla="*/ 0 h 17"/>
                  <a:gd name="T10" fmla="*/ 0 60000 65536"/>
                  <a:gd name="T11" fmla="*/ 0 60000 65536"/>
                  <a:gd name="T12" fmla="*/ 0 60000 65536"/>
                  <a:gd name="T13" fmla="*/ 0 60000 65536"/>
                  <a:gd name="T14" fmla="*/ 0 60000 65536"/>
                  <a:gd name="T15" fmla="*/ 0 w 226"/>
                  <a:gd name="T16" fmla="*/ 0 h 17"/>
                  <a:gd name="T17" fmla="*/ 226 w 226"/>
                  <a:gd name="T18" fmla="*/ 17 h 17"/>
                </a:gdLst>
                <a:ahLst/>
                <a:cxnLst>
                  <a:cxn ang="T10">
                    <a:pos x="T0" y="T1"/>
                  </a:cxn>
                  <a:cxn ang="T11">
                    <a:pos x="T2" y="T3"/>
                  </a:cxn>
                  <a:cxn ang="T12">
                    <a:pos x="T4" y="T5"/>
                  </a:cxn>
                  <a:cxn ang="T13">
                    <a:pos x="T6" y="T7"/>
                  </a:cxn>
                  <a:cxn ang="T14">
                    <a:pos x="T8" y="T9"/>
                  </a:cxn>
                </a:cxnLst>
                <a:rect l="T15" t="T16" r="T17" b="T18"/>
                <a:pathLst>
                  <a:path w="226" h="17">
                    <a:moveTo>
                      <a:pt x="0" y="0"/>
                    </a:moveTo>
                    <a:lnTo>
                      <a:pt x="225" y="0"/>
                    </a:lnTo>
                    <a:lnTo>
                      <a:pt x="225" y="16"/>
                    </a:lnTo>
                    <a:lnTo>
                      <a:pt x="0" y="16"/>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grpSp>
          <p:nvGrpSpPr>
            <p:cNvPr id="144522" name="Group 116"/>
            <p:cNvGrpSpPr>
              <a:grpSpLocks/>
            </p:cNvGrpSpPr>
            <p:nvPr/>
          </p:nvGrpSpPr>
          <p:grpSpPr bwMode="auto">
            <a:xfrm>
              <a:off x="1488" y="1977"/>
              <a:ext cx="238" cy="32"/>
              <a:chOff x="1488" y="1977"/>
              <a:chExt cx="238" cy="32"/>
            </a:xfrm>
          </p:grpSpPr>
          <p:sp>
            <p:nvSpPr>
              <p:cNvPr id="144611" name="Freeform 117"/>
              <p:cNvSpPr>
                <a:spLocks/>
              </p:cNvSpPr>
              <p:nvPr/>
            </p:nvSpPr>
            <p:spPr bwMode="auto">
              <a:xfrm>
                <a:off x="1488" y="1977"/>
                <a:ext cx="237" cy="32"/>
              </a:xfrm>
              <a:custGeom>
                <a:avLst/>
                <a:gdLst>
                  <a:gd name="T0" fmla="*/ 0 w 237"/>
                  <a:gd name="T1" fmla="*/ 0 h 32"/>
                  <a:gd name="T2" fmla="*/ 236 w 237"/>
                  <a:gd name="T3" fmla="*/ 0 h 32"/>
                  <a:gd name="T4" fmla="*/ 236 w 237"/>
                  <a:gd name="T5" fmla="*/ 31 h 32"/>
                  <a:gd name="T6" fmla="*/ 0 w 237"/>
                  <a:gd name="T7" fmla="*/ 31 h 32"/>
                  <a:gd name="T8" fmla="*/ 0 w 237"/>
                  <a:gd name="T9" fmla="*/ 0 h 32"/>
                  <a:gd name="T10" fmla="*/ 0 60000 65536"/>
                  <a:gd name="T11" fmla="*/ 0 60000 65536"/>
                  <a:gd name="T12" fmla="*/ 0 60000 65536"/>
                  <a:gd name="T13" fmla="*/ 0 60000 65536"/>
                  <a:gd name="T14" fmla="*/ 0 60000 65536"/>
                  <a:gd name="T15" fmla="*/ 0 w 237"/>
                  <a:gd name="T16" fmla="*/ 0 h 32"/>
                  <a:gd name="T17" fmla="*/ 237 w 237"/>
                  <a:gd name="T18" fmla="*/ 32 h 32"/>
                </a:gdLst>
                <a:ahLst/>
                <a:cxnLst>
                  <a:cxn ang="T10">
                    <a:pos x="T0" y="T1"/>
                  </a:cxn>
                  <a:cxn ang="T11">
                    <a:pos x="T2" y="T3"/>
                  </a:cxn>
                  <a:cxn ang="T12">
                    <a:pos x="T4" y="T5"/>
                  </a:cxn>
                  <a:cxn ang="T13">
                    <a:pos x="T6" y="T7"/>
                  </a:cxn>
                  <a:cxn ang="T14">
                    <a:pos x="T8" y="T9"/>
                  </a:cxn>
                </a:cxnLst>
                <a:rect l="T15" t="T16" r="T17" b="T18"/>
                <a:pathLst>
                  <a:path w="237" h="32">
                    <a:moveTo>
                      <a:pt x="0" y="0"/>
                    </a:moveTo>
                    <a:lnTo>
                      <a:pt x="236" y="0"/>
                    </a:lnTo>
                    <a:lnTo>
                      <a:pt x="236" y="31"/>
                    </a:lnTo>
                    <a:lnTo>
                      <a:pt x="0" y="31"/>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nvGrpSpPr>
              <p:cNvPr id="144612" name="Group 118"/>
              <p:cNvGrpSpPr>
                <a:grpSpLocks/>
              </p:cNvGrpSpPr>
              <p:nvPr/>
            </p:nvGrpSpPr>
            <p:grpSpPr bwMode="auto">
              <a:xfrm>
                <a:off x="1488" y="1982"/>
                <a:ext cx="61" cy="22"/>
                <a:chOff x="1488" y="1982"/>
                <a:chExt cx="61" cy="22"/>
              </a:xfrm>
            </p:grpSpPr>
            <p:sp>
              <p:nvSpPr>
                <p:cNvPr id="144619" name="Line 119"/>
                <p:cNvSpPr>
                  <a:spLocks noChangeShapeType="1"/>
                </p:cNvSpPr>
                <p:nvPr/>
              </p:nvSpPr>
              <p:spPr bwMode="auto">
                <a:xfrm>
                  <a:off x="1488" y="2000"/>
                  <a:ext cx="5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20" name="Line 120"/>
                <p:cNvSpPr>
                  <a:spLocks noChangeShapeType="1"/>
                </p:cNvSpPr>
                <p:nvPr/>
              </p:nvSpPr>
              <p:spPr bwMode="auto">
                <a:xfrm>
                  <a:off x="1488" y="1995"/>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21" name="Line 121"/>
                <p:cNvSpPr>
                  <a:spLocks noChangeShapeType="1"/>
                </p:cNvSpPr>
                <p:nvPr/>
              </p:nvSpPr>
              <p:spPr bwMode="auto">
                <a:xfrm>
                  <a:off x="1488" y="2004"/>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22" name="Line 122"/>
                <p:cNvSpPr>
                  <a:spLocks noChangeShapeType="1"/>
                </p:cNvSpPr>
                <p:nvPr/>
              </p:nvSpPr>
              <p:spPr bwMode="auto">
                <a:xfrm>
                  <a:off x="1488" y="1987"/>
                  <a:ext cx="5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23" name="Line 123"/>
                <p:cNvSpPr>
                  <a:spLocks noChangeShapeType="1"/>
                </p:cNvSpPr>
                <p:nvPr/>
              </p:nvSpPr>
              <p:spPr bwMode="auto">
                <a:xfrm>
                  <a:off x="1488" y="1982"/>
                  <a:ext cx="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613" name="Group 124"/>
              <p:cNvGrpSpPr>
                <a:grpSpLocks/>
              </p:cNvGrpSpPr>
              <p:nvPr/>
            </p:nvGrpSpPr>
            <p:grpSpPr bwMode="auto">
              <a:xfrm>
                <a:off x="1652" y="1982"/>
                <a:ext cx="74" cy="21"/>
                <a:chOff x="1652" y="1982"/>
                <a:chExt cx="74" cy="21"/>
              </a:xfrm>
            </p:grpSpPr>
            <p:sp>
              <p:nvSpPr>
                <p:cNvPr id="144614" name="Line 125"/>
                <p:cNvSpPr>
                  <a:spLocks noChangeShapeType="1"/>
                </p:cNvSpPr>
                <p:nvPr/>
              </p:nvSpPr>
              <p:spPr bwMode="auto">
                <a:xfrm flipH="1">
                  <a:off x="1664" y="1999"/>
                  <a:ext cx="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15" name="Line 126"/>
                <p:cNvSpPr>
                  <a:spLocks noChangeShapeType="1"/>
                </p:cNvSpPr>
                <p:nvPr/>
              </p:nvSpPr>
              <p:spPr bwMode="auto">
                <a:xfrm flipH="1">
                  <a:off x="1652" y="1993"/>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16" name="Line 127"/>
                <p:cNvSpPr>
                  <a:spLocks noChangeShapeType="1"/>
                </p:cNvSpPr>
                <p:nvPr/>
              </p:nvSpPr>
              <p:spPr bwMode="auto">
                <a:xfrm flipH="1">
                  <a:off x="1652" y="2003"/>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17" name="Line 128"/>
                <p:cNvSpPr>
                  <a:spLocks noChangeShapeType="1"/>
                </p:cNvSpPr>
                <p:nvPr/>
              </p:nvSpPr>
              <p:spPr bwMode="auto">
                <a:xfrm flipH="1">
                  <a:off x="1664" y="1987"/>
                  <a:ext cx="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618" name="Line 129"/>
                <p:cNvSpPr>
                  <a:spLocks noChangeShapeType="1"/>
                </p:cNvSpPr>
                <p:nvPr/>
              </p:nvSpPr>
              <p:spPr bwMode="auto">
                <a:xfrm flipH="1">
                  <a:off x="1652" y="1982"/>
                  <a:ext cx="7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sp>
          <p:nvSpPr>
            <p:cNvPr id="144523" name="Freeform 130"/>
            <p:cNvSpPr>
              <a:spLocks/>
            </p:cNvSpPr>
            <p:nvPr/>
          </p:nvSpPr>
          <p:spPr bwMode="auto">
            <a:xfrm>
              <a:off x="1515" y="1128"/>
              <a:ext cx="180" cy="17"/>
            </a:xfrm>
            <a:custGeom>
              <a:avLst/>
              <a:gdLst>
                <a:gd name="T0" fmla="*/ 0 w 180"/>
                <a:gd name="T1" fmla="*/ 0 h 17"/>
                <a:gd name="T2" fmla="*/ 179 w 180"/>
                <a:gd name="T3" fmla="*/ 0 h 17"/>
                <a:gd name="T4" fmla="*/ 179 w 180"/>
                <a:gd name="T5" fmla="*/ 16 h 17"/>
                <a:gd name="T6" fmla="*/ 0 w 180"/>
                <a:gd name="T7" fmla="*/ 16 h 17"/>
                <a:gd name="T8" fmla="*/ 0 w 180"/>
                <a:gd name="T9" fmla="*/ 0 h 17"/>
                <a:gd name="T10" fmla="*/ 0 60000 65536"/>
                <a:gd name="T11" fmla="*/ 0 60000 65536"/>
                <a:gd name="T12" fmla="*/ 0 60000 65536"/>
                <a:gd name="T13" fmla="*/ 0 60000 65536"/>
                <a:gd name="T14" fmla="*/ 0 60000 65536"/>
                <a:gd name="T15" fmla="*/ 0 w 180"/>
                <a:gd name="T16" fmla="*/ 0 h 17"/>
                <a:gd name="T17" fmla="*/ 180 w 180"/>
                <a:gd name="T18" fmla="*/ 17 h 17"/>
              </a:gdLst>
              <a:ahLst/>
              <a:cxnLst>
                <a:cxn ang="T10">
                  <a:pos x="T0" y="T1"/>
                </a:cxn>
                <a:cxn ang="T11">
                  <a:pos x="T2" y="T3"/>
                </a:cxn>
                <a:cxn ang="T12">
                  <a:pos x="T4" y="T5"/>
                </a:cxn>
                <a:cxn ang="T13">
                  <a:pos x="T6" y="T7"/>
                </a:cxn>
                <a:cxn ang="T14">
                  <a:pos x="T8" y="T9"/>
                </a:cxn>
              </a:cxnLst>
              <a:rect l="T15" t="T16" r="T17" b="T18"/>
              <a:pathLst>
                <a:path w="180" h="17">
                  <a:moveTo>
                    <a:pt x="0" y="0"/>
                  </a:moveTo>
                  <a:lnTo>
                    <a:pt x="179" y="0"/>
                  </a:lnTo>
                  <a:lnTo>
                    <a:pt x="179" y="16"/>
                  </a:lnTo>
                  <a:lnTo>
                    <a:pt x="0" y="16"/>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sp>
          <p:nvSpPr>
            <p:cNvPr id="144524" name="Freeform 131"/>
            <p:cNvSpPr>
              <a:spLocks/>
            </p:cNvSpPr>
            <p:nvPr/>
          </p:nvSpPr>
          <p:spPr bwMode="auto">
            <a:xfrm>
              <a:off x="1515" y="1137"/>
              <a:ext cx="180" cy="17"/>
            </a:xfrm>
            <a:custGeom>
              <a:avLst/>
              <a:gdLst>
                <a:gd name="T0" fmla="*/ 179 w 180"/>
                <a:gd name="T1" fmla="*/ 0 h 17"/>
                <a:gd name="T2" fmla="*/ 164 w 180"/>
                <a:gd name="T3" fmla="*/ 16 h 17"/>
                <a:gd name="T4" fmla="*/ 15 w 180"/>
                <a:gd name="T5" fmla="*/ 16 h 17"/>
                <a:gd name="T6" fmla="*/ 0 w 180"/>
                <a:gd name="T7" fmla="*/ 0 h 17"/>
                <a:gd name="T8" fmla="*/ 179 w 180"/>
                <a:gd name="T9" fmla="*/ 0 h 17"/>
                <a:gd name="T10" fmla="*/ 0 60000 65536"/>
                <a:gd name="T11" fmla="*/ 0 60000 65536"/>
                <a:gd name="T12" fmla="*/ 0 60000 65536"/>
                <a:gd name="T13" fmla="*/ 0 60000 65536"/>
                <a:gd name="T14" fmla="*/ 0 60000 65536"/>
                <a:gd name="T15" fmla="*/ 0 w 180"/>
                <a:gd name="T16" fmla="*/ 0 h 17"/>
                <a:gd name="T17" fmla="*/ 180 w 180"/>
                <a:gd name="T18" fmla="*/ 17 h 17"/>
              </a:gdLst>
              <a:ahLst/>
              <a:cxnLst>
                <a:cxn ang="T10">
                  <a:pos x="T0" y="T1"/>
                </a:cxn>
                <a:cxn ang="T11">
                  <a:pos x="T2" y="T3"/>
                </a:cxn>
                <a:cxn ang="T12">
                  <a:pos x="T4" y="T5"/>
                </a:cxn>
                <a:cxn ang="T13">
                  <a:pos x="T6" y="T7"/>
                </a:cxn>
                <a:cxn ang="T14">
                  <a:pos x="T8" y="T9"/>
                </a:cxn>
              </a:cxnLst>
              <a:rect l="T15" t="T16" r="T17" b="T18"/>
              <a:pathLst>
                <a:path w="180" h="17">
                  <a:moveTo>
                    <a:pt x="179" y="0"/>
                  </a:moveTo>
                  <a:lnTo>
                    <a:pt x="164" y="16"/>
                  </a:lnTo>
                  <a:lnTo>
                    <a:pt x="15" y="16"/>
                  </a:lnTo>
                  <a:lnTo>
                    <a:pt x="0" y="0"/>
                  </a:lnTo>
                  <a:lnTo>
                    <a:pt x="179" y="0"/>
                  </a:lnTo>
                </a:path>
              </a:pathLst>
            </a:custGeom>
            <a:solidFill>
              <a:srgbClr val="A0A0A0"/>
            </a:solidFill>
            <a:ln w="12700" cap="rnd" cmpd="sng">
              <a:solidFill>
                <a:srgbClr val="000000"/>
              </a:solidFill>
              <a:prstDash val="solid"/>
              <a:round/>
              <a:headEnd/>
              <a:tailEnd/>
            </a:ln>
          </p:spPr>
          <p:txBody>
            <a:bodyPr/>
            <a:lstStyle/>
            <a:p>
              <a:endParaRPr lang="en-US" sz="1350"/>
            </a:p>
          </p:txBody>
        </p:sp>
        <p:grpSp>
          <p:nvGrpSpPr>
            <p:cNvPr id="144525" name="Group 132"/>
            <p:cNvGrpSpPr>
              <a:grpSpLocks/>
            </p:cNvGrpSpPr>
            <p:nvPr/>
          </p:nvGrpSpPr>
          <p:grpSpPr bwMode="auto">
            <a:xfrm>
              <a:off x="1497" y="1094"/>
              <a:ext cx="216" cy="48"/>
              <a:chOff x="1497" y="1094"/>
              <a:chExt cx="216" cy="48"/>
            </a:xfrm>
          </p:grpSpPr>
          <p:sp>
            <p:nvSpPr>
              <p:cNvPr id="144603" name="Freeform 133"/>
              <p:cNvSpPr>
                <a:spLocks/>
              </p:cNvSpPr>
              <p:nvPr/>
            </p:nvSpPr>
            <p:spPr bwMode="auto">
              <a:xfrm>
                <a:off x="1497" y="1094"/>
                <a:ext cx="216" cy="35"/>
              </a:xfrm>
              <a:custGeom>
                <a:avLst/>
                <a:gdLst>
                  <a:gd name="T0" fmla="*/ 197 w 216"/>
                  <a:gd name="T1" fmla="*/ 0 h 35"/>
                  <a:gd name="T2" fmla="*/ 199 w 216"/>
                  <a:gd name="T3" fmla="*/ 1 h 35"/>
                  <a:gd name="T4" fmla="*/ 201 w 216"/>
                  <a:gd name="T5" fmla="*/ 1 h 35"/>
                  <a:gd name="T6" fmla="*/ 203 w 216"/>
                  <a:gd name="T7" fmla="*/ 2 h 35"/>
                  <a:gd name="T8" fmla="*/ 205 w 216"/>
                  <a:gd name="T9" fmla="*/ 2 h 35"/>
                  <a:gd name="T10" fmla="*/ 207 w 216"/>
                  <a:gd name="T11" fmla="*/ 4 h 35"/>
                  <a:gd name="T12" fmla="*/ 209 w 216"/>
                  <a:gd name="T13" fmla="*/ 5 h 35"/>
                  <a:gd name="T14" fmla="*/ 211 w 216"/>
                  <a:gd name="T15" fmla="*/ 7 h 35"/>
                  <a:gd name="T16" fmla="*/ 212 w 216"/>
                  <a:gd name="T17" fmla="*/ 9 h 35"/>
                  <a:gd name="T18" fmla="*/ 214 w 216"/>
                  <a:gd name="T19" fmla="*/ 11 h 35"/>
                  <a:gd name="T20" fmla="*/ 215 w 216"/>
                  <a:gd name="T21" fmla="*/ 13 h 35"/>
                  <a:gd name="T22" fmla="*/ 215 w 216"/>
                  <a:gd name="T23" fmla="*/ 14 h 35"/>
                  <a:gd name="T24" fmla="*/ 215 w 216"/>
                  <a:gd name="T25" fmla="*/ 16 h 35"/>
                  <a:gd name="T26" fmla="*/ 215 w 216"/>
                  <a:gd name="T27" fmla="*/ 18 h 35"/>
                  <a:gd name="T28" fmla="*/ 215 w 216"/>
                  <a:gd name="T29" fmla="*/ 20 h 35"/>
                  <a:gd name="T30" fmla="*/ 214 w 216"/>
                  <a:gd name="T31" fmla="*/ 22 h 35"/>
                  <a:gd name="T32" fmla="*/ 214 w 216"/>
                  <a:gd name="T33" fmla="*/ 24 h 35"/>
                  <a:gd name="T34" fmla="*/ 212 w 216"/>
                  <a:gd name="T35" fmla="*/ 26 h 35"/>
                  <a:gd name="T36" fmla="*/ 210 w 216"/>
                  <a:gd name="T37" fmla="*/ 28 h 35"/>
                  <a:gd name="T38" fmla="*/ 208 w 216"/>
                  <a:gd name="T39" fmla="*/ 30 h 35"/>
                  <a:gd name="T40" fmla="*/ 205 w 216"/>
                  <a:gd name="T41" fmla="*/ 32 h 35"/>
                  <a:gd name="T42" fmla="*/ 202 w 216"/>
                  <a:gd name="T43" fmla="*/ 33 h 35"/>
                  <a:gd name="T44" fmla="*/ 200 w 216"/>
                  <a:gd name="T45" fmla="*/ 33 h 35"/>
                  <a:gd name="T46" fmla="*/ 198 w 216"/>
                  <a:gd name="T47" fmla="*/ 34 h 35"/>
                  <a:gd name="T48" fmla="*/ 197 w 216"/>
                  <a:gd name="T49" fmla="*/ 34 h 35"/>
                  <a:gd name="T50" fmla="*/ 17 w 216"/>
                  <a:gd name="T51" fmla="*/ 34 h 35"/>
                  <a:gd name="T52" fmla="*/ 15 w 216"/>
                  <a:gd name="T53" fmla="*/ 33 h 35"/>
                  <a:gd name="T54" fmla="*/ 12 w 216"/>
                  <a:gd name="T55" fmla="*/ 33 h 35"/>
                  <a:gd name="T56" fmla="*/ 10 w 216"/>
                  <a:gd name="T57" fmla="*/ 32 h 35"/>
                  <a:gd name="T58" fmla="*/ 7 w 216"/>
                  <a:gd name="T59" fmla="*/ 30 h 35"/>
                  <a:gd name="T60" fmla="*/ 5 w 216"/>
                  <a:gd name="T61" fmla="*/ 28 h 35"/>
                  <a:gd name="T62" fmla="*/ 3 w 216"/>
                  <a:gd name="T63" fmla="*/ 25 h 35"/>
                  <a:gd name="T64" fmla="*/ 2 w 216"/>
                  <a:gd name="T65" fmla="*/ 23 h 35"/>
                  <a:gd name="T66" fmla="*/ 1 w 216"/>
                  <a:gd name="T67" fmla="*/ 20 h 35"/>
                  <a:gd name="T68" fmla="*/ 0 w 216"/>
                  <a:gd name="T69" fmla="*/ 17 h 35"/>
                  <a:gd name="T70" fmla="*/ 1 w 216"/>
                  <a:gd name="T71" fmla="*/ 14 h 35"/>
                  <a:gd name="T72" fmla="*/ 2 w 216"/>
                  <a:gd name="T73" fmla="*/ 11 h 35"/>
                  <a:gd name="T74" fmla="*/ 2 w 216"/>
                  <a:gd name="T75" fmla="*/ 10 h 35"/>
                  <a:gd name="T76" fmla="*/ 4 w 216"/>
                  <a:gd name="T77" fmla="*/ 7 h 35"/>
                  <a:gd name="T78" fmla="*/ 7 w 216"/>
                  <a:gd name="T79" fmla="*/ 5 h 35"/>
                  <a:gd name="T80" fmla="*/ 9 w 216"/>
                  <a:gd name="T81" fmla="*/ 4 h 35"/>
                  <a:gd name="T82" fmla="*/ 11 w 216"/>
                  <a:gd name="T83" fmla="*/ 2 h 35"/>
                  <a:gd name="T84" fmla="*/ 14 w 216"/>
                  <a:gd name="T85" fmla="*/ 1 h 35"/>
                  <a:gd name="T86" fmla="*/ 16 w 216"/>
                  <a:gd name="T87" fmla="*/ 1 h 35"/>
                  <a:gd name="T88" fmla="*/ 19 w 216"/>
                  <a:gd name="T89" fmla="*/ 0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35"/>
                  <a:gd name="T137" fmla="*/ 216 w 216"/>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35">
                    <a:moveTo>
                      <a:pt x="19" y="0"/>
                    </a:moveTo>
                    <a:lnTo>
                      <a:pt x="197" y="0"/>
                    </a:lnTo>
                    <a:lnTo>
                      <a:pt x="199" y="1"/>
                    </a:lnTo>
                    <a:lnTo>
                      <a:pt x="200" y="1"/>
                    </a:lnTo>
                    <a:lnTo>
                      <a:pt x="201" y="1"/>
                    </a:lnTo>
                    <a:lnTo>
                      <a:pt x="203" y="2"/>
                    </a:lnTo>
                    <a:lnTo>
                      <a:pt x="204" y="2"/>
                    </a:lnTo>
                    <a:lnTo>
                      <a:pt x="205" y="2"/>
                    </a:lnTo>
                    <a:lnTo>
                      <a:pt x="206" y="4"/>
                    </a:lnTo>
                    <a:lnTo>
                      <a:pt x="207" y="4"/>
                    </a:lnTo>
                    <a:lnTo>
                      <a:pt x="208" y="5"/>
                    </a:lnTo>
                    <a:lnTo>
                      <a:pt x="209" y="5"/>
                    </a:lnTo>
                    <a:lnTo>
                      <a:pt x="210" y="6"/>
                    </a:lnTo>
                    <a:lnTo>
                      <a:pt x="211" y="7"/>
                    </a:lnTo>
                    <a:lnTo>
                      <a:pt x="212" y="8"/>
                    </a:lnTo>
                    <a:lnTo>
                      <a:pt x="212" y="9"/>
                    </a:lnTo>
                    <a:lnTo>
                      <a:pt x="213" y="10"/>
                    </a:lnTo>
                    <a:lnTo>
                      <a:pt x="214" y="11"/>
                    </a:lnTo>
                    <a:lnTo>
                      <a:pt x="214" y="12"/>
                    </a:lnTo>
                    <a:lnTo>
                      <a:pt x="215" y="13"/>
                    </a:lnTo>
                    <a:lnTo>
                      <a:pt x="215" y="14"/>
                    </a:lnTo>
                    <a:lnTo>
                      <a:pt x="215" y="16"/>
                    </a:lnTo>
                    <a:lnTo>
                      <a:pt x="215" y="17"/>
                    </a:lnTo>
                    <a:lnTo>
                      <a:pt x="215" y="18"/>
                    </a:lnTo>
                    <a:lnTo>
                      <a:pt x="215" y="19"/>
                    </a:lnTo>
                    <a:lnTo>
                      <a:pt x="215" y="20"/>
                    </a:lnTo>
                    <a:lnTo>
                      <a:pt x="215" y="21"/>
                    </a:lnTo>
                    <a:lnTo>
                      <a:pt x="214" y="22"/>
                    </a:lnTo>
                    <a:lnTo>
                      <a:pt x="214" y="23"/>
                    </a:lnTo>
                    <a:lnTo>
                      <a:pt x="214" y="24"/>
                    </a:lnTo>
                    <a:lnTo>
                      <a:pt x="212" y="25"/>
                    </a:lnTo>
                    <a:lnTo>
                      <a:pt x="212" y="26"/>
                    </a:lnTo>
                    <a:lnTo>
                      <a:pt x="211" y="27"/>
                    </a:lnTo>
                    <a:lnTo>
                      <a:pt x="210" y="28"/>
                    </a:lnTo>
                    <a:lnTo>
                      <a:pt x="209" y="29"/>
                    </a:lnTo>
                    <a:lnTo>
                      <a:pt x="208" y="30"/>
                    </a:lnTo>
                    <a:lnTo>
                      <a:pt x="207" y="31"/>
                    </a:lnTo>
                    <a:lnTo>
                      <a:pt x="205" y="32"/>
                    </a:lnTo>
                    <a:lnTo>
                      <a:pt x="204" y="32"/>
                    </a:lnTo>
                    <a:lnTo>
                      <a:pt x="202" y="33"/>
                    </a:lnTo>
                    <a:lnTo>
                      <a:pt x="201" y="33"/>
                    </a:lnTo>
                    <a:lnTo>
                      <a:pt x="200" y="33"/>
                    </a:lnTo>
                    <a:lnTo>
                      <a:pt x="199" y="34"/>
                    </a:lnTo>
                    <a:lnTo>
                      <a:pt x="198" y="34"/>
                    </a:lnTo>
                    <a:lnTo>
                      <a:pt x="197" y="34"/>
                    </a:lnTo>
                    <a:lnTo>
                      <a:pt x="19" y="34"/>
                    </a:lnTo>
                    <a:lnTo>
                      <a:pt x="17" y="34"/>
                    </a:lnTo>
                    <a:lnTo>
                      <a:pt x="16" y="34"/>
                    </a:lnTo>
                    <a:lnTo>
                      <a:pt x="15" y="33"/>
                    </a:lnTo>
                    <a:lnTo>
                      <a:pt x="14" y="33"/>
                    </a:lnTo>
                    <a:lnTo>
                      <a:pt x="12" y="33"/>
                    </a:lnTo>
                    <a:lnTo>
                      <a:pt x="12" y="32"/>
                    </a:lnTo>
                    <a:lnTo>
                      <a:pt x="10" y="32"/>
                    </a:lnTo>
                    <a:lnTo>
                      <a:pt x="9" y="30"/>
                    </a:lnTo>
                    <a:lnTo>
                      <a:pt x="7" y="30"/>
                    </a:lnTo>
                    <a:lnTo>
                      <a:pt x="7" y="29"/>
                    </a:lnTo>
                    <a:lnTo>
                      <a:pt x="5" y="28"/>
                    </a:lnTo>
                    <a:lnTo>
                      <a:pt x="4" y="27"/>
                    </a:lnTo>
                    <a:lnTo>
                      <a:pt x="3" y="25"/>
                    </a:lnTo>
                    <a:lnTo>
                      <a:pt x="2" y="24"/>
                    </a:lnTo>
                    <a:lnTo>
                      <a:pt x="2" y="23"/>
                    </a:lnTo>
                    <a:lnTo>
                      <a:pt x="1" y="21"/>
                    </a:lnTo>
                    <a:lnTo>
                      <a:pt x="1" y="20"/>
                    </a:lnTo>
                    <a:lnTo>
                      <a:pt x="0" y="19"/>
                    </a:lnTo>
                    <a:lnTo>
                      <a:pt x="0" y="17"/>
                    </a:lnTo>
                    <a:lnTo>
                      <a:pt x="0" y="15"/>
                    </a:lnTo>
                    <a:lnTo>
                      <a:pt x="1" y="14"/>
                    </a:lnTo>
                    <a:lnTo>
                      <a:pt x="1" y="13"/>
                    </a:lnTo>
                    <a:lnTo>
                      <a:pt x="2" y="11"/>
                    </a:lnTo>
                    <a:lnTo>
                      <a:pt x="2" y="10"/>
                    </a:lnTo>
                    <a:lnTo>
                      <a:pt x="4" y="9"/>
                    </a:lnTo>
                    <a:lnTo>
                      <a:pt x="4" y="7"/>
                    </a:lnTo>
                    <a:lnTo>
                      <a:pt x="5" y="6"/>
                    </a:lnTo>
                    <a:lnTo>
                      <a:pt x="7" y="5"/>
                    </a:lnTo>
                    <a:lnTo>
                      <a:pt x="9" y="4"/>
                    </a:lnTo>
                    <a:lnTo>
                      <a:pt x="10" y="2"/>
                    </a:lnTo>
                    <a:lnTo>
                      <a:pt x="11" y="2"/>
                    </a:lnTo>
                    <a:lnTo>
                      <a:pt x="12" y="2"/>
                    </a:lnTo>
                    <a:lnTo>
                      <a:pt x="14" y="1"/>
                    </a:lnTo>
                    <a:lnTo>
                      <a:pt x="15" y="1"/>
                    </a:lnTo>
                    <a:lnTo>
                      <a:pt x="16" y="1"/>
                    </a:lnTo>
                    <a:lnTo>
                      <a:pt x="17" y="0"/>
                    </a:lnTo>
                    <a:lnTo>
                      <a:pt x="19" y="0"/>
                    </a:lnTo>
                  </a:path>
                </a:pathLst>
              </a:custGeom>
              <a:solidFill>
                <a:srgbClr val="E0E0E0"/>
              </a:solidFill>
              <a:ln w="12700" cap="rnd" cmpd="sng">
                <a:solidFill>
                  <a:srgbClr val="000000"/>
                </a:solidFill>
                <a:prstDash val="solid"/>
                <a:round/>
                <a:headEnd/>
                <a:tailEnd/>
              </a:ln>
            </p:spPr>
            <p:txBody>
              <a:bodyPr/>
              <a:lstStyle/>
              <a:p>
                <a:endParaRPr lang="en-US" sz="1350"/>
              </a:p>
            </p:txBody>
          </p:sp>
          <p:grpSp>
            <p:nvGrpSpPr>
              <p:cNvPr id="144604" name="Group 134"/>
              <p:cNvGrpSpPr>
                <a:grpSpLocks/>
              </p:cNvGrpSpPr>
              <p:nvPr/>
            </p:nvGrpSpPr>
            <p:grpSpPr bwMode="auto">
              <a:xfrm>
                <a:off x="1674" y="1094"/>
                <a:ext cx="36" cy="30"/>
                <a:chOff x="1674" y="1094"/>
                <a:chExt cx="36" cy="30"/>
              </a:xfrm>
            </p:grpSpPr>
            <p:sp>
              <p:nvSpPr>
                <p:cNvPr id="144609" name="Oval 135"/>
                <p:cNvSpPr>
                  <a:spLocks noChangeArrowheads="1"/>
                </p:cNvSpPr>
                <p:nvPr/>
              </p:nvSpPr>
              <p:spPr bwMode="auto">
                <a:xfrm>
                  <a:off x="1678" y="1098"/>
                  <a:ext cx="32" cy="26"/>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44610" name="Oval 136"/>
                <p:cNvSpPr>
                  <a:spLocks noChangeArrowheads="1"/>
                </p:cNvSpPr>
                <p:nvPr/>
              </p:nvSpPr>
              <p:spPr bwMode="auto">
                <a:xfrm>
                  <a:off x="1674" y="1094"/>
                  <a:ext cx="32" cy="28"/>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grpSp>
          <p:grpSp>
            <p:nvGrpSpPr>
              <p:cNvPr id="144605" name="Group 137"/>
              <p:cNvGrpSpPr>
                <a:grpSpLocks/>
              </p:cNvGrpSpPr>
              <p:nvPr/>
            </p:nvGrpSpPr>
            <p:grpSpPr bwMode="auto">
              <a:xfrm>
                <a:off x="1501" y="1094"/>
                <a:ext cx="35" cy="30"/>
                <a:chOff x="1501" y="1094"/>
                <a:chExt cx="35" cy="30"/>
              </a:xfrm>
            </p:grpSpPr>
            <p:sp>
              <p:nvSpPr>
                <p:cNvPr id="144607" name="Oval 138"/>
                <p:cNvSpPr>
                  <a:spLocks noChangeArrowheads="1"/>
                </p:cNvSpPr>
                <p:nvPr/>
              </p:nvSpPr>
              <p:spPr bwMode="auto">
                <a:xfrm>
                  <a:off x="1501" y="1098"/>
                  <a:ext cx="31" cy="2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44608" name="Oval 139"/>
                <p:cNvSpPr>
                  <a:spLocks noChangeArrowheads="1"/>
                </p:cNvSpPr>
                <p:nvPr/>
              </p:nvSpPr>
              <p:spPr bwMode="auto">
                <a:xfrm>
                  <a:off x="1505" y="1094"/>
                  <a:ext cx="31" cy="28"/>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grpSp>
          <p:sp>
            <p:nvSpPr>
              <p:cNvPr id="144606" name="Freeform 140"/>
              <p:cNvSpPr>
                <a:spLocks/>
              </p:cNvSpPr>
              <p:nvPr/>
            </p:nvSpPr>
            <p:spPr bwMode="auto">
              <a:xfrm>
                <a:off x="1520" y="1125"/>
                <a:ext cx="172" cy="17"/>
              </a:xfrm>
              <a:custGeom>
                <a:avLst/>
                <a:gdLst>
                  <a:gd name="T0" fmla="*/ 3 w 172"/>
                  <a:gd name="T1" fmla="*/ 16 h 17"/>
                  <a:gd name="T2" fmla="*/ 167 w 172"/>
                  <a:gd name="T3" fmla="*/ 16 h 17"/>
                  <a:gd name="T4" fmla="*/ 171 w 172"/>
                  <a:gd name="T5" fmla="*/ 0 h 17"/>
                  <a:gd name="T6" fmla="*/ 0 w 172"/>
                  <a:gd name="T7" fmla="*/ 0 h 17"/>
                  <a:gd name="T8" fmla="*/ 3 w 172"/>
                  <a:gd name="T9" fmla="*/ 16 h 17"/>
                  <a:gd name="T10" fmla="*/ 0 60000 65536"/>
                  <a:gd name="T11" fmla="*/ 0 60000 65536"/>
                  <a:gd name="T12" fmla="*/ 0 60000 65536"/>
                  <a:gd name="T13" fmla="*/ 0 60000 65536"/>
                  <a:gd name="T14" fmla="*/ 0 60000 65536"/>
                  <a:gd name="T15" fmla="*/ 0 w 172"/>
                  <a:gd name="T16" fmla="*/ 0 h 17"/>
                  <a:gd name="T17" fmla="*/ 172 w 172"/>
                  <a:gd name="T18" fmla="*/ 17 h 17"/>
                </a:gdLst>
                <a:ahLst/>
                <a:cxnLst>
                  <a:cxn ang="T10">
                    <a:pos x="T0" y="T1"/>
                  </a:cxn>
                  <a:cxn ang="T11">
                    <a:pos x="T2" y="T3"/>
                  </a:cxn>
                  <a:cxn ang="T12">
                    <a:pos x="T4" y="T5"/>
                  </a:cxn>
                  <a:cxn ang="T13">
                    <a:pos x="T6" y="T7"/>
                  </a:cxn>
                  <a:cxn ang="T14">
                    <a:pos x="T8" y="T9"/>
                  </a:cxn>
                </a:cxnLst>
                <a:rect l="T15" t="T16" r="T17" b="T18"/>
                <a:pathLst>
                  <a:path w="172" h="17">
                    <a:moveTo>
                      <a:pt x="3" y="16"/>
                    </a:moveTo>
                    <a:lnTo>
                      <a:pt x="167" y="16"/>
                    </a:lnTo>
                    <a:lnTo>
                      <a:pt x="171" y="0"/>
                    </a:lnTo>
                    <a:lnTo>
                      <a:pt x="0" y="0"/>
                    </a:lnTo>
                    <a:lnTo>
                      <a:pt x="3" y="16"/>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44526" name="Group 141"/>
            <p:cNvGrpSpPr>
              <a:grpSpLocks/>
            </p:cNvGrpSpPr>
            <p:nvPr/>
          </p:nvGrpSpPr>
          <p:grpSpPr bwMode="auto">
            <a:xfrm>
              <a:off x="1531" y="1149"/>
              <a:ext cx="149" cy="24"/>
              <a:chOff x="1531" y="1149"/>
              <a:chExt cx="149" cy="24"/>
            </a:xfrm>
          </p:grpSpPr>
          <p:grpSp>
            <p:nvGrpSpPr>
              <p:cNvPr id="144559" name="Group 142"/>
              <p:cNvGrpSpPr>
                <a:grpSpLocks/>
              </p:cNvGrpSpPr>
              <p:nvPr/>
            </p:nvGrpSpPr>
            <p:grpSpPr bwMode="auto">
              <a:xfrm>
                <a:off x="1531" y="1149"/>
                <a:ext cx="149" cy="23"/>
                <a:chOff x="1531" y="1149"/>
                <a:chExt cx="149" cy="23"/>
              </a:xfrm>
            </p:grpSpPr>
            <p:sp>
              <p:nvSpPr>
                <p:cNvPr id="144600" name="Freeform 143"/>
                <p:cNvSpPr>
                  <a:spLocks/>
                </p:cNvSpPr>
                <p:nvPr/>
              </p:nvSpPr>
              <p:spPr bwMode="auto">
                <a:xfrm>
                  <a:off x="1531" y="1149"/>
                  <a:ext cx="149" cy="23"/>
                </a:xfrm>
                <a:custGeom>
                  <a:avLst/>
                  <a:gdLst>
                    <a:gd name="T0" fmla="*/ 0 w 149"/>
                    <a:gd name="T1" fmla="*/ 0 h 23"/>
                    <a:gd name="T2" fmla="*/ 148 w 149"/>
                    <a:gd name="T3" fmla="*/ 0 h 23"/>
                    <a:gd name="T4" fmla="*/ 148 w 149"/>
                    <a:gd name="T5" fmla="*/ 22 h 23"/>
                    <a:gd name="T6" fmla="*/ 0 w 149"/>
                    <a:gd name="T7" fmla="*/ 22 h 23"/>
                    <a:gd name="T8" fmla="*/ 0 w 149"/>
                    <a:gd name="T9" fmla="*/ 0 h 23"/>
                    <a:gd name="T10" fmla="*/ 0 60000 65536"/>
                    <a:gd name="T11" fmla="*/ 0 60000 65536"/>
                    <a:gd name="T12" fmla="*/ 0 60000 65536"/>
                    <a:gd name="T13" fmla="*/ 0 60000 65536"/>
                    <a:gd name="T14" fmla="*/ 0 60000 65536"/>
                    <a:gd name="T15" fmla="*/ 0 w 149"/>
                    <a:gd name="T16" fmla="*/ 0 h 23"/>
                    <a:gd name="T17" fmla="*/ 149 w 149"/>
                    <a:gd name="T18" fmla="*/ 23 h 23"/>
                  </a:gdLst>
                  <a:ahLst/>
                  <a:cxnLst>
                    <a:cxn ang="T10">
                      <a:pos x="T0" y="T1"/>
                    </a:cxn>
                    <a:cxn ang="T11">
                      <a:pos x="T2" y="T3"/>
                    </a:cxn>
                    <a:cxn ang="T12">
                      <a:pos x="T4" y="T5"/>
                    </a:cxn>
                    <a:cxn ang="T13">
                      <a:pos x="T6" y="T7"/>
                    </a:cxn>
                    <a:cxn ang="T14">
                      <a:pos x="T8" y="T9"/>
                    </a:cxn>
                  </a:cxnLst>
                  <a:rect l="T15" t="T16" r="T17" b="T18"/>
                  <a:pathLst>
                    <a:path w="149" h="23">
                      <a:moveTo>
                        <a:pt x="0" y="0"/>
                      </a:moveTo>
                      <a:lnTo>
                        <a:pt x="148" y="0"/>
                      </a:lnTo>
                      <a:lnTo>
                        <a:pt x="148" y="22"/>
                      </a:lnTo>
                      <a:lnTo>
                        <a:pt x="0" y="22"/>
                      </a:lnTo>
                      <a:lnTo>
                        <a:pt x="0" y="0"/>
                      </a:lnTo>
                    </a:path>
                  </a:pathLst>
                </a:custGeom>
                <a:solidFill>
                  <a:srgbClr val="E0E0E0"/>
                </a:solidFill>
                <a:ln w="12700" cap="rnd" cmpd="sng">
                  <a:solidFill>
                    <a:srgbClr val="000000"/>
                  </a:solidFill>
                  <a:prstDash val="solid"/>
                  <a:round/>
                  <a:headEnd/>
                  <a:tailEnd/>
                </a:ln>
              </p:spPr>
              <p:txBody>
                <a:bodyPr/>
                <a:lstStyle/>
                <a:p>
                  <a:endParaRPr lang="en-US" sz="1350"/>
                </a:p>
              </p:txBody>
            </p:sp>
            <p:sp>
              <p:nvSpPr>
                <p:cNvPr id="144601" name="Freeform 144"/>
                <p:cNvSpPr>
                  <a:spLocks/>
                </p:cNvSpPr>
                <p:nvPr/>
              </p:nvSpPr>
              <p:spPr bwMode="auto">
                <a:xfrm>
                  <a:off x="1642" y="1149"/>
                  <a:ext cx="38" cy="23"/>
                </a:xfrm>
                <a:custGeom>
                  <a:avLst/>
                  <a:gdLst>
                    <a:gd name="T0" fmla="*/ 0 w 38"/>
                    <a:gd name="T1" fmla="*/ 0 h 23"/>
                    <a:gd name="T2" fmla="*/ 37 w 38"/>
                    <a:gd name="T3" fmla="*/ 0 h 23"/>
                    <a:gd name="T4" fmla="*/ 37 w 38"/>
                    <a:gd name="T5" fmla="*/ 22 h 23"/>
                    <a:gd name="T6" fmla="*/ 0 w 38"/>
                    <a:gd name="T7" fmla="*/ 22 h 23"/>
                    <a:gd name="T8" fmla="*/ 0 w 38"/>
                    <a:gd name="T9" fmla="*/ 0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0"/>
                      </a:moveTo>
                      <a:lnTo>
                        <a:pt x="37" y="0"/>
                      </a:lnTo>
                      <a:lnTo>
                        <a:pt x="37" y="22"/>
                      </a:lnTo>
                      <a:lnTo>
                        <a:pt x="0" y="22"/>
                      </a:lnTo>
                      <a:lnTo>
                        <a:pt x="0" y="0"/>
                      </a:lnTo>
                    </a:path>
                  </a:pathLst>
                </a:custGeom>
                <a:solidFill>
                  <a:srgbClr val="A0A0A0"/>
                </a:solidFill>
                <a:ln w="12700" cap="rnd" cmpd="sng">
                  <a:solidFill>
                    <a:srgbClr val="000000"/>
                  </a:solidFill>
                  <a:prstDash val="solid"/>
                  <a:round/>
                  <a:headEnd/>
                  <a:tailEnd/>
                </a:ln>
              </p:spPr>
              <p:txBody>
                <a:bodyPr/>
                <a:lstStyle/>
                <a:p>
                  <a:endParaRPr lang="en-US" sz="1350"/>
                </a:p>
              </p:txBody>
            </p:sp>
            <p:sp>
              <p:nvSpPr>
                <p:cNvPr id="144602" name="Freeform 145"/>
                <p:cNvSpPr>
                  <a:spLocks/>
                </p:cNvSpPr>
                <p:nvPr/>
              </p:nvSpPr>
              <p:spPr bwMode="auto">
                <a:xfrm>
                  <a:off x="1531" y="1149"/>
                  <a:ext cx="38" cy="23"/>
                </a:xfrm>
                <a:custGeom>
                  <a:avLst/>
                  <a:gdLst>
                    <a:gd name="T0" fmla="*/ 0 w 38"/>
                    <a:gd name="T1" fmla="*/ 0 h 23"/>
                    <a:gd name="T2" fmla="*/ 37 w 38"/>
                    <a:gd name="T3" fmla="*/ 0 h 23"/>
                    <a:gd name="T4" fmla="*/ 37 w 38"/>
                    <a:gd name="T5" fmla="*/ 22 h 23"/>
                    <a:gd name="T6" fmla="*/ 0 w 38"/>
                    <a:gd name="T7" fmla="*/ 22 h 23"/>
                    <a:gd name="T8" fmla="*/ 0 w 38"/>
                    <a:gd name="T9" fmla="*/ 0 h 23"/>
                    <a:gd name="T10" fmla="*/ 0 60000 65536"/>
                    <a:gd name="T11" fmla="*/ 0 60000 65536"/>
                    <a:gd name="T12" fmla="*/ 0 60000 65536"/>
                    <a:gd name="T13" fmla="*/ 0 60000 65536"/>
                    <a:gd name="T14" fmla="*/ 0 60000 65536"/>
                    <a:gd name="T15" fmla="*/ 0 w 38"/>
                    <a:gd name="T16" fmla="*/ 0 h 23"/>
                    <a:gd name="T17" fmla="*/ 38 w 38"/>
                    <a:gd name="T18" fmla="*/ 23 h 23"/>
                  </a:gdLst>
                  <a:ahLst/>
                  <a:cxnLst>
                    <a:cxn ang="T10">
                      <a:pos x="T0" y="T1"/>
                    </a:cxn>
                    <a:cxn ang="T11">
                      <a:pos x="T2" y="T3"/>
                    </a:cxn>
                    <a:cxn ang="T12">
                      <a:pos x="T4" y="T5"/>
                    </a:cxn>
                    <a:cxn ang="T13">
                      <a:pos x="T6" y="T7"/>
                    </a:cxn>
                    <a:cxn ang="T14">
                      <a:pos x="T8" y="T9"/>
                    </a:cxn>
                  </a:cxnLst>
                  <a:rect l="T15" t="T16" r="T17" b="T18"/>
                  <a:pathLst>
                    <a:path w="38" h="23">
                      <a:moveTo>
                        <a:pt x="0" y="0"/>
                      </a:moveTo>
                      <a:lnTo>
                        <a:pt x="37" y="0"/>
                      </a:lnTo>
                      <a:lnTo>
                        <a:pt x="37" y="22"/>
                      </a:lnTo>
                      <a:lnTo>
                        <a:pt x="0" y="22"/>
                      </a:lnTo>
                      <a:lnTo>
                        <a:pt x="0" y="0"/>
                      </a:lnTo>
                    </a:path>
                  </a:pathLst>
                </a:custGeom>
                <a:solidFill>
                  <a:srgbClr val="C0C0C0"/>
                </a:solidFill>
                <a:ln w="12700" cap="rnd" cmpd="sng">
                  <a:solidFill>
                    <a:srgbClr val="000000"/>
                  </a:solidFill>
                  <a:prstDash val="solid"/>
                  <a:round/>
                  <a:headEnd/>
                  <a:tailEnd/>
                </a:ln>
              </p:spPr>
              <p:txBody>
                <a:bodyPr/>
                <a:lstStyle/>
                <a:p>
                  <a:endParaRPr lang="en-US" sz="1350"/>
                </a:p>
              </p:txBody>
            </p:sp>
          </p:grpSp>
          <p:grpSp>
            <p:nvGrpSpPr>
              <p:cNvPr id="144560" name="Group 146"/>
              <p:cNvGrpSpPr>
                <a:grpSpLocks/>
              </p:cNvGrpSpPr>
              <p:nvPr/>
            </p:nvGrpSpPr>
            <p:grpSpPr bwMode="auto">
              <a:xfrm>
                <a:off x="1535" y="1149"/>
                <a:ext cx="140" cy="24"/>
                <a:chOff x="1535" y="1149"/>
                <a:chExt cx="140" cy="24"/>
              </a:xfrm>
            </p:grpSpPr>
            <p:sp>
              <p:nvSpPr>
                <p:cNvPr id="144561" name="Line 147"/>
                <p:cNvSpPr>
                  <a:spLocks noChangeShapeType="1"/>
                </p:cNvSpPr>
                <p:nvPr/>
              </p:nvSpPr>
              <p:spPr bwMode="auto">
                <a:xfrm>
                  <a:off x="1671"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2" name="Line 148"/>
                <p:cNvSpPr>
                  <a:spLocks noChangeShapeType="1"/>
                </p:cNvSpPr>
                <p:nvPr/>
              </p:nvSpPr>
              <p:spPr bwMode="auto">
                <a:xfrm>
                  <a:off x="1664"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3" name="Line 149"/>
                <p:cNvSpPr>
                  <a:spLocks noChangeShapeType="1"/>
                </p:cNvSpPr>
                <p:nvPr/>
              </p:nvSpPr>
              <p:spPr bwMode="auto">
                <a:xfrm>
                  <a:off x="1656"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4" name="Line 150"/>
                <p:cNvSpPr>
                  <a:spLocks noChangeShapeType="1"/>
                </p:cNvSpPr>
                <p:nvPr/>
              </p:nvSpPr>
              <p:spPr bwMode="auto">
                <a:xfrm>
                  <a:off x="1650"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5" name="Line 151"/>
                <p:cNvSpPr>
                  <a:spLocks noChangeShapeType="1"/>
                </p:cNvSpPr>
                <p:nvPr/>
              </p:nvSpPr>
              <p:spPr bwMode="auto">
                <a:xfrm>
                  <a:off x="1642"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6" name="Line 152"/>
                <p:cNvSpPr>
                  <a:spLocks noChangeShapeType="1"/>
                </p:cNvSpPr>
                <p:nvPr/>
              </p:nvSpPr>
              <p:spPr bwMode="auto">
                <a:xfrm>
                  <a:off x="1635"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7" name="Line 153"/>
                <p:cNvSpPr>
                  <a:spLocks noChangeShapeType="1"/>
                </p:cNvSpPr>
                <p:nvPr/>
              </p:nvSpPr>
              <p:spPr bwMode="auto">
                <a:xfrm>
                  <a:off x="1535"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8" name="Line 154"/>
                <p:cNvSpPr>
                  <a:spLocks noChangeShapeType="1"/>
                </p:cNvSpPr>
                <p:nvPr/>
              </p:nvSpPr>
              <p:spPr bwMode="auto">
                <a:xfrm>
                  <a:off x="153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69" name="Line 155"/>
                <p:cNvSpPr>
                  <a:spLocks noChangeShapeType="1"/>
                </p:cNvSpPr>
                <p:nvPr/>
              </p:nvSpPr>
              <p:spPr bwMode="auto">
                <a:xfrm>
                  <a:off x="1542"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0" name="Line 156"/>
                <p:cNvSpPr>
                  <a:spLocks noChangeShapeType="1"/>
                </p:cNvSpPr>
                <p:nvPr/>
              </p:nvSpPr>
              <p:spPr bwMode="auto">
                <a:xfrm>
                  <a:off x="1545"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1" name="Line 157"/>
                <p:cNvSpPr>
                  <a:spLocks noChangeShapeType="1"/>
                </p:cNvSpPr>
                <p:nvPr/>
              </p:nvSpPr>
              <p:spPr bwMode="auto">
                <a:xfrm>
                  <a:off x="1549"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2" name="Line 158"/>
                <p:cNvSpPr>
                  <a:spLocks noChangeShapeType="1"/>
                </p:cNvSpPr>
                <p:nvPr/>
              </p:nvSpPr>
              <p:spPr bwMode="auto">
                <a:xfrm>
                  <a:off x="163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3" name="Line 159"/>
                <p:cNvSpPr>
                  <a:spLocks noChangeShapeType="1"/>
                </p:cNvSpPr>
                <p:nvPr/>
              </p:nvSpPr>
              <p:spPr bwMode="auto">
                <a:xfrm>
                  <a:off x="1646"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4" name="Line 160"/>
                <p:cNvSpPr>
                  <a:spLocks noChangeShapeType="1"/>
                </p:cNvSpPr>
                <p:nvPr/>
              </p:nvSpPr>
              <p:spPr bwMode="auto">
                <a:xfrm>
                  <a:off x="1652"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5" name="Line 161"/>
                <p:cNvSpPr>
                  <a:spLocks noChangeShapeType="1"/>
                </p:cNvSpPr>
                <p:nvPr/>
              </p:nvSpPr>
              <p:spPr bwMode="auto">
                <a:xfrm>
                  <a:off x="1660"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6" name="Line 162"/>
                <p:cNvSpPr>
                  <a:spLocks noChangeShapeType="1"/>
                </p:cNvSpPr>
                <p:nvPr/>
              </p:nvSpPr>
              <p:spPr bwMode="auto">
                <a:xfrm>
                  <a:off x="166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7" name="Line 163"/>
                <p:cNvSpPr>
                  <a:spLocks noChangeShapeType="1"/>
                </p:cNvSpPr>
                <p:nvPr/>
              </p:nvSpPr>
              <p:spPr bwMode="auto">
                <a:xfrm>
                  <a:off x="1675"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8" name="Line 164"/>
                <p:cNvSpPr>
                  <a:spLocks noChangeShapeType="1"/>
                </p:cNvSpPr>
                <p:nvPr/>
              </p:nvSpPr>
              <p:spPr bwMode="auto">
                <a:xfrm>
                  <a:off x="1553"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79" name="Line 165"/>
                <p:cNvSpPr>
                  <a:spLocks noChangeShapeType="1"/>
                </p:cNvSpPr>
                <p:nvPr/>
              </p:nvSpPr>
              <p:spPr bwMode="auto">
                <a:xfrm flipV="1">
                  <a:off x="1557"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0" name="Line 166"/>
                <p:cNvSpPr>
                  <a:spLocks noChangeShapeType="1"/>
                </p:cNvSpPr>
                <p:nvPr/>
              </p:nvSpPr>
              <p:spPr bwMode="auto">
                <a:xfrm>
                  <a:off x="1561"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1" name="Line 167"/>
                <p:cNvSpPr>
                  <a:spLocks noChangeShapeType="1"/>
                </p:cNvSpPr>
                <p:nvPr/>
              </p:nvSpPr>
              <p:spPr bwMode="auto">
                <a:xfrm>
                  <a:off x="1564"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2" name="Line 168"/>
                <p:cNvSpPr>
                  <a:spLocks noChangeShapeType="1"/>
                </p:cNvSpPr>
                <p:nvPr/>
              </p:nvSpPr>
              <p:spPr bwMode="auto">
                <a:xfrm>
                  <a:off x="156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3" name="Line 169"/>
                <p:cNvSpPr>
                  <a:spLocks noChangeShapeType="1"/>
                </p:cNvSpPr>
                <p:nvPr/>
              </p:nvSpPr>
              <p:spPr bwMode="auto">
                <a:xfrm>
                  <a:off x="1571"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4" name="Line 170"/>
                <p:cNvSpPr>
                  <a:spLocks noChangeShapeType="1"/>
                </p:cNvSpPr>
                <p:nvPr/>
              </p:nvSpPr>
              <p:spPr bwMode="auto">
                <a:xfrm>
                  <a:off x="1576"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5" name="Line 171"/>
                <p:cNvSpPr>
                  <a:spLocks noChangeShapeType="1"/>
                </p:cNvSpPr>
                <p:nvPr/>
              </p:nvSpPr>
              <p:spPr bwMode="auto">
                <a:xfrm>
                  <a:off x="1579"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6" name="Line 172"/>
                <p:cNvSpPr>
                  <a:spLocks noChangeShapeType="1"/>
                </p:cNvSpPr>
                <p:nvPr/>
              </p:nvSpPr>
              <p:spPr bwMode="auto">
                <a:xfrm>
                  <a:off x="1584"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7" name="Line 173"/>
                <p:cNvSpPr>
                  <a:spLocks noChangeShapeType="1"/>
                </p:cNvSpPr>
                <p:nvPr/>
              </p:nvSpPr>
              <p:spPr bwMode="auto">
                <a:xfrm>
                  <a:off x="1587"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8" name="Line 174"/>
                <p:cNvSpPr>
                  <a:spLocks noChangeShapeType="1"/>
                </p:cNvSpPr>
                <p:nvPr/>
              </p:nvSpPr>
              <p:spPr bwMode="auto">
                <a:xfrm>
                  <a:off x="1591"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89" name="Line 175"/>
                <p:cNvSpPr>
                  <a:spLocks noChangeShapeType="1"/>
                </p:cNvSpPr>
                <p:nvPr/>
              </p:nvSpPr>
              <p:spPr bwMode="auto">
                <a:xfrm>
                  <a:off x="1631"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0" name="Line 176"/>
                <p:cNvSpPr>
                  <a:spLocks noChangeShapeType="1"/>
                </p:cNvSpPr>
                <p:nvPr/>
              </p:nvSpPr>
              <p:spPr bwMode="auto">
                <a:xfrm>
                  <a:off x="1594"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1" name="Line 177"/>
                <p:cNvSpPr>
                  <a:spLocks noChangeShapeType="1"/>
                </p:cNvSpPr>
                <p:nvPr/>
              </p:nvSpPr>
              <p:spPr bwMode="auto">
                <a:xfrm>
                  <a:off x="162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2" name="Line 178"/>
                <p:cNvSpPr>
                  <a:spLocks noChangeShapeType="1"/>
                </p:cNvSpPr>
                <p:nvPr/>
              </p:nvSpPr>
              <p:spPr bwMode="auto">
                <a:xfrm>
                  <a:off x="1624"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3" name="Line 179"/>
                <p:cNvSpPr>
                  <a:spLocks noChangeShapeType="1"/>
                </p:cNvSpPr>
                <p:nvPr/>
              </p:nvSpPr>
              <p:spPr bwMode="auto">
                <a:xfrm>
                  <a:off x="1598"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4" name="Line 180"/>
                <p:cNvSpPr>
                  <a:spLocks noChangeShapeType="1"/>
                </p:cNvSpPr>
                <p:nvPr/>
              </p:nvSpPr>
              <p:spPr bwMode="auto">
                <a:xfrm>
                  <a:off x="1602"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5" name="Line 181"/>
                <p:cNvSpPr>
                  <a:spLocks noChangeShapeType="1"/>
                </p:cNvSpPr>
                <p:nvPr/>
              </p:nvSpPr>
              <p:spPr bwMode="auto">
                <a:xfrm>
                  <a:off x="1605"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6" name="Line 182"/>
                <p:cNvSpPr>
                  <a:spLocks noChangeShapeType="1"/>
                </p:cNvSpPr>
                <p:nvPr/>
              </p:nvSpPr>
              <p:spPr bwMode="auto">
                <a:xfrm>
                  <a:off x="1609"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7" name="Line 183"/>
                <p:cNvSpPr>
                  <a:spLocks noChangeShapeType="1"/>
                </p:cNvSpPr>
                <p:nvPr/>
              </p:nvSpPr>
              <p:spPr bwMode="auto">
                <a:xfrm>
                  <a:off x="1612"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8" name="Line 184"/>
                <p:cNvSpPr>
                  <a:spLocks noChangeShapeType="1"/>
                </p:cNvSpPr>
                <p:nvPr/>
              </p:nvSpPr>
              <p:spPr bwMode="auto">
                <a:xfrm>
                  <a:off x="1617"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99" name="Line 185"/>
                <p:cNvSpPr>
                  <a:spLocks noChangeShapeType="1"/>
                </p:cNvSpPr>
                <p:nvPr/>
              </p:nvSpPr>
              <p:spPr bwMode="auto">
                <a:xfrm>
                  <a:off x="1620" y="1149"/>
                  <a:ext cx="0" cy="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nvGrpSpPr>
            <p:cNvPr id="144527" name="Group 186"/>
            <p:cNvGrpSpPr>
              <a:grpSpLocks/>
            </p:cNvGrpSpPr>
            <p:nvPr/>
          </p:nvGrpSpPr>
          <p:grpSpPr bwMode="auto">
            <a:xfrm>
              <a:off x="1505" y="1055"/>
              <a:ext cx="201" cy="48"/>
              <a:chOff x="1505" y="1055"/>
              <a:chExt cx="201" cy="48"/>
            </a:xfrm>
          </p:grpSpPr>
          <p:grpSp>
            <p:nvGrpSpPr>
              <p:cNvPr id="144550" name="Group 187"/>
              <p:cNvGrpSpPr>
                <a:grpSpLocks/>
              </p:cNvGrpSpPr>
              <p:nvPr/>
            </p:nvGrpSpPr>
            <p:grpSpPr bwMode="auto">
              <a:xfrm>
                <a:off x="1505" y="1055"/>
                <a:ext cx="201" cy="48"/>
                <a:chOff x="1505" y="1055"/>
                <a:chExt cx="201" cy="48"/>
              </a:xfrm>
            </p:grpSpPr>
            <p:sp>
              <p:nvSpPr>
                <p:cNvPr id="144556" name="Freeform 188"/>
                <p:cNvSpPr>
                  <a:spLocks/>
                </p:cNvSpPr>
                <p:nvPr/>
              </p:nvSpPr>
              <p:spPr bwMode="auto">
                <a:xfrm>
                  <a:off x="1505" y="1055"/>
                  <a:ext cx="201" cy="40"/>
                </a:xfrm>
                <a:custGeom>
                  <a:avLst/>
                  <a:gdLst>
                    <a:gd name="T0" fmla="*/ 200 w 201"/>
                    <a:gd name="T1" fmla="*/ 0 h 40"/>
                    <a:gd name="T2" fmla="*/ 200 w 201"/>
                    <a:gd name="T3" fmla="*/ 22 h 40"/>
                    <a:gd name="T4" fmla="*/ 197 w 201"/>
                    <a:gd name="T5" fmla="*/ 27 h 40"/>
                    <a:gd name="T6" fmla="*/ 189 w 201"/>
                    <a:gd name="T7" fmla="*/ 31 h 40"/>
                    <a:gd name="T8" fmla="*/ 189 w 201"/>
                    <a:gd name="T9" fmla="*/ 39 h 40"/>
                    <a:gd name="T10" fmla="*/ 11 w 201"/>
                    <a:gd name="T11" fmla="*/ 39 h 40"/>
                    <a:gd name="T12" fmla="*/ 11 w 201"/>
                    <a:gd name="T13" fmla="*/ 31 h 40"/>
                    <a:gd name="T14" fmla="*/ 4 w 201"/>
                    <a:gd name="T15" fmla="*/ 28 h 40"/>
                    <a:gd name="T16" fmla="*/ 0 w 201"/>
                    <a:gd name="T17" fmla="*/ 22 h 40"/>
                    <a:gd name="T18" fmla="*/ 0 w 201"/>
                    <a:gd name="T19" fmla="*/ 0 h 40"/>
                    <a:gd name="T20" fmla="*/ 200 w 201"/>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40"/>
                    <a:gd name="T35" fmla="*/ 201 w 20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40">
                      <a:moveTo>
                        <a:pt x="200" y="0"/>
                      </a:moveTo>
                      <a:lnTo>
                        <a:pt x="200" y="22"/>
                      </a:lnTo>
                      <a:lnTo>
                        <a:pt x="197" y="27"/>
                      </a:lnTo>
                      <a:lnTo>
                        <a:pt x="189" y="31"/>
                      </a:lnTo>
                      <a:lnTo>
                        <a:pt x="189" y="39"/>
                      </a:lnTo>
                      <a:lnTo>
                        <a:pt x="11" y="39"/>
                      </a:lnTo>
                      <a:lnTo>
                        <a:pt x="11" y="31"/>
                      </a:lnTo>
                      <a:lnTo>
                        <a:pt x="4" y="28"/>
                      </a:lnTo>
                      <a:lnTo>
                        <a:pt x="0" y="22"/>
                      </a:lnTo>
                      <a:lnTo>
                        <a:pt x="0" y="0"/>
                      </a:lnTo>
                      <a:lnTo>
                        <a:pt x="200" y="0"/>
                      </a:lnTo>
                    </a:path>
                  </a:pathLst>
                </a:custGeom>
                <a:solidFill>
                  <a:srgbClr val="C0C0C0"/>
                </a:solidFill>
                <a:ln w="12700" cap="rnd" cmpd="sng">
                  <a:solidFill>
                    <a:srgbClr val="000000"/>
                  </a:solidFill>
                  <a:prstDash val="solid"/>
                  <a:round/>
                  <a:headEnd/>
                  <a:tailEnd/>
                </a:ln>
              </p:spPr>
              <p:txBody>
                <a:bodyPr/>
                <a:lstStyle/>
                <a:p>
                  <a:endParaRPr lang="en-US" sz="1350"/>
                </a:p>
              </p:txBody>
            </p:sp>
            <p:sp>
              <p:nvSpPr>
                <p:cNvPr id="144557" name="Freeform 189"/>
                <p:cNvSpPr>
                  <a:spLocks/>
                </p:cNvSpPr>
                <p:nvPr/>
              </p:nvSpPr>
              <p:spPr bwMode="auto">
                <a:xfrm>
                  <a:off x="1515" y="1086"/>
                  <a:ext cx="180" cy="17"/>
                </a:xfrm>
                <a:custGeom>
                  <a:avLst/>
                  <a:gdLst>
                    <a:gd name="T0" fmla="*/ 0 w 180"/>
                    <a:gd name="T1" fmla="*/ 0 h 17"/>
                    <a:gd name="T2" fmla="*/ 179 w 180"/>
                    <a:gd name="T3" fmla="*/ 0 h 17"/>
                    <a:gd name="T4" fmla="*/ 179 w 180"/>
                    <a:gd name="T5" fmla="*/ 16 h 17"/>
                    <a:gd name="T6" fmla="*/ 0 w 180"/>
                    <a:gd name="T7" fmla="*/ 16 h 17"/>
                    <a:gd name="T8" fmla="*/ 0 w 180"/>
                    <a:gd name="T9" fmla="*/ 0 h 17"/>
                    <a:gd name="T10" fmla="*/ 0 60000 65536"/>
                    <a:gd name="T11" fmla="*/ 0 60000 65536"/>
                    <a:gd name="T12" fmla="*/ 0 60000 65536"/>
                    <a:gd name="T13" fmla="*/ 0 60000 65536"/>
                    <a:gd name="T14" fmla="*/ 0 60000 65536"/>
                    <a:gd name="T15" fmla="*/ 0 w 180"/>
                    <a:gd name="T16" fmla="*/ 0 h 17"/>
                    <a:gd name="T17" fmla="*/ 180 w 180"/>
                    <a:gd name="T18" fmla="*/ 17 h 17"/>
                  </a:gdLst>
                  <a:ahLst/>
                  <a:cxnLst>
                    <a:cxn ang="T10">
                      <a:pos x="T0" y="T1"/>
                    </a:cxn>
                    <a:cxn ang="T11">
                      <a:pos x="T2" y="T3"/>
                    </a:cxn>
                    <a:cxn ang="T12">
                      <a:pos x="T4" y="T5"/>
                    </a:cxn>
                    <a:cxn ang="T13">
                      <a:pos x="T6" y="T7"/>
                    </a:cxn>
                    <a:cxn ang="T14">
                      <a:pos x="T8" y="T9"/>
                    </a:cxn>
                  </a:cxnLst>
                  <a:rect l="T15" t="T16" r="T17" b="T18"/>
                  <a:pathLst>
                    <a:path w="180" h="17">
                      <a:moveTo>
                        <a:pt x="0" y="0"/>
                      </a:moveTo>
                      <a:lnTo>
                        <a:pt x="179" y="0"/>
                      </a:lnTo>
                      <a:lnTo>
                        <a:pt x="179" y="16"/>
                      </a:lnTo>
                      <a:lnTo>
                        <a:pt x="0" y="16"/>
                      </a:lnTo>
                      <a:lnTo>
                        <a:pt x="0" y="0"/>
                      </a:lnTo>
                    </a:path>
                  </a:pathLst>
                </a:custGeom>
                <a:solidFill>
                  <a:srgbClr val="A0A0A0"/>
                </a:solidFill>
                <a:ln w="12700" cap="rnd" cmpd="sng">
                  <a:solidFill>
                    <a:srgbClr val="000000"/>
                  </a:solidFill>
                  <a:prstDash val="solid"/>
                  <a:round/>
                  <a:headEnd/>
                  <a:tailEnd/>
                </a:ln>
              </p:spPr>
              <p:txBody>
                <a:bodyPr/>
                <a:lstStyle/>
                <a:p>
                  <a:endParaRPr lang="en-US" sz="1350"/>
                </a:p>
              </p:txBody>
            </p:sp>
            <p:sp>
              <p:nvSpPr>
                <p:cNvPr id="144558" name="Freeform 190"/>
                <p:cNvSpPr>
                  <a:spLocks/>
                </p:cNvSpPr>
                <p:nvPr/>
              </p:nvSpPr>
              <p:spPr bwMode="auto">
                <a:xfrm>
                  <a:off x="1505" y="1055"/>
                  <a:ext cx="201" cy="17"/>
                </a:xfrm>
                <a:custGeom>
                  <a:avLst/>
                  <a:gdLst>
                    <a:gd name="T0" fmla="*/ 0 w 201"/>
                    <a:gd name="T1" fmla="*/ 0 h 17"/>
                    <a:gd name="T2" fmla="*/ 200 w 201"/>
                    <a:gd name="T3" fmla="*/ 0 h 17"/>
                    <a:gd name="T4" fmla="*/ 200 w 201"/>
                    <a:gd name="T5" fmla="*/ 16 h 17"/>
                    <a:gd name="T6" fmla="*/ 0 w 201"/>
                    <a:gd name="T7" fmla="*/ 16 h 17"/>
                    <a:gd name="T8" fmla="*/ 0 w 201"/>
                    <a:gd name="T9" fmla="*/ 0 h 17"/>
                    <a:gd name="T10" fmla="*/ 0 60000 65536"/>
                    <a:gd name="T11" fmla="*/ 0 60000 65536"/>
                    <a:gd name="T12" fmla="*/ 0 60000 65536"/>
                    <a:gd name="T13" fmla="*/ 0 60000 65536"/>
                    <a:gd name="T14" fmla="*/ 0 60000 65536"/>
                    <a:gd name="T15" fmla="*/ 0 w 201"/>
                    <a:gd name="T16" fmla="*/ 0 h 17"/>
                    <a:gd name="T17" fmla="*/ 201 w 201"/>
                    <a:gd name="T18" fmla="*/ 17 h 17"/>
                  </a:gdLst>
                  <a:ahLst/>
                  <a:cxnLst>
                    <a:cxn ang="T10">
                      <a:pos x="T0" y="T1"/>
                    </a:cxn>
                    <a:cxn ang="T11">
                      <a:pos x="T2" y="T3"/>
                    </a:cxn>
                    <a:cxn ang="T12">
                      <a:pos x="T4" y="T5"/>
                    </a:cxn>
                    <a:cxn ang="T13">
                      <a:pos x="T6" y="T7"/>
                    </a:cxn>
                    <a:cxn ang="T14">
                      <a:pos x="T8" y="T9"/>
                    </a:cxn>
                  </a:cxnLst>
                  <a:rect l="T15" t="T16" r="T17" b="T18"/>
                  <a:pathLst>
                    <a:path w="201" h="17">
                      <a:moveTo>
                        <a:pt x="0" y="0"/>
                      </a:moveTo>
                      <a:lnTo>
                        <a:pt x="200" y="0"/>
                      </a:lnTo>
                      <a:lnTo>
                        <a:pt x="200" y="16"/>
                      </a:lnTo>
                      <a:lnTo>
                        <a:pt x="0" y="16"/>
                      </a:lnTo>
                      <a:lnTo>
                        <a:pt x="0" y="0"/>
                      </a:lnTo>
                    </a:path>
                  </a:pathLst>
                </a:custGeom>
                <a:solidFill>
                  <a:srgbClr val="808080"/>
                </a:solidFill>
                <a:ln w="12700" cap="rnd" cmpd="sng">
                  <a:solidFill>
                    <a:srgbClr val="000000"/>
                  </a:solidFill>
                  <a:prstDash val="solid"/>
                  <a:round/>
                  <a:headEnd/>
                  <a:tailEnd/>
                </a:ln>
              </p:spPr>
              <p:txBody>
                <a:bodyPr/>
                <a:lstStyle/>
                <a:p>
                  <a:endParaRPr lang="en-US" sz="1350"/>
                </a:p>
              </p:txBody>
            </p:sp>
          </p:grpSp>
          <p:grpSp>
            <p:nvGrpSpPr>
              <p:cNvPr id="144551" name="Group 191"/>
              <p:cNvGrpSpPr>
                <a:grpSpLocks/>
              </p:cNvGrpSpPr>
              <p:nvPr/>
            </p:nvGrpSpPr>
            <p:grpSpPr bwMode="auto">
              <a:xfrm>
                <a:off x="1506" y="1077"/>
                <a:ext cx="200" cy="17"/>
                <a:chOff x="1506" y="1077"/>
                <a:chExt cx="200" cy="17"/>
              </a:xfrm>
            </p:grpSpPr>
            <p:sp>
              <p:nvSpPr>
                <p:cNvPr id="144552" name="Freeform 192"/>
                <p:cNvSpPr>
                  <a:spLocks/>
                </p:cNvSpPr>
                <p:nvPr/>
              </p:nvSpPr>
              <p:spPr bwMode="auto">
                <a:xfrm>
                  <a:off x="1642" y="1077"/>
                  <a:ext cx="64" cy="17"/>
                </a:xfrm>
                <a:custGeom>
                  <a:avLst/>
                  <a:gdLst>
                    <a:gd name="T0" fmla="*/ 63 w 64"/>
                    <a:gd name="T1" fmla="*/ 0 h 17"/>
                    <a:gd name="T2" fmla="*/ 60 w 64"/>
                    <a:gd name="T3" fmla="*/ 8 h 17"/>
                    <a:gd name="T4" fmla="*/ 52 w 64"/>
                    <a:gd name="T5" fmla="*/ 16 h 17"/>
                    <a:gd name="T6" fmla="*/ 4 w 64"/>
                    <a:gd name="T7" fmla="*/ 16 h 17"/>
                    <a:gd name="T8" fmla="*/ 11 w 64"/>
                    <a:gd name="T9" fmla="*/ 8 h 17"/>
                    <a:gd name="T10" fmla="*/ 4 w 64"/>
                    <a:gd name="T11" fmla="*/ 3 h 17"/>
                    <a:gd name="T12" fmla="*/ 0 w 64"/>
                    <a:gd name="T13" fmla="*/ 0 h 17"/>
                    <a:gd name="T14" fmla="*/ 63 w 64"/>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17"/>
                    <a:gd name="T26" fmla="*/ 64 w 64"/>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17">
                      <a:moveTo>
                        <a:pt x="63" y="0"/>
                      </a:moveTo>
                      <a:lnTo>
                        <a:pt x="60" y="8"/>
                      </a:lnTo>
                      <a:lnTo>
                        <a:pt x="52" y="16"/>
                      </a:lnTo>
                      <a:lnTo>
                        <a:pt x="4" y="16"/>
                      </a:lnTo>
                      <a:lnTo>
                        <a:pt x="11" y="8"/>
                      </a:lnTo>
                      <a:lnTo>
                        <a:pt x="4" y="3"/>
                      </a:lnTo>
                      <a:lnTo>
                        <a:pt x="0" y="0"/>
                      </a:lnTo>
                      <a:lnTo>
                        <a:pt x="63" y="0"/>
                      </a:lnTo>
                    </a:path>
                  </a:pathLst>
                </a:custGeom>
                <a:solidFill>
                  <a:srgbClr val="808080"/>
                </a:solidFill>
                <a:ln w="12700" cap="rnd" cmpd="sng">
                  <a:solidFill>
                    <a:srgbClr val="000000"/>
                  </a:solidFill>
                  <a:prstDash val="solid"/>
                  <a:round/>
                  <a:headEnd/>
                  <a:tailEnd/>
                </a:ln>
              </p:spPr>
              <p:txBody>
                <a:bodyPr/>
                <a:lstStyle/>
                <a:p>
                  <a:endParaRPr lang="en-US" sz="1350"/>
                </a:p>
              </p:txBody>
            </p:sp>
            <p:grpSp>
              <p:nvGrpSpPr>
                <p:cNvPr id="144553" name="Group 193"/>
                <p:cNvGrpSpPr>
                  <a:grpSpLocks/>
                </p:cNvGrpSpPr>
                <p:nvPr/>
              </p:nvGrpSpPr>
              <p:grpSpPr bwMode="auto">
                <a:xfrm>
                  <a:off x="1506" y="1078"/>
                  <a:ext cx="65" cy="4"/>
                  <a:chOff x="1506" y="1078"/>
                  <a:chExt cx="65" cy="4"/>
                </a:xfrm>
              </p:grpSpPr>
              <p:sp>
                <p:nvSpPr>
                  <p:cNvPr id="144554" name="Line 194"/>
                  <p:cNvSpPr>
                    <a:spLocks noChangeShapeType="1"/>
                  </p:cNvSpPr>
                  <p:nvPr/>
                </p:nvSpPr>
                <p:spPr bwMode="auto">
                  <a:xfrm>
                    <a:off x="1506" y="1078"/>
                    <a:ext cx="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55" name="Line 195"/>
                  <p:cNvSpPr>
                    <a:spLocks noChangeShapeType="1"/>
                  </p:cNvSpPr>
                  <p:nvPr/>
                </p:nvSpPr>
                <p:spPr bwMode="auto">
                  <a:xfrm>
                    <a:off x="1509" y="1082"/>
                    <a:ext cx="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grpSp>
          <p:nvGrpSpPr>
            <p:cNvPr id="144528" name="Group 196"/>
            <p:cNvGrpSpPr>
              <a:grpSpLocks/>
            </p:cNvGrpSpPr>
            <p:nvPr/>
          </p:nvGrpSpPr>
          <p:grpSpPr bwMode="auto">
            <a:xfrm>
              <a:off x="1517" y="1171"/>
              <a:ext cx="180" cy="793"/>
              <a:chOff x="1517" y="1171"/>
              <a:chExt cx="180" cy="793"/>
            </a:xfrm>
          </p:grpSpPr>
          <p:sp>
            <p:nvSpPr>
              <p:cNvPr id="144529" name="Freeform 197"/>
              <p:cNvSpPr>
                <a:spLocks/>
              </p:cNvSpPr>
              <p:nvPr/>
            </p:nvSpPr>
            <p:spPr bwMode="auto">
              <a:xfrm>
                <a:off x="1517" y="1171"/>
                <a:ext cx="180" cy="793"/>
              </a:xfrm>
              <a:custGeom>
                <a:avLst/>
                <a:gdLst>
                  <a:gd name="T0" fmla="*/ 14 w 180"/>
                  <a:gd name="T1" fmla="*/ 0 h 793"/>
                  <a:gd name="T2" fmla="*/ 7 w 180"/>
                  <a:gd name="T3" fmla="*/ 3 h 793"/>
                  <a:gd name="T4" fmla="*/ 3 w 180"/>
                  <a:gd name="T5" fmla="*/ 6 h 793"/>
                  <a:gd name="T6" fmla="*/ 0 w 180"/>
                  <a:gd name="T7" fmla="*/ 13 h 793"/>
                  <a:gd name="T8" fmla="*/ 0 w 180"/>
                  <a:gd name="T9" fmla="*/ 783 h 793"/>
                  <a:gd name="T10" fmla="*/ 6 w 180"/>
                  <a:gd name="T11" fmla="*/ 784 h 793"/>
                  <a:gd name="T12" fmla="*/ 19 w 180"/>
                  <a:gd name="T13" fmla="*/ 787 h 793"/>
                  <a:gd name="T14" fmla="*/ 35 w 180"/>
                  <a:gd name="T15" fmla="*/ 789 h 793"/>
                  <a:gd name="T16" fmla="*/ 49 w 180"/>
                  <a:gd name="T17" fmla="*/ 790 h 793"/>
                  <a:gd name="T18" fmla="*/ 70 w 180"/>
                  <a:gd name="T19" fmla="*/ 791 h 793"/>
                  <a:gd name="T20" fmla="*/ 90 w 180"/>
                  <a:gd name="T21" fmla="*/ 792 h 793"/>
                  <a:gd name="T22" fmla="*/ 109 w 180"/>
                  <a:gd name="T23" fmla="*/ 792 h 793"/>
                  <a:gd name="T24" fmla="*/ 128 w 180"/>
                  <a:gd name="T25" fmla="*/ 791 h 793"/>
                  <a:gd name="T26" fmla="*/ 140 w 180"/>
                  <a:gd name="T27" fmla="*/ 790 h 793"/>
                  <a:gd name="T28" fmla="*/ 153 w 180"/>
                  <a:gd name="T29" fmla="*/ 788 h 793"/>
                  <a:gd name="T30" fmla="*/ 165 w 180"/>
                  <a:gd name="T31" fmla="*/ 786 h 793"/>
                  <a:gd name="T32" fmla="*/ 172 w 180"/>
                  <a:gd name="T33" fmla="*/ 784 h 793"/>
                  <a:gd name="T34" fmla="*/ 179 w 180"/>
                  <a:gd name="T35" fmla="*/ 783 h 793"/>
                  <a:gd name="T36" fmla="*/ 179 w 180"/>
                  <a:gd name="T37" fmla="*/ 13 h 793"/>
                  <a:gd name="T38" fmla="*/ 175 w 180"/>
                  <a:gd name="T39" fmla="*/ 6 h 793"/>
                  <a:gd name="T40" fmla="*/ 171 w 180"/>
                  <a:gd name="T41" fmla="*/ 3 h 793"/>
                  <a:gd name="T42" fmla="*/ 164 w 180"/>
                  <a:gd name="T43" fmla="*/ 0 h 793"/>
                  <a:gd name="T44" fmla="*/ 14 w 180"/>
                  <a:gd name="T45" fmla="*/ 0 h 7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0"/>
                  <a:gd name="T70" fmla="*/ 0 h 793"/>
                  <a:gd name="T71" fmla="*/ 180 w 180"/>
                  <a:gd name="T72" fmla="*/ 793 h 7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0" h="793">
                    <a:moveTo>
                      <a:pt x="14" y="0"/>
                    </a:moveTo>
                    <a:lnTo>
                      <a:pt x="7" y="3"/>
                    </a:lnTo>
                    <a:lnTo>
                      <a:pt x="3" y="6"/>
                    </a:lnTo>
                    <a:lnTo>
                      <a:pt x="0" y="13"/>
                    </a:lnTo>
                    <a:lnTo>
                      <a:pt x="0" y="783"/>
                    </a:lnTo>
                    <a:lnTo>
                      <a:pt x="6" y="784"/>
                    </a:lnTo>
                    <a:lnTo>
                      <a:pt x="19" y="787"/>
                    </a:lnTo>
                    <a:lnTo>
                      <a:pt x="35" y="789"/>
                    </a:lnTo>
                    <a:lnTo>
                      <a:pt x="49" y="790"/>
                    </a:lnTo>
                    <a:lnTo>
                      <a:pt x="70" y="791"/>
                    </a:lnTo>
                    <a:lnTo>
                      <a:pt x="90" y="792"/>
                    </a:lnTo>
                    <a:lnTo>
                      <a:pt x="109" y="792"/>
                    </a:lnTo>
                    <a:lnTo>
                      <a:pt x="128" y="791"/>
                    </a:lnTo>
                    <a:lnTo>
                      <a:pt x="140" y="790"/>
                    </a:lnTo>
                    <a:lnTo>
                      <a:pt x="153" y="788"/>
                    </a:lnTo>
                    <a:lnTo>
                      <a:pt x="165" y="786"/>
                    </a:lnTo>
                    <a:lnTo>
                      <a:pt x="172" y="784"/>
                    </a:lnTo>
                    <a:lnTo>
                      <a:pt x="179" y="783"/>
                    </a:lnTo>
                    <a:lnTo>
                      <a:pt x="179" y="13"/>
                    </a:lnTo>
                    <a:lnTo>
                      <a:pt x="175" y="6"/>
                    </a:lnTo>
                    <a:lnTo>
                      <a:pt x="171" y="3"/>
                    </a:lnTo>
                    <a:lnTo>
                      <a:pt x="164" y="0"/>
                    </a:lnTo>
                    <a:lnTo>
                      <a:pt x="14" y="0"/>
                    </a:lnTo>
                  </a:path>
                </a:pathLst>
              </a:custGeom>
              <a:solidFill>
                <a:srgbClr val="C0C0C0"/>
              </a:solidFill>
              <a:ln w="12700" cap="rnd" cmpd="sng">
                <a:solidFill>
                  <a:srgbClr val="000000"/>
                </a:solidFill>
                <a:prstDash val="solid"/>
                <a:round/>
                <a:headEnd/>
                <a:tailEnd/>
              </a:ln>
            </p:spPr>
            <p:txBody>
              <a:bodyPr/>
              <a:lstStyle/>
              <a:p>
                <a:endParaRPr lang="en-US" sz="1350"/>
              </a:p>
            </p:txBody>
          </p:sp>
          <p:grpSp>
            <p:nvGrpSpPr>
              <p:cNvPr id="144530" name="Group 198"/>
              <p:cNvGrpSpPr>
                <a:grpSpLocks/>
              </p:cNvGrpSpPr>
              <p:nvPr/>
            </p:nvGrpSpPr>
            <p:grpSpPr bwMode="auto">
              <a:xfrm>
                <a:off x="1521" y="1184"/>
                <a:ext cx="172" cy="767"/>
                <a:chOff x="1521" y="1184"/>
                <a:chExt cx="172" cy="767"/>
              </a:xfrm>
            </p:grpSpPr>
            <p:grpSp>
              <p:nvGrpSpPr>
                <p:cNvPr id="144531" name="Group 199"/>
                <p:cNvGrpSpPr>
                  <a:grpSpLocks/>
                </p:cNvGrpSpPr>
                <p:nvPr/>
              </p:nvGrpSpPr>
              <p:grpSpPr bwMode="auto">
                <a:xfrm>
                  <a:off x="1649" y="1184"/>
                  <a:ext cx="44" cy="764"/>
                  <a:chOff x="1649" y="1184"/>
                  <a:chExt cx="44" cy="764"/>
                </a:xfrm>
              </p:grpSpPr>
              <p:sp>
                <p:nvSpPr>
                  <p:cNvPr id="144543" name="Line 200"/>
                  <p:cNvSpPr>
                    <a:spLocks noChangeShapeType="1"/>
                  </p:cNvSpPr>
                  <p:nvPr/>
                </p:nvSpPr>
                <p:spPr bwMode="auto">
                  <a:xfrm>
                    <a:off x="1689" y="1186"/>
                    <a:ext cx="0" cy="7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4" name="Line 201"/>
                  <p:cNvSpPr>
                    <a:spLocks noChangeShapeType="1"/>
                  </p:cNvSpPr>
                  <p:nvPr/>
                </p:nvSpPr>
                <p:spPr bwMode="auto">
                  <a:xfrm>
                    <a:off x="1684" y="1186"/>
                    <a:ext cx="0" cy="7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5" name="Line 202"/>
                  <p:cNvSpPr>
                    <a:spLocks noChangeShapeType="1"/>
                  </p:cNvSpPr>
                  <p:nvPr/>
                </p:nvSpPr>
                <p:spPr bwMode="auto">
                  <a:xfrm>
                    <a:off x="1649" y="1186"/>
                    <a:ext cx="0" cy="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6" name="Line 203"/>
                  <p:cNvSpPr>
                    <a:spLocks noChangeShapeType="1"/>
                  </p:cNvSpPr>
                  <p:nvPr/>
                </p:nvSpPr>
                <p:spPr bwMode="auto">
                  <a:xfrm flipV="1">
                    <a:off x="1693" y="1184"/>
                    <a:ext cx="0" cy="75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7" name="Line 204"/>
                  <p:cNvSpPr>
                    <a:spLocks noChangeShapeType="1"/>
                  </p:cNvSpPr>
                  <p:nvPr/>
                </p:nvSpPr>
                <p:spPr bwMode="auto">
                  <a:xfrm flipV="1">
                    <a:off x="1677"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8" name="Line 205"/>
                  <p:cNvSpPr>
                    <a:spLocks noChangeShapeType="1"/>
                  </p:cNvSpPr>
                  <p:nvPr/>
                </p:nvSpPr>
                <p:spPr bwMode="auto">
                  <a:xfrm>
                    <a:off x="1660" y="1186"/>
                    <a:ext cx="0" cy="76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9" name="Line 206"/>
                  <p:cNvSpPr>
                    <a:spLocks noChangeShapeType="1"/>
                  </p:cNvSpPr>
                  <p:nvPr/>
                </p:nvSpPr>
                <p:spPr bwMode="auto">
                  <a:xfrm>
                    <a:off x="1669"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532" name="Group 207"/>
                <p:cNvGrpSpPr>
                  <a:grpSpLocks/>
                </p:cNvGrpSpPr>
                <p:nvPr/>
              </p:nvGrpSpPr>
              <p:grpSpPr bwMode="auto">
                <a:xfrm>
                  <a:off x="1604" y="1187"/>
                  <a:ext cx="26" cy="764"/>
                  <a:chOff x="1604" y="1187"/>
                  <a:chExt cx="26" cy="764"/>
                </a:xfrm>
              </p:grpSpPr>
              <p:sp>
                <p:nvSpPr>
                  <p:cNvPr id="144541" name="Line 208"/>
                  <p:cNvSpPr>
                    <a:spLocks noChangeShapeType="1"/>
                  </p:cNvSpPr>
                  <p:nvPr/>
                </p:nvSpPr>
                <p:spPr bwMode="auto">
                  <a:xfrm>
                    <a:off x="1630" y="1187"/>
                    <a:ext cx="0" cy="76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2" name="Line 209"/>
                  <p:cNvSpPr>
                    <a:spLocks noChangeShapeType="1"/>
                  </p:cNvSpPr>
                  <p:nvPr/>
                </p:nvSpPr>
                <p:spPr bwMode="auto">
                  <a:xfrm>
                    <a:off x="1604" y="1187"/>
                    <a:ext cx="0" cy="76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44533" name="Group 210"/>
                <p:cNvGrpSpPr>
                  <a:grpSpLocks/>
                </p:cNvGrpSpPr>
                <p:nvPr/>
              </p:nvGrpSpPr>
              <p:grpSpPr bwMode="auto">
                <a:xfrm>
                  <a:off x="1521" y="1184"/>
                  <a:ext cx="44" cy="764"/>
                  <a:chOff x="1521" y="1184"/>
                  <a:chExt cx="44" cy="764"/>
                </a:xfrm>
              </p:grpSpPr>
              <p:sp>
                <p:nvSpPr>
                  <p:cNvPr id="144534" name="Line 211"/>
                  <p:cNvSpPr>
                    <a:spLocks noChangeShapeType="1"/>
                  </p:cNvSpPr>
                  <p:nvPr/>
                </p:nvSpPr>
                <p:spPr bwMode="auto">
                  <a:xfrm>
                    <a:off x="1524" y="1186"/>
                    <a:ext cx="0" cy="7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35" name="Line 212"/>
                  <p:cNvSpPr>
                    <a:spLocks noChangeShapeType="1"/>
                  </p:cNvSpPr>
                  <p:nvPr/>
                </p:nvSpPr>
                <p:spPr bwMode="auto">
                  <a:xfrm>
                    <a:off x="1530" y="1186"/>
                    <a:ext cx="0" cy="75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36" name="Line 213"/>
                  <p:cNvSpPr>
                    <a:spLocks noChangeShapeType="1"/>
                  </p:cNvSpPr>
                  <p:nvPr/>
                </p:nvSpPr>
                <p:spPr bwMode="auto">
                  <a:xfrm>
                    <a:off x="1565" y="1186"/>
                    <a:ext cx="0" cy="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37" name="Line 214"/>
                  <p:cNvSpPr>
                    <a:spLocks noChangeShapeType="1"/>
                  </p:cNvSpPr>
                  <p:nvPr/>
                </p:nvSpPr>
                <p:spPr bwMode="auto">
                  <a:xfrm flipV="1">
                    <a:off x="1521" y="1184"/>
                    <a:ext cx="0" cy="75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38" name="Line 215"/>
                  <p:cNvSpPr>
                    <a:spLocks noChangeShapeType="1"/>
                  </p:cNvSpPr>
                  <p:nvPr/>
                </p:nvSpPr>
                <p:spPr bwMode="auto">
                  <a:xfrm flipV="1">
                    <a:off x="1537"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39" name="Line 216"/>
                  <p:cNvSpPr>
                    <a:spLocks noChangeShapeType="1"/>
                  </p:cNvSpPr>
                  <p:nvPr/>
                </p:nvSpPr>
                <p:spPr bwMode="auto">
                  <a:xfrm>
                    <a:off x="1555" y="1186"/>
                    <a:ext cx="0" cy="76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4540" name="Line 217"/>
                  <p:cNvSpPr>
                    <a:spLocks noChangeShapeType="1"/>
                  </p:cNvSpPr>
                  <p:nvPr/>
                </p:nvSpPr>
                <p:spPr bwMode="auto">
                  <a:xfrm>
                    <a:off x="1545" y="1186"/>
                    <a:ext cx="0" cy="7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grpSp>
      </p:grpSp>
      <p:sp>
        <p:nvSpPr>
          <p:cNvPr id="144495" name="Freeform 218"/>
          <p:cNvSpPr>
            <a:spLocks/>
          </p:cNvSpPr>
          <p:nvPr/>
        </p:nvSpPr>
        <p:spPr bwMode="auto">
          <a:xfrm>
            <a:off x="2389138" y="2024844"/>
            <a:ext cx="3479006" cy="204788"/>
          </a:xfrm>
          <a:custGeom>
            <a:avLst/>
            <a:gdLst>
              <a:gd name="T0" fmla="*/ 0 w 2922"/>
              <a:gd name="T1" fmla="*/ 0 h 172"/>
              <a:gd name="T2" fmla="*/ 2147483647 w 2922"/>
              <a:gd name="T3" fmla="*/ 0 h 172"/>
              <a:gd name="T4" fmla="*/ 2147483647 w 2922"/>
              <a:gd name="T5" fmla="*/ 430947558 h 172"/>
              <a:gd name="T6" fmla="*/ 0 w 2922"/>
              <a:gd name="T7" fmla="*/ 430947558 h 172"/>
              <a:gd name="T8" fmla="*/ 0 w 2922"/>
              <a:gd name="T9" fmla="*/ 0 h 172"/>
              <a:gd name="T10" fmla="*/ 0 60000 65536"/>
              <a:gd name="T11" fmla="*/ 0 60000 65536"/>
              <a:gd name="T12" fmla="*/ 0 60000 65536"/>
              <a:gd name="T13" fmla="*/ 0 60000 65536"/>
              <a:gd name="T14" fmla="*/ 0 60000 65536"/>
              <a:gd name="T15" fmla="*/ 0 w 2922"/>
              <a:gd name="T16" fmla="*/ 0 h 172"/>
              <a:gd name="T17" fmla="*/ 2922 w 2922"/>
              <a:gd name="T18" fmla="*/ 172 h 172"/>
            </a:gdLst>
            <a:ahLst/>
            <a:cxnLst>
              <a:cxn ang="T10">
                <a:pos x="T0" y="T1"/>
              </a:cxn>
              <a:cxn ang="T11">
                <a:pos x="T2" y="T3"/>
              </a:cxn>
              <a:cxn ang="T12">
                <a:pos x="T4" y="T5"/>
              </a:cxn>
              <a:cxn ang="T13">
                <a:pos x="T6" y="T7"/>
              </a:cxn>
              <a:cxn ang="T14">
                <a:pos x="T8" y="T9"/>
              </a:cxn>
            </a:cxnLst>
            <a:rect l="T15" t="T16" r="T17" b="T18"/>
            <a:pathLst>
              <a:path w="2922" h="172">
                <a:moveTo>
                  <a:pt x="0" y="0"/>
                </a:moveTo>
                <a:lnTo>
                  <a:pt x="2921" y="0"/>
                </a:lnTo>
                <a:lnTo>
                  <a:pt x="2921" y="171"/>
                </a:lnTo>
                <a:lnTo>
                  <a:pt x="0" y="171"/>
                </a:lnTo>
                <a:lnTo>
                  <a:pt x="0" y="0"/>
                </a:lnTo>
              </a:path>
            </a:pathLst>
          </a:custGeom>
          <a:solidFill>
            <a:srgbClr val="E0E0E0"/>
          </a:solidFill>
          <a:ln w="12700" cap="rnd" cmpd="sng">
            <a:solidFill>
              <a:srgbClr val="000000"/>
            </a:solidFill>
            <a:prstDash val="solid"/>
            <a:round/>
            <a:headEnd/>
            <a:tailEnd/>
          </a:ln>
        </p:spPr>
        <p:txBody>
          <a:bodyPr/>
          <a:lstStyle/>
          <a:p>
            <a:endParaRPr lang="en-US" sz="1350"/>
          </a:p>
        </p:txBody>
      </p:sp>
      <p:sp>
        <p:nvSpPr>
          <p:cNvPr id="144496" name="Rectangle 219"/>
          <p:cNvSpPr>
            <a:spLocks noChangeArrowheads="1"/>
          </p:cNvSpPr>
          <p:nvPr/>
        </p:nvSpPr>
        <p:spPr bwMode="auto">
          <a:xfrm>
            <a:off x="2713860" y="2651113"/>
            <a:ext cx="1215076" cy="23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kumimoji="1" lang="en-US" altLang="ko-KR" sz="1050" b="1" dirty="0">
                <a:solidFill>
                  <a:schemeClr val="accent1">
                    <a:lumMod val="50000"/>
                  </a:schemeClr>
                </a:solidFill>
                <a:latin typeface="Arial" panose="020B0604020202020204" pitchFamily="34" charset="0"/>
                <a:ea typeface="Dotum" panose="020B0600000101010101" pitchFamily="34" charset="-127"/>
                <a:cs typeface="Times New Roman" panose="02020603050405020304" pitchFamily="18" charset="0"/>
              </a:rPr>
              <a:t>Continuous Data</a:t>
            </a:r>
          </a:p>
        </p:txBody>
      </p:sp>
      <p:sp>
        <p:nvSpPr>
          <p:cNvPr id="144497" name="Rectangle 220"/>
          <p:cNvSpPr>
            <a:spLocks noChangeArrowheads="1"/>
          </p:cNvSpPr>
          <p:nvPr/>
        </p:nvSpPr>
        <p:spPr bwMode="auto">
          <a:xfrm>
            <a:off x="4443670" y="2666592"/>
            <a:ext cx="1003480" cy="23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kumimoji="1" lang="en-US" altLang="ko-KR" sz="1050" b="1" dirty="0">
                <a:solidFill>
                  <a:schemeClr val="accent1">
                    <a:lumMod val="50000"/>
                  </a:schemeClr>
                </a:solidFill>
                <a:latin typeface="Arial" panose="020B0604020202020204" pitchFamily="34" charset="0"/>
                <a:ea typeface="Dotum" panose="020B0600000101010101" pitchFamily="34" charset="-127"/>
                <a:cs typeface="Times New Roman" panose="02020603050405020304" pitchFamily="18" charset="0"/>
              </a:rPr>
              <a:t>Discrete Data</a:t>
            </a:r>
          </a:p>
        </p:txBody>
      </p:sp>
      <p:sp>
        <p:nvSpPr>
          <p:cNvPr id="144498" name="Rectangle 221"/>
          <p:cNvSpPr>
            <a:spLocks noChangeArrowheads="1"/>
          </p:cNvSpPr>
          <p:nvPr/>
        </p:nvSpPr>
        <p:spPr bwMode="auto">
          <a:xfrm>
            <a:off x="3553569" y="3351870"/>
            <a:ext cx="1170192" cy="23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kumimoji="1" lang="en-US" altLang="ko-KR" sz="1050" b="1" dirty="0">
                <a:solidFill>
                  <a:schemeClr val="accent1">
                    <a:lumMod val="50000"/>
                  </a:schemeClr>
                </a:solidFill>
                <a:latin typeface="Arial" panose="020B0604020202020204" pitchFamily="34" charset="0"/>
                <a:ea typeface="Dotum" panose="020B0600000101010101" pitchFamily="34" charset="-127"/>
                <a:cs typeface="Times New Roman" panose="02020603050405020304" pitchFamily="18" charset="0"/>
              </a:rPr>
              <a:t>Problem / Issue </a:t>
            </a:r>
          </a:p>
        </p:txBody>
      </p:sp>
      <p:sp>
        <p:nvSpPr>
          <p:cNvPr id="144499" name="Rectangle 222"/>
          <p:cNvSpPr>
            <a:spLocks noChangeArrowheads="1"/>
          </p:cNvSpPr>
          <p:nvPr/>
        </p:nvSpPr>
        <p:spPr bwMode="auto">
          <a:xfrm>
            <a:off x="3565474" y="2040323"/>
            <a:ext cx="1146147" cy="20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kumimoji="1" lang="en-US" altLang="ko-KR" sz="900" b="1" dirty="0">
                <a:solidFill>
                  <a:schemeClr val="accent1">
                    <a:lumMod val="50000"/>
                  </a:schemeClr>
                </a:solidFill>
                <a:latin typeface="Arial" panose="020B0604020202020204" pitchFamily="34" charset="0"/>
                <a:ea typeface="Dotum" panose="020B0600000101010101" pitchFamily="34" charset="-127"/>
                <a:cs typeface="Times New Roman" panose="02020603050405020304" pitchFamily="18" charset="0"/>
              </a:rPr>
              <a:t>Workout(Solution)</a:t>
            </a:r>
          </a:p>
        </p:txBody>
      </p:sp>
      <p:sp>
        <p:nvSpPr>
          <p:cNvPr id="144500" name="Arc 223"/>
          <p:cNvSpPr>
            <a:spLocks/>
          </p:cNvSpPr>
          <p:nvPr/>
        </p:nvSpPr>
        <p:spPr bwMode="auto">
          <a:xfrm>
            <a:off x="2665362" y="2879714"/>
            <a:ext cx="591741" cy="89297"/>
          </a:xfrm>
          <a:custGeom>
            <a:avLst/>
            <a:gdLst>
              <a:gd name="T0" fmla="*/ 28758291 w 21644"/>
              <a:gd name="T1" fmla="*/ 0 h 21894"/>
              <a:gd name="T2" fmla="*/ 0 w 21644"/>
              <a:gd name="T3" fmla="*/ 647483 h 21894"/>
              <a:gd name="T4" fmla="*/ 58471 w 21644"/>
              <a:gd name="T5" fmla="*/ 8696 h 21894"/>
              <a:gd name="T6" fmla="*/ 0 60000 65536"/>
              <a:gd name="T7" fmla="*/ 0 60000 65536"/>
              <a:gd name="T8" fmla="*/ 0 60000 65536"/>
              <a:gd name="T9" fmla="*/ 0 w 21644"/>
              <a:gd name="T10" fmla="*/ 0 h 21894"/>
              <a:gd name="T11" fmla="*/ 21644 w 21644"/>
              <a:gd name="T12" fmla="*/ 21894 h 21894"/>
            </a:gdLst>
            <a:ahLst/>
            <a:cxnLst>
              <a:cxn ang="T6">
                <a:pos x="T0" y="T1"/>
              </a:cxn>
              <a:cxn ang="T7">
                <a:pos x="T2" y="T3"/>
              </a:cxn>
              <a:cxn ang="T8">
                <a:pos x="T4" y="T5"/>
              </a:cxn>
            </a:cxnLst>
            <a:rect l="T9" t="T10" r="T11" b="T12"/>
            <a:pathLst>
              <a:path w="21644" h="21894" fill="none" extrusionOk="0">
                <a:moveTo>
                  <a:pt x="21641" y="0"/>
                </a:moveTo>
                <a:cubicBezTo>
                  <a:pt x="21643" y="97"/>
                  <a:pt x="21644" y="195"/>
                  <a:pt x="21644" y="294"/>
                </a:cubicBezTo>
                <a:cubicBezTo>
                  <a:pt x="21644" y="12223"/>
                  <a:pt x="11973" y="21894"/>
                  <a:pt x="44" y="21894"/>
                </a:cubicBezTo>
                <a:cubicBezTo>
                  <a:pt x="29" y="21894"/>
                  <a:pt x="14" y="21893"/>
                  <a:pt x="0" y="21893"/>
                </a:cubicBezTo>
              </a:path>
              <a:path w="21644" h="21894" stroke="0" extrusionOk="0">
                <a:moveTo>
                  <a:pt x="21641" y="0"/>
                </a:moveTo>
                <a:cubicBezTo>
                  <a:pt x="21643" y="97"/>
                  <a:pt x="21644" y="195"/>
                  <a:pt x="21644" y="294"/>
                </a:cubicBezTo>
                <a:cubicBezTo>
                  <a:pt x="21644" y="12223"/>
                  <a:pt x="11973" y="21894"/>
                  <a:pt x="44" y="21894"/>
                </a:cubicBezTo>
                <a:cubicBezTo>
                  <a:pt x="29" y="21894"/>
                  <a:pt x="14" y="21893"/>
                  <a:pt x="0" y="21893"/>
                </a:cubicBezTo>
                <a:lnTo>
                  <a:pt x="44" y="294"/>
                </a:lnTo>
                <a:lnTo>
                  <a:pt x="21641" y="0"/>
                </a:lnTo>
                <a:close/>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144501" name="Arc 224"/>
          <p:cNvSpPr>
            <a:spLocks/>
          </p:cNvSpPr>
          <p:nvPr/>
        </p:nvSpPr>
        <p:spPr bwMode="auto">
          <a:xfrm>
            <a:off x="4823966" y="2889239"/>
            <a:ext cx="590550" cy="89297"/>
          </a:xfrm>
          <a:custGeom>
            <a:avLst/>
            <a:gdLst>
              <a:gd name="T0" fmla="*/ 28703645 w 21600"/>
              <a:gd name="T1" fmla="*/ 647483 h 21894"/>
              <a:gd name="T2" fmla="*/ 2661 w 21600"/>
              <a:gd name="T3" fmla="*/ 0 h 21894"/>
              <a:gd name="T4" fmla="*/ 28703645 w 21600"/>
              <a:gd name="T5" fmla="*/ 8696 h 21894"/>
              <a:gd name="T6" fmla="*/ 0 60000 65536"/>
              <a:gd name="T7" fmla="*/ 0 60000 65536"/>
              <a:gd name="T8" fmla="*/ 0 60000 65536"/>
              <a:gd name="T9" fmla="*/ 0 w 21600"/>
              <a:gd name="T10" fmla="*/ 0 h 21894"/>
              <a:gd name="T11" fmla="*/ 21600 w 21600"/>
              <a:gd name="T12" fmla="*/ 21894 h 21894"/>
            </a:gdLst>
            <a:ahLst/>
            <a:cxnLst>
              <a:cxn ang="T6">
                <a:pos x="T0" y="T1"/>
              </a:cxn>
              <a:cxn ang="T7">
                <a:pos x="T2" y="T3"/>
              </a:cxn>
              <a:cxn ang="T8">
                <a:pos x="T4" y="T5"/>
              </a:cxn>
            </a:cxnLst>
            <a:rect l="T9" t="T10" r="T11" b="T12"/>
            <a:pathLst>
              <a:path w="21600" h="21894" fill="none" extrusionOk="0">
                <a:moveTo>
                  <a:pt x="21600" y="21894"/>
                </a:moveTo>
                <a:cubicBezTo>
                  <a:pt x="9670" y="21894"/>
                  <a:pt x="0" y="12223"/>
                  <a:pt x="0" y="294"/>
                </a:cubicBezTo>
                <a:cubicBezTo>
                  <a:pt x="-1" y="195"/>
                  <a:pt x="0" y="97"/>
                  <a:pt x="2" y="0"/>
                </a:cubicBezTo>
              </a:path>
              <a:path w="21600" h="21894" stroke="0" extrusionOk="0">
                <a:moveTo>
                  <a:pt x="21600" y="21894"/>
                </a:moveTo>
                <a:cubicBezTo>
                  <a:pt x="9670" y="21894"/>
                  <a:pt x="0" y="12223"/>
                  <a:pt x="0" y="294"/>
                </a:cubicBezTo>
                <a:cubicBezTo>
                  <a:pt x="-1" y="195"/>
                  <a:pt x="0" y="97"/>
                  <a:pt x="2" y="0"/>
                </a:cubicBezTo>
                <a:lnTo>
                  <a:pt x="21600" y="294"/>
                </a:lnTo>
                <a:lnTo>
                  <a:pt x="21600" y="21894"/>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144502" name="Rectangle 225"/>
          <p:cNvSpPr>
            <a:spLocks noChangeArrowheads="1"/>
          </p:cNvSpPr>
          <p:nvPr/>
        </p:nvSpPr>
        <p:spPr bwMode="auto">
          <a:xfrm>
            <a:off x="257532" y="3685474"/>
            <a:ext cx="8832186" cy="12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buFontTx/>
              <a:buChar char="•"/>
            </a:pPr>
            <a:r>
              <a:rPr kumimoji="1" lang="en-US" altLang="ko-KR" sz="1350" b="1" dirty="0">
                <a:latin typeface="+mj-lt"/>
                <a:ea typeface="Dotum" panose="020B0600000101010101" pitchFamily="34" charset="-127"/>
                <a:cs typeface="Times New Roman" panose="02020603050405020304" pitchFamily="18" charset="0"/>
              </a:rPr>
              <a:t> </a:t>
            </a:r>
            <a:r>
              <a:rPr kumimoji="1" lang="en-US" altLang="ko-KR" sz="1500" b="1" dirty="0">
                <a:latin typeface="+mn-lt"/>
                <a:ea typeface="Dotum" panose="020B0600000101010101" pitchFamily="34" charset="-127"/>
                <a:cs typeface="Times New Roman" panose="02020603050405020304" pitchFamily="18" charset="0"/>
              </a:rPr>
              <a:t>Continuous Data</a:t>
            </a:r>
            <a:r>
              <a:rPr kumimoji="1" lang="en-US" altLang="ko-KR" sz="1500" dirty="0">
                <a:latin typeface="+mn-lt"/>
                <a:ea typeface="Dotum" panose="020B0600000101010101" pitchFamily="34" charset="-127"/>
                <a:cs typeface="Times New Roman" panose="02020603050405020304" pitchFamily="18" charset="0"/>
              </a:rPr>
              <a:t>  : A data which uses a measurement scale as well as inches or time.</a:t>
            </a:r>
          </a:p>
          <a:p>
            <a:r>
              <a:rPr kumimoji="1" lang="en-US" altLang="ko-KR" sz="1500" dirty="0">
                <a:latin typeface="+mn-lt"/>
                <a:ea typeface="Dotum" panose="020B0600000101010101" pitchFamily="34" charset="-127"/>
                <a:cs typeface="Times New Roman" panose="02020603050405020304" pitchFamily="18" charset="0"/>
              </a:rPr>
              <a:t>                                             ☞ Contain more information than discrete data.</a:t>
            </a:r>
          </a:p>
          <a:p>
            <a:pPr>
              <a:buFontTx/>
              <a:buChar char="•"/>
            </a:pPr>
            <a:endParaRPr kumimoji="1" lang="en-US" altLang="ko-KR" sz="1500" dirty="0">
              <a:latin typeface="+mn-lt"/>
              <a:ea typeface="Dotum" panose="020B0600000101010101" pitchFamily="34" charset="-127"/>
              <a:cs typeface="Times New Roman" panose="02020603050405020304" pitchFamily="18" charset="0"/>
            </a:endParaRPr>
          </a:p>
          <a:p>
            <a:pPr>
              <a:buFontTx/>
              <a:buChar char="•"/>
            </a:pPr>
            <a:r>
              <a:rPr kumimoji="1" lang="en-US" altLang="ko-KR" sz="1500" dirty="0">
                <a:latin typeface="+mn-lt"/>
                <a:ea typeface="Dotum" panose="020B0600000101010101" pitchFamily="34" charset="-127"/>
                <a:cs typeface="Times New Roman" panose="02020603050405020304" pitchFamily="18" charset="0"/>
              </a:rPr>
              <a:t> </a:t>
            </a:r>
            <a:r>
              <a:rPr kumimoji="1" lang="en-US" altLang="ko-KR" sz="1500" b="1" dirty="0">
                <a:latin typeface="+mn-lt"/>
                <a:ea typeface="Dotum" panose="020B0600000101010101" pitchFamily="34" charset="-127"/>
                <a:cs typeface="Times New Roman" panose="02020603050405020304" pitchFamily="18" charset="0"/>
              </a:rPr>
              <a:t>Discrete Data</a:t>
            </a:r>
            <a:r>
              <a:rPr kumimoji="1" lang="en-US" altLang="ko-KR" sz="1500" dirty="0">
                <a:latin typeface="+mn-lt"/>
                <a:ea typeface="Dotum" panose="020B0600000101010101" pitchFamily="34" charset="-127"/>
                <a:cs typeface="Times New Roman" panose="02020603050405020304" pitchFamily="18" charset="0"/>
              </a:rPr>
              <a:t> : A data which is based on information such as pass/fail.</a:t>
            </a:r>
          </a:p>
          <a:p>
            <a:r>
              <a:rPr kumimoji="1" lang="en-US" altLang="ko-KR" sz="1500" dirty="0">
                <a:latin typeface="+mn-lt"/>
                <a:ea typeface="Dotum" panose="020B0600000101010101" pitchFamily="34" charset="-127"/>
                <a:cs typeface="Times New Roman" panose="02020603050405020304" pitchFamily="18" charset="0"/>
              </a:rPr>
              <a:t>                                             ☞ Can’t be more specific </a:t>
            </a:r>
          </a:p>
        </p:txBody>
      </p:sp>
      <p:graphicFrame>
        <p:nvGraphicFramePr>
          <p:cNvPr id="144485" name="Object 101"/>
          <p:cNvGraphicFramePr>
            <a:graphicFrameLocks/>
          </p:cNvGraphicFramePr>
          <p:nvPr>
            <p:extLst/>
          </p:nvPr>
        </p:nvGraphicFramePr>
        <p:xfrm>
          <a:off x="2027617" y="4972051"/>
          <a:ext cx="221456" cy="527447"/>
        </p:xfrm>
        <a:graphic>
          <a:graphicData uri="http://schemas.openxmlformats.org/presentationml/2006/ole">
            <mc:AlternateContent xmlns:mc="http://schemas.openxmlformats.org/markup-compatibility/2006">
              <mc:Choice xmlns:v="urn:schemas-microsoft-com:vml" Requires="v">
                <p:oleObj spid="_x0000_s22630" name="ClipArt" r:id="rId4" imgW="1992029" imgH="4708288" progId="">
                  <p:embed/>
                </p:oleObj>
              </mc:Choice>
              <mc:Fallback>
                <p:oleObj name="ClipArt" r:id="rId4" imgW="1992029" imgH="4708288" progId="">
                  <p:embed/>
                  <p:pic>
                    <p:nvPicPr>
                      <p:cNvPr id="0" name="Picture 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617" y="4972051"/>
                        <a:ext cx="221456" cy="527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486" name="Object 102"/>
          <p:cNvGraphicFramePr>
            <a:graphicFrameLocks/>
          </p:cNvGraphicFramePr>
          <p:nvPr>
            <p:extLst/>
          </p:nvPr>
        </p:nvGraphicFramePr>
        <p:xfrm>
          <a:off x="3122992" y="5303044"/>
          <a:ext cx="773906" cy="108347"/>
        </p:xfrm>
        <a:graphic>
          <a:graphicData uri="http://schemas.openxmlformats.org/presentationml/2006/ole">
            <mc:AlternateContent xmlns:mc="http://schemas.openxmlformats.org/markup-compatibility/2006">
              <mc:Choice xmlns:v="urn:schemas-microsoft-com:vml" Requires="v">
                <p:oleObj spid="_x0000_s22631" name="ClipArt" r:id="rId6" imgW="6904038" imgH="984250" progId="">
                  <p:embed/>
                </p:oleObj>
              </mc:Choice>
              <mc:Fallback>
                <p:oleObj name="ClipArt" r:id="rId6" imgW="6904038" imgH="984250" progId="">
                  <p:embed/>
                  <p:pic>
                    <p:nvPicPr>
                      <p:cNvPr id="0" name="Picture 5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992" y="5303044"/>
                        <a:ext cx="773906" cy="10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487" name="Object 103"/>
          <p:cNvGraphicFramePr>
            <a:graphicFrameLocks/>
          </p:cNvGraphicFramePr>
          <p:nvPr>
            <p:extLst/>
          </p:nvPr>
        </p:nvGraphicFramePr>
        <p:xfrm>
          <a:off x="2549111" y="5258991"/>
          <a:ext cx="221456" cy="244078"/>
        </p:xfrm>
        <a:graphic>
          <a:graphicData uri="http://schemas.openxmlformats.org/presentationml/2006/ole">
            <mc:AlternateContent xmlns:mc="http://schemas.openxmlformats.org/markup-compatibility/2006">
              <mc:Choice xmlns:v="urn:schemas-microsoft-com:vml" Requires="v">
                <p:oleObj spid="_x0000_s22632" name="ClipArt" r:id="rId8" imgW="1939732" imgH="2638607" progId="">
                  <p:embed/>
                </p:oleObj>
              </mc:Choice>
              <mc:Fallback>
                <p:oleObj name="ClipArt" r:id="rId8" imgW="1939732" imgH="2638607" progId="">
                  <p:embed/>
                  <p:pic>
                    <p:nvPicPr>
                      <p:cNvPr id="0" name="Picture 5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9111" y="5258991"/>
                        <a:ext cx="221456" cy="24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488" name="Object 104"/>
          <p:cNvGraphicFramePr>
            <a:graphicFrameLocks/>
          </p:cNvGraphicFramePr>
          <p:nvPr>
            <p:extLst/>
          </p:nvPr>
        </p:nvGraphicFramePr>
        <p:xfrm>
          <a:off x="4277146" y="5038841"/>
          <a:ext cx="396479" cy="438150"/>
        </p:xfrm>
        <a:graphic>
          <a:graphicData uri="http://schemas.openxmlformats.org/presentationml/2006/ole">
            <mc:AlternateContent xmlns:mc="http://schemas.openxmlformats.org/markup-compatibility/2006">
              <mc:Choice xmlns:v="urn:schemas-microsoft-com:vml" Requires="v">
                <p:oleObj spid="_x0000_s22633" name="ClipArt" r:id="rId10" imgW="4687200" imgH="5182920" progId="">
                  <p:embed/>
                </p:oleObj>
              </mc:Choice>
              <mc:Fallback>
                <p:oleObj name="ClipArt" r:id="rId10" imgW="4687200" imgH="5182920" progId="">
                  <p:embed/>
                  <p:pic>
                    <p:nvPicPr>
                      <p:cNvPr id="0" name="Picture 5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7146" y="5038841"/>
                        <a:ext cx="396479"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489" name="Object 105"/>
          <p:cNvGraphicFramePr>
            <a:graphicFrameLocks/>
          </p:cNvGraphicFramePr>
          <p:nvPr>
            <p:extLst/>
          </p:nvPr>
        </p:nvGraphicFramePr>
        <p:xfrm>
          <a:off x="5029943" y="4976930"/>
          <a:ext cx="658416" cy="484585"/>
        </p:xfrm>
        <a:graphic>
          <a:graphicData uri="http://schemas.openxmlformats.org/presentationml/2006/ole">
            <mc:AlternateContent xmlns:mc="http://schemas.openxmlformats.org/markup-compatibility/2006">
              <mc:Choice xmlns:v="urn:schemas-microsoft-com:vml" Requires="v">
                <p:oleObj spid="_x0000_s22634" name="ClipArt" r:id="rId12" imgW="3657600" imgH="2691994" progId="">
                  <p:embed/>
                </p:oleObj>
              </mc:Choice>
              <mc:Fallback>
                <p:oleObj name="ClipArt" r:id="rId12" imgW="3657600" imgH="2691994" progId="">
                  <p:embed/>
                  <p:pic>
                    <p:nvPicPr>
                      <p:cNvPr id="0" name="Picture 5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9943" y="4976930"/>
                        <a:ext cx="658416" cy="48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503" name="Rectangle 232"/>
          <p:cNvSpPr>
            <a:spLocks noChangeArrowheads="1"/>
          </p:cNvSpPr>
          <p:nvPr/>
        </p:nvSpPr>
        <p:spPr bwMode="auto">
          <a:xfrm>
            <a:off x="6044678" y="5089459"/>
            <a:ext cx="847725" cy="333375"/>
          </a:xfrm>
          <a:prstGeom prst="rect">
            <a:avLst/>
          </a:prstGeom>
          <a:solidFill>
            <a:schemeClr val="accent1"/>
          </a:solidFill>
          <a:ln w="12700">
            <a:solidFill>
              <a:schemeClr val="tx1"/>
            </a:solidFill>
            <a:miter lim="800000"/>
            <a:headEnd/>
            <a:tailEnd/>
          </a:ln>
        </p:spPr>
        <p:txBody>
          <a:bodyPr wrap="none" lIns="69056" tIns="34529" rIns="69056" bIns="34529"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a:r>
              <a:rPr kumimoji="1" lang="en-US" altLang="ko-KR" sz="900">
                <a:latin typeface="Arial" panose="020B0604020202020204" pitchFamily="34" charset="0"/>
                <a:ea typeface="Dotum" panose="020B0600000101010101" pitchFamily="34" charset="-127"/>
                <a:cs typeface="Times New Roman" panose="02020603050405020304" pitchFamily="18" charset="0"/>
              </a:rPr>
              <a:t>Fire Alarm</a:t>
            </a:r>
          </a:p>
        </p:txBody>
      </p:sp>
      <p:sp>
        <p:nvSpPr>
          <p:cNvPr id="238" name="Rectangle 2"/>
          <p:cNvSpPr txBox="1">
            <a:spLocks noChangeArrowheads="1"/>
          </p:cNvSpPr>
          <p:nvPr/>
        </p:nvSpPr>
        <p:spPr>
          <a:xfrm>
            <a:off x="197514" y="977503"/>
            <a:ext cx="6172200" cy="394097"/>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100" dirty="0">
                <a:ea typeface="+mn-ea"/>
                <a:cs typeface="Arial" panose="020B0604020202020204" pitchFamily="34" charset="0"/>
              </a:rPr>
              <a:t>Types of Data</a:t>
            </a:r>
          </a:p>
        </p:txBody>
      </p:sp>
    </p:spTree>
    <p:custDataLst>
      <p:tags r:id="rId2"/>
    </p:custDataLst>
    <p:extLst>
      <p:ext uri="{BB962C8B-B14F-4D97-AF65-F5344CB8AC3E}">
        <p14:creationId xmlns:p14="http://schemas.microsoft.com/office/powerpoint/2010/main" val="3083842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19152" y="2647891"/>
            <a:ext cx="4724400"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ANALYSIS</a:t>
            </a:r>
          </a:p>
        </p:txBody>
      </p:sp>
      <p:sp>
        <p:nvSpPr>
          <p:cNvPr id="16" name="Rectangle 15"/>
          <p:cNvSpPr/>
          <p:nvPr/>
        </p:nvSpPr>
        <p:spPr>
          <a:xfrm>
            <a:off x="819151" y="2987377"/>
            <a:ext cx="7410449" cy="523220"/>
          </a:xfrm>
          <a:prstGeom prst="rect">
            <a:avLst/>
          </a:prstGeom>
        </p:spPr>
        <p:txBody>
          <a:bodyPr wrap="square">
            <a:spAutoFit/>
          </a:bodyPr>
          <a:lstStyle/>
          <a:p>
            <a:r>
              <a:rPr lang="en-US" sz="1400" dirty="0" smtClean="0"/>
              <a:t>A systematic examination and evaluation of data or information, by breaking it into its component parts to uncover their interrelationships. It is the opposite of synthesis.</a:t>
            </a:r>
            <a:endParaRPr lang="en-US" sz="1400" dirty="0"/>
          </a:p>
        </p:txBody>
      </p:sp>
      <p:sp>
        <p:nvSpPr>
          <p:cNvPr id="17" name="Rectangle 16"/>
          <p:cNvSpPr/>
          <p:nvPr/>
        </p:nvSpPr>
        <p:spPr>
          <a:xfrm>
            <a:off x="819151" y="3758625"/>
            <a:ext cx="7238999" cy="523220"/>
          </a:xfrm>
          <a:prstGeom prst="rect">
            <a:avLst/>
          </a:prstGeom>
        </p:spPr>
        <p:txBody>
          <a:bodyPr wrap="square">
            <a:spAutoFit/>
          </a:bodyPr>
          <a:lstStyle/>
          <a:p>
            <a:r>
              <a:rPr lang="en-US" sz="1400" dirty="0" smtClean="0"/>
              <a:t>An examination of data and facts to uncover and understand cause-effect relationships, thus providing basis for problem solving and decision making.</a:t>
            </a:r>
            <a:endParaRPr lang="en-US" sz="1400" dirty="0"/>
          </a:p>
        </p:txBody>
      </p:sp>
      <p:grpSp>
        <p:nvGrpSpPr>
          <p:cNvPr id="15" name="Group 14"/>
          <p:cNvGrpSpPr/>
          <p:nvPr/>
        </p:nvGrpSpPr>
        <p:grpSpPr>
          <a:xfrm>
            <a:off x="874420" y="2286000"/>
            <a:ext cx="7202781" cy="76200"/>
            <a:chOff x="1562100" y="2381250"/>
            <a:chExt cx="7202781" cy="76200"/>
          </a:xfrm>
        </p:grpSpPr>
        <p:cxnSp>
          <p:nvCxnSpPr>
            <p:cNvPr id="18" name="Straight Connector 17"/>
            <p:cNvCxnSpPr/>
            <p:nvPr/>
          </p:nvCxnSpPr>
          <p:spPr>
            <a:xfrm>
              <a:off x="1600200" y="2419350"/>
              <a:ext cx="71075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0" name="Oval 19"/>
            <p:cNvSpPr/>
            <p:nvPr/>
          </p:nvSpPr>
          <p:spPr>
            <a:xfrm>
              <a:off x="8688681"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1" name="Group 20"/>
          <p:cNvGrpSpPr/>
          <p:nvPr/>
        </p:nvGrpSpPr>
        <p:grpSpPr>
          <a:xfrm>
            <a:off x="874420" y="4572000"/>
            <a:ext cx="7202781" cy="76200"/>
            <a:chOff x="1562100" y="2381250"/>
            <a:chExt cx="7202781" cy="76200"/>
          </a:xfrm>
        </p:grpSpPr>
        <p:cxnSp>
          <p:nvCxnSpPr>
            <p:cNvPr id="22" name="Straight Connector 21"/>
            <p:cNvCxnSpPr/>
            <p:nvPr/>
          </p:nvCxnSpPr>
          <p:spPr>
            <a:xfrm>
              <a:off x="1600200" y="2419350"/>
              <a:ext cx="71075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4" name="Oval 23"/>
            <p:cNvSpPr/>
            <p:nvPr/>
          </p:nvSpPr>
          <p:spPr>
            <a:xfrm>
              <a:off x="8688681"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4245316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xfrm>
            <a:off x="120361" y="971551"/>
            <a:ext cx="5314950" cy="2988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l" eaLnBrk="1" hangingPunct="1"/>
            <a:r>
              <a:rPr lang="en-US" altLang="en-US" sz="2100" dirty="0">
                <a:cs typeface="Arial" panose="020B0604020202020204" pitchFamily="34" charset="0"/>
              </a:rPr>
              <a:t>Statistical Notation – Cheat Sheet</a:t>
            </a:r>
          </a:p>
        </p:txBody>
      </p:sp>
      <p:grpSp>
        <p:nvGrpSpPr>
          <p:cNvPr id="83971" name="Group 75"/>
          <p:cNvGrpSpPr>
            <a:grpSpLocks/>
          </p:cNvGrpSpPr>
          <p:nvPr/>
        </p:nvGrpSpPr>
        <p:grpSpPr bwMode="auto">
          <a:xfrm>
            <a:off x="4914900" y="1702594"/>
            <a:ext cx="3591834" cy="3734991"/>
            <a:chOff x="501" y="599"/>
            <a:chExt cx="2483" cy="3137"/>
          </a:xfrm>
        </p:grpSpPr>
        <p:sp>
          <p:nvSpPr>
            <p:cNvPr id="83985" name="Text Box 26"/>
            <p:cNvSpPr txBox="1">
              <a:spLocks noChangeArrowheads="1"/>
            </p:cNvSpPr>
            <p:nvPr/>
          </p:nvSpPr>
          <p:spPr bwMode="auto">
            <a:xfrm>
              <a:off x="872" y="609"/>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An individual value, an observation</a:t>
              </a:r>
            </a:p>
          </p:txBody>
        </p:sp>
        <p:sp>
          <p:nvSpPr>
            <p:cNvPr id="83986" name="Text Box 27"/>
            <p:cNvSpPr txBox="1">
              <a:spLocks noChangeArrowheads="1"/>
            </p:cNvSpPr>
            <p:nvPr/>
          </p:nvSpPr>
          <p:spPr bwMode="auto">
            <a:xfrm>
              <a:off x="872" y="849"/>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A particular (1</a:t>
              </a:r>
              <a:r>
                <a:rPr lang="en-US" altLang="en-US" sz="1350" baseline="30000" dirty="0">
                  <a:latin typeface="Futura Book" pitchFamily="34" charset="0"/>
                </a:rPr>
                <a:t>st</a:t>
              </a:r>
              <a:r>
                <a:rPr lang="en-US" altLang="en-US" sz="1350" dirty="0">
                  <a:latin typeface="Futura Book" pitchFamily="34" charset="0"/>
                </a:rPr>
                <a:t>) individual value</a:t>
              </a:r>
            </a:p>
          </p:txBody>
        </p:sp>
        <p:sp>
          <p:nvSpPr>
            <p:cNvPr id="83987" name="Text Box 28"/>
            <p:cNvSpPr txBox="1">
              <a:spLocks noChangeArrowheads="1"/>
            </p:cNvSpPr>
            <p:nvPr/>
          </p:nvSpPr>
          <p:spPr bwMode="auto">
            <a:xfrm>
              <a:off x="872" y="1137"/>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For each, all, individual values</a:t>
              </a:r>
            </a:p>
          </p:txBody>
        </p:sp>
        <p:sp>
          <p:nvSpPr>
            <p:cNvPr id="83988" name="Text Box 29"/>
            <p:cNvSpPr txBox="1">
              <a:spLocks noChangeArrowheads="1"/>
            </p:cNvSpPr>
            <p:nvPr/>
          </p:nvSpPr>
          <p:spPr bwMode="auto">
            <a:xfrm>
              <a:off x="872" y="1425"/>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The Mean, average of sample data</a:t>
              </a:r>
            </a:p>
          </p:txBody>
        </p:sp>
        <p:sp>
          <p:nvSpPr>
            <p:cNvPr id="83989" name="Text Box 30"/>
            <p:cNvSpPr txBox="1">
              <a:spLocks noChangeArrowheads="1"/>
            </p:cNvSpPr>
            <p:nvPr/>
          </p:nvSpPr>
          <p:spPr bwMode="auto">
            <a:xfrm>
              <a:off x="872" y="1761"/>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The grand Mean, grand average</a:t>
              </a:r>
            </a:p>
          </p:txBody>
        </p:sp>
        <p:sp>
          <p:nvSpPr>
            <p:cNvPr id="83990" name="Text Box 31"/>
            <p:cNvSpPr txBox="1">
              <a:spLocks noChangeArrowheads="1"/>
            </p:cNvSpPr>
            <p:nvPr/>
          </p:nvSpPr>
          <p:spPr bwMode="auto">
            <a:xfrm>
              <a:off x="872" y="2049"/>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latin typeface="Futura Book" pitchFamily="34" charset="0"/>
                </a:rPr>
                <a:t>The Mean of population data</a:t>
              </a:r>
            </a:p>
          </p:txBody>
        </p:sp>
        <p:sp>
          <p:nvSpPr>
            <p:cNvPr id="83991" name="Text Box 32"/>
            <p:cNvSpPr txBox="1">
              <a:spLocks noChangeArrowheads="1"/>
            </p:cNvSpPr>
            <p:nvPr/>
          </p:nvSpPr>
          <p:spPr bwMode="auto">
            <a:xfrm>
              <a:off x="872" y="2390"/>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latin typeface="Futura Book" pitchFamily="34" charset="0"/>
                </a:rPr>
                <a:t>A proportion of sample data</a:t>
              </a:r>
            </a:p>
          </p:txBody>
        </p:sp>
        <p:sp>
          <p:nvSpPr>
            <p:cNvPr id="83992" name="Text Box 33"/>
            <p:cNvSpPr txBox="1">
              <a:spLocks noChangeArrowheads="1"/>
            </p:cNvSpPr>
            <p:nvPr/>
          </p:nvSpPr>
          <p:spPr bwMode="auto">
            <a:xfrm>
              <a:off x="872" y="2769"/>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latin typeface="Futura Book" pitchFamily="34" charset="0"/>
                </a:rPr>
                <a:t>A proportion of population data</a:t>
              </a:r>
            </a:p>
          </p:txBody>
        </p:sp>
        <p:sp>
          <p:nvSpPr>
            <p:cNvPr id="83993" name="Text Box 34"/>
            <p:cNvSpPr txBox="1">
              <a:spLocks noChangeArrowheads="1"/>
            </p:cNvSpPr>
            <p:nvPr/>
          </p:nvSpPr>
          <p:spPr bwMode="auto">
            <a:xfrm>
              <a:off x="872" y="3105"/>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latin typeface="Futura Book" pitchFamily="34" charset="0"/>
                </a:rPr>
                <a:t>Sample size</a:t>
              </a:r>
            </a:p>
          </p:txBody>
        </p:sp>
        <p:sp>
          <p:nvSpPr>
            <p:cNvPr id="83994" name="Text Box 35"/>
            <p:cNvSpPr txBox="1">
              <a:spLocks noChangeArrowheads="1"/>
            </p:cNvSpPr>
            <p:nvPr/>
          </p:nvSpPr>
          <p:spPr bwMode="auto">
            <a:xfrm>
              <a:off x="872" y="3489"/>
              <a:ext cx="211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latin typeface="Futura Book" pitchFamily="34" charset="0"/>
                </a:rPr>
                <a:t>Population size</a:t>
              </a:r>
            </a:p>
          </p:txBody>
        </p:sp>
        <p:pic>
          <p:nvPicPr>
            <p:cNvPr id="83995" name="Picture 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 y="599"/>
              <a:ext cx="292" cy="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72" name="Group 77"/>
          <p:cNvGrpSpPr>
            <a:grpSpLocks/>
          </p:cNvGrpSpPr>
          <p:nvPr/>
        </p:nvGrpSpPr>
        <p:grpSpPr bwMode="auto">
          <a:xfrm>
            <a:off x="514350" y="1600200"/>
            <a:ext cx="3943350" cy="3848100"/>
            <a:chOff x="2898" y="512"/>
            <a:chExt cx="2726" cy="3232"/>
          </a:xfrm>
        </p:grpSpPr>
        <p:sp>
          <p:nvSpPr>
            <p:cNvPr id="83973" name="Text Box 36"/>
            <p:cNvSpPr txBox="1">
              <a:spLocks noChangeArrowheads="1"/>
            </p:cNvSpPr>
            <p:nvPr/>
          </p:nvSpPr>
          <p:spPr bwMode="auto">
            <a:xfrm>
              <a:off x="3368" y="583"/>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t>Summation</a:t>
              </a:r>
            </a:p>
          </p:txBody>
        </p:sp>
        <p:sp>
          <p:nvSpPr>
            <p:cNvPr id="83974" name="Text Box 37"/>
            <p:cNvSpPr txBox="1">
              <a:spLocks noChangeArrowheads="1"/>
            </p:cNvSpPr>
            <p:nvPr/>
          </p:nvSpPr>
          <p:spPr bwMode="auto">
            <a:xfrm>
              <a:off x="3368" y="876"/>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dirty="0"/>
                <a:t>The Standard Deviation of sample data</a:t>
              </a:r>
            </a:p>
          </p:txBody>
        </p:sp>
        <p:sp>
          <p:nvSpPr>
            <p:cNvPr id="83975" name="Text Box 38"/>
            <p:cNvSpPr txBox="1">
              <a:spLocks noChangeArrowheads="1"/>
            </p:cNvSpPr>
            <p:nvPr/>
          </p:nvSpPr>
          <p:spPr bwMode="auto">
            <a:xfrm>
              <a:off x="3368" y="1159"/>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Standard Deviation of population data</a:t>
              </a:r>
            </a:p>
          </p:txBody>
        </p:sp>
        <p:sp>
          <p:nvSpPr>
            <p:cNvPr id="83976" name="Text Box 39"/>
            <p:cNvSpPr txBox="1">
              <a:spLocks noChangeArrowheads="1"/>
            </p:cNvSpPr>
            <p:nvPr/>
          </p:nvSpPr>
          <p:spPr bwMode="auto">
            <a:xfrm>
              <a:off x="3368" y="1399"/>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variance of sample data</a:t>
              </a:r>
            </a:p>
          </p:txBody>
        </p:sp>
        <p:sp>
          <p:nvSpPr>
            <p:cNvPr id="83977" name="Text Box 40"/>
            <p:cNvSpPr txBox="1">
              <a:spLocks noChangeArrowheads="1"/>
            </p:cNvSpPr>
            <p:nvPr/>
          </p:nvSpPr>
          <p:spPr bwMode="auto">
            <a:xfrm>
              <a:off x="3368" y="1644"/>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variance of population data</a:t>
              </a:r>
            </a:p>
          </p:txBody>
        </p:sp>
        <p:sp>
          <p:nvSpPr>
            <p:cNvPr id="83978" name="Text Box 41"/>
            <p:cNvSpPr txBox="1">
              <a:spLocks noChangeArrowheads="1"/>
            </p:cNvSpPr>
            <p:nvPr/>
          </p:nvSpPr>
          <p:spPr bwMode="auto">
            <a:xfrm>
              <a:off x="3368" y="1884"/>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range of data</a:t>
              </a:r>
            </a:p>
          </p:txBody>
        </p:sp>
        <p:sp>
          <p:nvSpPr>
            <p:cNvPr id="83979" name="Text Box 42"/>
            <p:cNvSpPr txBox="1">
              <a:spLocks noChangeArrowheads="1"/>
            </p:cNvSpPr>
            <p:nvPr/>
          </p:nvSpPr>
          <p:spPr bwMode="auto">
            <a:xfrm>
              <a:off x="3368" y="2172"/>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average range of data</a:t>
              </a:r>
            </a:p>
          </p:txBody>
        </p:sp>
        <p:sp>
          <p:nvSpPr>
            <p:cNvPr id="83980" name="Text Box 43"/>
            <p:cNvSpPr txBox="1">
              <a:spLocks noChangeArrowheads="1"/>
            </p:cNvSpPr>
            <p:nvPr/>
          </p:nvSpPr>
          <p:spPr bwMode="auto">
            <a:xfrm>
              <a:off x="3368" y="2487"/>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Multi-purpose notation, i.e. # of subgroups, # of classes</a:t>
              </a:r>
            </a:p>
          </p:txBody>
        </p:sp>
        <p:sp>
          <p:nvSpPr>
            <p:cNvPr id="83981" name="Text Box 44"/>
            <p:cNvSpPr txBox="1">
              <a:spLocks noChangeArrowheads="1"/>
            </p:cNvSpPr>
            <p:nvPr/>
          </p:nvSpPr>
          <p:spPr bwMode="auto">
            <a:xfrm>
              <a:off x="3368" y="2914"/>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The absolute value of some term</a:t>
              </a:r>
            </a:p>
          </p:txBody>
        </p:sp>
        <p:sp>
          <p:nvSpPr>
            <p:cNvPr id="83982" name="Text Box 45"/>
            <p:cNvSpPr txBox="1">
              <a:spLocks noChangeArrowheads="1"/>
            </p:cNvSpPr>
            <p:nvPr/>
          </p:nvSpPr>
          <p:spPr bwMode="auto">
            <a:xfrm>
              <a:off x="3368" y="3207"/>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Greater than, less than</a:t>
              </a:r>
            </a:p>
          </p:txBody>
        </p:sp>
        <p:sp>
          <p:nvSpPr>
            <p:cNvPr id="83983" name="Text Box 46"/>
            <p:cNvSpPr txBox="1">
              <a:spLocks noChangeArrowheads="1"/>
            </p:cNvSpPr>
            <p:nvPr/>
          </p:nvSpPr>
          <p:spPr bwMode="auto">
            <a:xfrm>
              <a:off x="3368" y="3490"/>
              <a:ext cx="22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350"/>
                <a:t>Greater than or equal to, less than or equal to</a:t>
              </a:r>
            </a:p>
          </p:txBody>
        </p:sp>
        <p:pic>
          <p:nvPicPr>
            <p:cNvPr id="83984" name="Picture 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 y="512"/>
              <a:ext cx="435" cy="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121280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154361" y="971551"/>
            <a:ext cx="5200650" cy="3178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l" eaLnBrk="1" hangingPunct="1"/>
            <a:r>
              <a:rPr lang="en-US" altLang="en-US" sz="2100" dirty="0">
                <a:cs typeface="Arial" panose="020B0604020202020204" pitchFamily="34" charset="0"/>
              </a:rPr>
              <a:t>Parameters vs. Statistics</a:t>
            </a:r>
          </a:p>
        </p:txBody>
      </p:sp>
      <p:sp>
        <p:nvSpPr>
          <p:cNvPr id="84995" name="Rectangle 3"/>
          <p:cNvSpPr>
            <a:spLocks noGrp="1" noChangeArrowheads="1"/>
          </p:cNvSpPr>
          <p:nvPr>
            <p:ph idx="1"/>
          </p:nvPr>
        </p:nvSpPr>
        <p:spPr bwMode="auto">
          <a:xfrm>
            <a:off x="791580" y="4995175"/>
            <a:ext cx="3188494" cy="8786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eaLnBrk="1" hangingPunct="1">
              <a:buFontTx/>
              <a:buNone/>
            </a:pPr>
            <a:r>
              <a:rPr lang="en-US" altLang="en-US" sz="1350" b="1" dirty="0">
                <a:solidFill>
                  <a:srgbClr val="C00000"/>
                </a:solidFill>
                <a:latin typeface="Arial" panose="020B0604020202020204" pitchFamily="34" charset="0"/>
              </a:rPr>
              <a:t>Population Parameters</a:t>
            </a:r>
            <a:r>
              <a:rPr lang="en-US" altLang="en-US" sz="1350" b="1" dirty="0">
                <a:solidFill>
                  <a:srgbClr val="000066"/>
                </a:solidFill>
                <a:latin typeface="Arial" panose="020B0604020202020204" pitchFamily="34" charset="0"/>
              </a:rPr>
              <a:t>:</a:t>
            </a:r>
          </a:p>
          <a:p>
            <a:pPr lvl="1" eaLnBrk="1" hangingPunct="1"/>
            <a:r>
              <a:rPr lang="en-US" altLang="en-US" sz="1050" dirty="0">
                <a:latin typeface="Arial" panose="020B0604020202020204" pitchFamily="34" charset="0"/>
              </a:rPr>
              <a:t>Arithmetic descriptions of a population</a:t>
            </a:r>
          </a:p>
          <a:p>
            <a:pPr lvl="1" eaLnBrk="1" hangingPunct="1"/>
            <a:r>
              <a:rPr lang="en-US" altLang="en-US" sz="1050" dirty="0">
                <a:latin typeface="Arial" panose="020B0604020202020204" pitchFamily="34" charset="0"/>
                <a:cs typeface="Arial" panose="020B0604020202020204" pitchFamily="34" charset="0"/>
              </a:rPr>
              <a:t>µ, </a:t>
            </a:r>
            <a:r>
              <a:rPr lang="en-US" altLang="en-US" sz="1050" dirty="0">
                <a:latin typeface="Arial" panose="020B0604020202020204" pitchFamily="34" charset="0"/>
                <a:sym typeface="Symbol" panose="05050102010706020507" pitchFamily="18" charset="2"/>
              </a:rPr>
              <a:t></a:t>
            </a:r>
            <a:r>
              <a:rPr lang="en-US" altLang="en-US" sz="1050" dirty="0">
                <a:latin typeface="Arial" panose="020B0604020202020204" pitchFamily="34" charset="0"/>
                <a:cs typeface="Arial" panose="020B0604020202020204" pitchFamily="34" charset="0"/>
              </a:rPr>
              <a:t> </a:t>
            </a:r>
            <a:r>
              <a:rPr lang="en-US" altLang="en-US" sz="1050" dirty="0">
                <a:latin typeface="Arial" panose="020B0604020202020204" pitchFamily="34" charset="0"/>
                <a:cs typeface="Arial" panose="020B0604020202020204" pitchFamily="34" charset="0"/>
                <a:sym typeface="Symbol" panose="05050102010706020507" pitchFamily="18" charset="2"/>
              </a:rPr>
              <a:t>, P, </a:t>
            </a:r>
            <a:r>
              <a:rPr lang="en-US" altLang="en-US" sz="1050" dirty="0">
                <a:latin typeface="Arial" panose="020B0604020202020204" pitchFamily="34" charset="0"/>
                <a:sym typeface="Symbol" panose="05050102010706020507" pitchFamily="18" charset="2"/>
              </a:rPr>
              <a:t></a:t>
            </a:r>
            <a:r>
              <a:rPr lang="en-US" altLang="en-US" sz="1050" baseline="30000" dirty="0">
                <a:latin typeface="Arial" panose="020B0604020202020204" pitchFamily="34" charset="0"/>
                <a:sym typeface="Symbol" panose="05050102010706020507" pitchFamily="18" charset="2"/>
              </a:rPr>
              <a:t>2</a:t>
            </a:r>
            <a:r>
              <a:rPr lang="en-US" altLang="en-US" sz="1050" dirty="0">
                <a:latin typeface="Arial" panose="020B0604020202020204" pitchFamily="34" charset="0"/>
                <a:sym typeface="Symbol" panose="05050102010706020507" pitchFamily="18" charset="2"/>
              </a:rPr>
              <a:t>, N</a:t>
            </a:r>
            <a:endParaRPr lang="en-US" altLang="en-US" sz="1050" dirty="0">
              <a:latin typeface="Arial" panose="020B0604020202020204" pitchFamily="34" charset="0"/>
            </a:endParaRPr>
          </a:p>
        </p:txBody>
      </p:sp>
      <p:grpSp>
        <p:nvGrpSpPr>
          <p:cNvPr id="84996" name="Group 39"/>
          <p:cNvGrpSpPr>
            <a:grpSpLocks/>
          </p:cNvGrpSpPr>
          <p:nvPr/>
        </p:nvGrpSpPr>
        <p:grpSpPr bwMode="auto">
          <a:xfrm>
            <a:off x="1480837" y="2999981"/>
            <a:ext cx="4537472" cy="1796654"/>
            <a:chOff x="976" y="2304"/>
            <a:chExt cx="4096" cy="1776"/>
          </a:xfrm>
        </p:grpSpPr>
        <p:sp>
          <p:nvSpPr>
            <p:cNvPr id="84999" name="Line 40"/>
            <p:cNvSpPr>
              <a:spLocks noChangeShapeType="1"/>
            </p:cNvSpPr>
            <p:nvPr/>
          </p:nvSpPr>
          <p:spPr bwMode="auto">
            <a:xfrm flipH="1" flipV="1">
              <a:off x="3024" y="2304"/>
              <a:ext cx="1" cy="1776"/>
            </a:xfrm>
            <a:prstGeom prst="line">
              <a:avLst/>
            </a:prstGeom>
            <a:noFill/>
            <a:ln w="508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5000" name="Freeform 41"/>
            <p:cNvSpPr>
              <a:spLocks/>
            </p:cNvSpPr>
            <p:nvPr/>
          </p:nvSpPr>
          <p:spPr bwMode="auto">
            <a:xfrm>
              <a:off x="976" y="2442"/>
              <a:ext cx="4096" cy="1593"/>
            </a:xfrm>
            <a:custGeom>
              <a:avLst/>
              <a:gdLst>
                <a:gd name="T0" fmla="*/ 48 w 4096"/>
                <a:gd name="T1" fmla="*/ 1592 h 1593"/>
                <a:gd name="T2" fmla="*/ 150 w 4096"/>
                <a:gd name="T3" fmla="*/ 1592 h 1593"/>
                <a:gd name="T4" fmla="*/ 250 w 4096"/>
                <a:gd name="T5" fmla="*/ 1592 h 1593"/>
                <a:gd name="T6" fmla="*/ 351 w 4096"/>
                <a:gd name="T7" fmla="*/ 1592 h 1593"/>
                <a:gd name="T8" fmla="*/ 451 w 4096"/>
                <a:gd name="T9" fmla="*/ 1583 h 1593"/>
                <a:gd name="T10" fmla="*/ 551 w 4096"/>
                <a:gd name="T11" fmla="*/ 1573 h 1593"/>
                <a:gd name="T12" fmla="*/ 668 w 4096"/>
                <a:gd name="T13" fmla="*/ 1554 h 1593"/>
                <a:gd name="T14" fmla="*/ 769 w 4096"/>
                <a:gd name="T15" fmla="*/ 1524 h 1593"/>
                <a:gd name="T16" fmla="*/ 869 w 4096"/>
                <a:gd name="T17" fmla="*/ 1486 h 1593"/>
                <a:gd name="T18" fmla="*/ 969 w 4096"/>
                <a:gd name="T19" fmla="*/ 1418 h 1593"/>
                <a:gd name="T20" fmla="*/ 1069 w 4096"/>
                <a:gd name="T21" fmla="*/ 1330 h 1593"/>
                <a:gd name="T22" fmla="*/ 1170 w 4096"/>
                <a:gd name="T23" fmla="*/ 1223 h 1593"/>
                <a:gd name="T24" fmla="*/ 1270 w 4096"/>
                <a:gd name="T25" fmla="*/ 1078 h 1593"/>
                <a:gd name="T26" fmla="*/ 1387 w 4096"/>
                <a:gd name="T27" fmla="*/ 913 h 1593"/>
                <a:gd name="T28" fmla="*/ 1487 w 4096"/>
                <a:gd name="T29" fmla="*/ 729 h 1593"/>
                <a:gd name="T30" fmla="*/ 1587 w 4096"/>
                <a:gd name="T31" fmla="*/ 534 h 1593"/>
                <a:gd name="T32" fmla="*/ 1688 w 4096"/>
                <a:gd name="T33" fmla="*/ 350 h 1593"/>
                <a:gd name="T34" fmla="*/ 1788 w 4096"/>
                <a:gd name="T35" fmla="*/ 195 h 1593"/>
                <a:gd name="T36" fmla="*/ 1888 w 4096"/>
                <a:gd name="T37" fmla="*/ 68 h 1593"/>
                <a:gd name="T38" fmla="*/ 1988 w 4096"/>
                <a:gd name="T39" fmla="*/ 10 h 1593"/>
                <a:gd name="T40" fmla="*/ 2106 w 4096"/>
                <a:gd name="T41" fmla="*/ 10 h 1593"/>
                <a:gd name="T42" fmla="*/ 2206 w 4096"/>
                <a:gd name="T43" fmla="*/ 68 h 1593"/>
                <a:gd name="T44" fmla="*/ 2306 w 4096"/>
                <a:gd name="T45" fmla="*/ 195 h 1593"/>
                <a:gd name="T46" fmla="*/ 2406 w 4096"/>
                <a:gd name="T47" fmla="*/ 350 h 1593"/>
                <a:gd name="T48" fmla="*/ 2507 w 4096"/>
                <a:gd name="T49" fmla="*/ 534 h 1593"/>
                <a:gd name="T50" fmla="*/ 2607 w 4096"/>
                <a:gd name="T51" fmla="*/ 729 h 1593"/>
                <a:gd name="T52" fmla="*/ 2707 w 4096"/>
                <a:gd name="T53" fmla="*/ 913 h 1593"/>
                <a:gd name="T54" fmla="*/ 2824 w 4096"/>
                <a:gd name="T55" fmla="*/ 1078 h 1593"/>
                <a:gd name="T56" fmla="*/ 2924 w 4096"/>
                <a:gd name="T57" fmla="*/ 1223 h 1593"/>
                <a:gd name="T58" fmla="*/ 3025 w 4096"/>
                <a:gd name="T59" fmla="*/ 1330 h 1593"/>
                <a:gd name="T60" fmla="*/ 3125 w 4096"/>
                <a:gd name="T61" fmla="*/ 1418 h 1593"/>
                <a:gd name="T62" fmla="*/ 3227 w 4096"/>
                <a:gd name="T63" fmla="*/ 1486 h 1593"/>
                <a:gd name="T64" fmla="*/ 3327 w 4096"/>
                <a:gd name="T65" fmla="*/ 1524 h 1593"/>
                <a:gd name="T66" fmla="*/ 3427 w 4096"/>
                <a:gd name="T67" fmla="*/ 1554 h 1593"/>
                <a:gd name="T68" fmla="*/ 3544 w 4096"/>
                <a:gd name="T69" fmla="*/ 1573 h 1593"/>
                <a:gd name="T70" fmla="*/ 3645 w 4096"/>
                <a:gd name="T71" fmla="*/ 1583 h 1593"/>
                <a:gd name="T72" fmla="*/ 3745 w 4096"/>
                <a:gd name="T73" fmla="*/ 1592 h 1593"/>
                <a:gd name="T74" fmla="*/ 3845 w 4096"/>
                <a:gd name="T75" fmla="*/ 1592 h 1593"/>
                <a:gd name="T76" fmla="*/ 3945 w 4096"/>
                <a:gd name="T77" fmla="*/ 1592 h 1593"/>
                <a:gd name="T78" fmla="*/ 4046 w 4096"/>
                <a:gd name="T79" fmla="*/ 1592 h 15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96"/>
                <a:gd name="T121" fmla="*/ 0 h 1593"/>
                <a:gd name="T122" fmla="*/ 4096 w 4096"/>
                <a:gd name="T123" fmla="*/ 1593 h 15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96" h="1593">
                  <a:moveTo>
                    <a:pt x="0" y="1592"/>
                  </a:moveTo>
                  <a:lnTo>
                    <a:pt x="48" y="1592"/>
                  </a:lnTo>
                  <a:lnTo>
                    <a:pt x="99" y="1592"/>
                  </a:lnTo>
                  <a:lnTo>
                    <a:pt x="150" y="1592"/>
                  </a:lnTo>
                  <a:lnTo>
                    <a:pt x="199" y="1592"/>
                  </a:lnTo>
                  <a:lnTo>
                    <a:pt x="250" y="1592"/>
                  </a:lnTo>
                  <a:lnTo>
                    <a:pt x="300" y="1592"/>
                  </a:lnTo>
                  <a:lnTo>
                    <a:pt x="351" y="1592"/>
                  </a:lnTo>
                  <a:lnTo>
                    <a:pt x="400" y="1583"/>
                  </a:lnTo>
                  <a:lnTo>
                    <a:pt x="451" y="1583"/>
                  </a:lnTo>
                  <a:lnTo>
                    <a:pt x="500" y="1583"/>
                  </a:lnTo>
                  <a:lnTo>
                    <a:pt x="551" y="1573"/>
                  </a:lnTo>
                  <a:lnTo>
                    <a:pt x="600" y="1563"/>
                  </a:lnTo>
                  <a:lnTo>
                    <a:pt x="668" y="1554"/>
                  </a:lnTo>
                  <a:lnTo>
                    <a:pt x="718" y="1544"/>
                  </a:lnTo>
                  <a:lnTo>
                    <a:pt x="769" y="1524"/>
                  </a:lnTo>
                  <a:lnTo>
                    <a:pt x="818" y="1505"/>
                  </a:lnTo>
                  <a:lnTo>
                    <a:pt x="869" y="1486"/>
                  </a:lnTo>
                  <a:lnTo>
                    <a:pt x="918" y="1456"/>
                  </a:lnTo>
                  <a:lnTo>
                    <a:pt x="969" y="1418"/>
                  </a:lnTo>
                  <a:lnTo>
                    <a:pt x="1018" y="1379"/>
                  </a:lnTo>
                  <a:lnTo>
                    <a:pt x="1069" y="1330"/>
                  </a:lnTo>
                  <a:lnTo>
                    <a:pt x="1119" y="1282"/>
                  </a:lnTo>
                  <a:lnTo>
                    <a:pt x="1170" y="1223"/>
                  </a:lnTo>
                  <a:lnTo>
                    <a:pt x="1219" y="1155"/>
                  </a:lnTo>
                  <a:lnTo>
                    <a:pt x="1270" y="1078"/>
                  </a:lnTo>
                  <a:lnTo>
                    <a:pt x="1321" y="1000"/>
                  </a:lnTo>
                  <a:lnTo>
                    <a:pt x="1387" y="913"/>
                  </a:lnTo>
                  <a:lnTo>
                    <a:pt x="1436" y="825"/>
                  </a:lnTo>
                  <a:lnTo>
                    <a:pt x="1487" y="729"/>
                  </a:lnTo>
                  <a:lnTo>
                    <a:pt x="1537" y="631"/>
                  </a:lnTo>
                  <a:lnTo>
                    <a:pt x="1587" y="534"/>
                  </a:lnTo>
                  <a:lnTo>
                    <a:pt x="1638" y="437"/>
                  </a:lnTo>
                  <a:lnTo>
                    <a:pt x="1688" y="350"/>
                  </a:lnTo>
                  <a:lnTo>
                    <a:pt x="1739" y="263"/>
                  </a:lnTo>
                  <a:lnTo>
                    <a:pt x="1788" y="195"/>
                  </a:lnTo>
                  <a:lnTo>
                    <a:pt x="1839" y="127"/>
                  </a:lnTo>
                  <a:lnTo>
                    <a:pt x="1888" y="68"/>
                  </a:lnTo>
                  <a:lnTo>
                    <a:pt x="1939" y="39"/>
                  </a:lnTo>
                  <a:lnTo>
                    <a:pt x="1988" y="10"/>
                  </a:lnTo>
                  <a:lnTo>
                    <a:pt x="2056" y="0"/>
                  </a:lnTo>
                  <a:lnTo>
                    <a:pt x="2106" y="10"/>
                  </a:lnTo>
                  <a:lnTo>
                    <a:pt x="2156" y="39"/>
                  </a:lnTo>
                  <a:lnTo>
                    <a:pt x="2206" y="68"/>
                  </a:lnTo>
                  <a:lnTo>
                    <a:pt x="2257" y="127"/>
                  </a:lnTo>
                  <a:lnTo>
                    <a:pt x="2306" y="195"/>
                  </a:lnTo>
                  <a:lnTo>
                    <a:pt x="2357" y="263"/>
                  </a:lnTo>
                  <a:lnTo>
                    <a:pt x="2406" y="350"/>
                  </a:lnTo>
                  <a:lnTo>
                    <a:pt x="2457" y="437"/>
                  </a:lnTo>
                  <a:lnTo>
                    <a:pt x="2507" y="534"/>
                  </a:lnTo>
                  <a:lnTo>
                    <a:pt x="2557" y="631"/>
                  </a:lnTo>
                  <a:lnTo>
                    <a:pt x="2607" y="729"/>
                  </a:lnTo>
                  <a:lnTo>
                    <a:pt x="2658" y="825"/>
                  </a:lnTo>
                  <a:lnTo>
                    <a:pt x="2707" y="913"/>
                  </a:lnTo>
                  <a:lnTo>
                    <a:pt x="2775" y="1000"/>
                  </a:lnTo>
                  <a:lnTo>
                    <a:pt x="2824" y="1078"/>
                  </a:lnTo>
                  <a:lnTo>
                    <a:pt x="2875" y="1155"/>
                  </a:lnTo>
                  <a:lnTo>
                    <a:pt x="2924" y="1223"/>
                  </a:lnTo>
                  <a:lnTo>
                    <a:pt x="2975" y="1282"/>
                  </a:lnTo>
                  <a:lnTo>
                    <a:pt x="3025" y="1330"/>
                  </a:lnTo>
                  <a:lnTo>
                    <a:pt x="3076" y="1379"/>
                  </a:lnTo>
                  <a:lnTo>
                    <a:pt x="3125" y="1418"/>
                  </a:lnTo>
                  <a:lnTo>
                    <a:pt x="3176" y="1456"/>
                  </a:lnTo>
                  <a:lnTo>
                    <a:pt x="3227" y="1486"/>
                  </a:lnTo>
                  <a:lnTo>
                    <a:pt x="3276" y="1505"/>
                  </a:lnTo>
                  <a:lnTo>
                    <a:pt x="3327" y="1524"/>
                  </a:lnTo>
                  <a:lnTo>
                    <a:pt x="3376" y="1544"/>
                  </a:lnTo>
                  <a:lnTo>
                    <a:pt x="3427" y="1554"/>
                  </a:lnTo>
                  <a:lnTo>
                    <a:pt x="3494" y="1563"/>
                  </a:lnTo>
                  <a:lnTo>
                    <a:pt x="3544" y="1573"/>
                  </a:lnTo>
                  <a:lnTo>
                    <a:pt x="3594" y="1583"/>
                  </a:lnTo>
                  <a:lnTo>
                    <a:pt x="3645" y="1583"/>
                  </a:lnTo>
                  <a:lnTo>
                    <a:pt x="3694" y="1583"/>
                  </a:lnTo>
                  <a:lnTo>
                    <a:pt x="3745" y="1592"/>
                  </a:lnTo>
                  <a:lnTo>
                    <a:pt x="3794" y="1592"/>
                  </a:lnTo>
                  <a:lnTo>
                    <a:pt x="3845" y="1592"/>
                  </a:lnTo>
                  <a:lnTo>
                    <a:pt x="3895" y="1592"/>
                  </a:lnTo>
                  <a:lnTo>
                    <a:pt x="3945" y="1592"/>
                  </a:lnTo>
                  <a:lnTo>
                    <a:pt x="3995" y="1592"/>
                  </a:lnTo>
                  <a:lnTo>
                    <a:pt x="4046" y="1592"/>
                  </a:lnTo>
                  <a:lnTo>
                    <a:pt x="4095" y="1592"/>
                  </a:lnTo>
                </a:path>
              </a:pathLst>
            </a:custGeom>
            <a:noFill/>
            <a:ln w="28575" cap="rnd">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latin typeface="Calibri" panose="020F0502020204030204" pitchFamily="34" charset="0"/>
              </a:endParaRPr>
            </a:p>
          </p:txBody>
        </p:sp>
        <p:sp>
          <p:nvSpPr>
            <p:cNvPr id="85001" name="Line 42"/>
            <p:cNvSpPr>
              <a:spLocks noChangeShapeType="1"/>
            </p:cNvSpPr>
            <p:nvPr/>
          </p:nvSpPr>
          <p:spPr bwMode="auto">
            <a:xfrm>
              <a:off x="976" y="4062"/>
              <a:ext cx="4095"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5002" name="Rectangle 43"/>
            <p:cNvSpPr>
              <a:spLocks noChangeArrowheads="1"/>
            </p:cNvSpPr>
            <p:nvPr/>
          </p:nvSpPr>
          <p:spPr bwMode="auto">
            <a:xfrm>
              <a:off x="3121" y="2759"/>
              <a:ext cx="798"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dirty="0">
                  <a:latin typeface="Calibri" panose="020F0502020204030204" pitchFamily="34" charset="0"/>
                  <a:ea typeface="MS PGothic" panose="020B0600070205080204" pitchFamily="34" charset="-128"/>
                </a:rPr>
                <a:t>Population</a:t>
              </a:r>
            </a:p>
          </p:txBody>
        </p:sp>
        <p:grpSp>
          <p:nvGrpSpPr>
            <p:cNvPr id="85003" name="Group 44"/>
            <p:cNvGrpSpPr>
              <a:grpSpLocks/>
            </p:cNvGrpSpPr>
            <p:nvPr/>
          </p:nvGrpSpPr>
          <p:grpSpPr bwMode="auto">
            <a:xfrm>
              <a:off x="3398" y="3408"/>
              <a:ext cx="962" cy="647"/>
              <a:chOff x="3030" y="3097"/>
              <a:chExt cx="484" cy="863"/>
            </a:xfrm>
          </p:grpSpPr>
          <p:sp>
            <p:nvSpPr>
              <p:cNvPr id="85012" name="Freeform 45"/>
              <p:cNvSpPr>
                <a:spLocks/>
              </p:cNvSpPr>
              <p:nvPr/>
            </p:nvSpPr>
            <p:spPr bwMode="auto">
              <a:xfrm>
                <a:off x="3030" y="3337"/>
                <a:ext cx="369" cy="608"/>
              </a:xfrm>
              <a:custGeom>
                <a:avLst/>
                <a:gdLst>
                  <a:gd name="T0" fmla="*/ 4 w 4096"/>
                  <a:gd name="T1" fmla="*/ 608 h 1593"/>
                  <a:gd name="T2" fmla="*/ 14 w 4096"/>
                  <a:gd name="T3" fmla="*/ 608 h 1593"/>
                  <a:gd name="T4" fmla="*/ 23 w 4096"/>
                  <a:gd name="T5" fmla="*/ 608 h 1593"/>
                  <a:gd name="T6" fmla="*/ 32 w 4096"/>
                  <a:gd name="T7" fmla="*/ 608 h 1593"/>
                  <a:gd name="T8" fmla="*/ 41 w 4096"/>
                  <a:gd name="T9" fmla="*/ 604 h 1593"/>
                  <a:gd name="T10" fmla="*/ 50 w 4096"/>
                  <a:gd name="T11" fmla="*/ 600 h 1593"/>
                  <a:gd name="T12" fmla="*/ 60 w 4096"/>
                  <a:gd name="T13" fmla="*/ 593 h 1593"/>
                  <a:gd name="T14" fmla="*/ 69 w 4096"/>
                  <a:gd name="T15" fmla="*/ 582 h 1593"/>
                  <a:gd name="T16" fmla="*/ 78 w 4096"/>
                  <a:gd name="T17" fmla="*/ 567 h 1593"/>
                  <a:gd name="T18" fmla="*/ 87 w 4096"/>
                  <a:gd name="T19" fmla="*/ 541 h 1593"/>
                  <a:gd name="T20" fmla="*/ 96 w 4096"/>
                  <a:gd name="T21" fmla="*/ 508 h 1593"/>
                  <a:gd name="T22" fmla="*/ 105 w 4096"/>
                  <a:gd name="T23" fmla="*/ 467 h 1593"/>
                  <a:gd name="T24" fmla="*/ 114 w 4096"/>
                  <a:gd name="T25" fmla="*/ 411 h 1593"/>
                  <a:gd name="T26" fmla="*/ 125 w 4096"/>
                  <a:gd name="T27" fmla="*/ 348 h 1593"/>
                  <a:gd name="T28" fmla="*/ 134 w 4096"/>
                  <a:gd name="T29" fmla="*/ 278 h 1593"/>
                  <a:gd name="T30" fmla="*/ 143 w 4096"/>
                  <a:gd name="T31" fmla="*/ 204 h 1593"/>
                  <a:gd name="T32" fmla="*/ 152 w 4096"/>
                  <a:gd name="T33" fmla="*/ 134 h 1593"/>
                  <a:gd name="T34" fmla="*/ 161 w 4096"/>
                  <a:gd name="T35" fmla="*/ 74 h 1593"/>
                  <a:gd name="T36" fmla="*/ 170 w 4096"/>
                  <a:gd name="T37" fmla="*/ 26 h 1593"/>
                  <a:gd name="T38" fmla="*/ 179 w 4096"/>
                  <a:gd name="T39" fmla="*/ 4 h 1593"/>
                  <a:gd name="T40" fmla="*/ 190 w 4096"/>
                  <a:gd name="T41" fmla="*/ 4 h 1593"/>
                  <a:gd name="T42" fmla="*/ 199 w 4096"/>
                  <a:gd name="T43" fmla="*/ 26 h 1593"/>
                  <a:gd name="T44" fmla="*/ 208 w 4096"/>
                  <a:gd name="T45" fmla="*/ 74 h 1593"/>
                  <a:gd name="T46" fmla="*/ 217 w 4096"/>
                  <a:gd name="T47" fmla="*/ 134 h 1593"/>
                  <a:gd name="T48" fmla="*/ 226 w 4096"/>
                  <a:gd name="T49" fmla="*/ 204 h 1593"/>
                  <a:gd name="T50" fmla="*/ 235 w 4096"/>
                  <a:gd name="T51" fmla="*/ 278 h 1593"/>
                  <a:gd name="T52" fmla="*/ 244 w 4096"/>
                  <a:gd name="T53" fmla="*/ 348 h 1593"/>
                  <a:gd name="T54" fmla="*/ 254 w 4096"/>
                  <a:gd name="T55" fmla="*/ 411 h 1593"/>
                  <a:gd name="T56" fmla="*/ 263 w 4096"/>
                  <a:gd name="T57" fmla="*/ 467 h 1593"/>
                  <a:gd name="T58" fmla="*/ 273 w 4096"/>
                  <a:gd name="T59" fmla="*/ 508 h 1593"/>
                  <a:gd name="T60" fmla="*/ 282 w 4096"/>
                  <a:gd name="T61" fmla="*/ 541 h 1593"/>
                  <a:gd name="T62" fmla="*/ 291 w 4096"/>
                  <a:gd name="T63" fmla="*/ 567 h 1593"/>
                  <a:gd name="T64" fmla="*/ 300 w 4096"/>
                  <a:gd name="T65" fmla="*/ 582 h 1593"/>
                  <a:gd name="T66" fmla="*/ 309 w 4096"/>
                  <a:gd name="T67" fmla="*/ 593 h 1593"/>
                  <a:gd name="T68" fmla="*/ 319 w 4096"/>
                  <a:gd name="T69" fmla="*/ 600 h 1593"/>
                  <a:gd name="T70" fmla="*/ 328 w 4096"/>
                  <a:gd name="T71" fmla="*/ 604 h 1593"/>
                  <a:gd name="T72" fmla="*/ 337 w 4096"/>
                  <a:gd name="T73" fmla="*/ 608 h 1593"/>
                  <a:gd name="T74" fmla="*/ 346 w 4096"/>
                  <a:gd name="T75" fmla="*/ 608 h 1593"/>
                  <a:gd name="T76" fmla="*/ 355 w 4096"/>
                  <a:gd name="T77" fmla="*/ 608 h 1593"/>
                  <a:gd name="T78" fmla="*/ 364 w 4096"/>
                  <a:gd name="T79" fmla="*/ 608 h 15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96"/>
                  <a:gd name="T121" fmla="*/ 0 h 1593"/>
                  <a:gd name="T122" fmla="*/ 4096 w 4096"/>
                  <a:gd name="T123" fmla="*/ 1593 h 15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96" h="1593">
                    <a:moveTo>
                      <a:pt x="0" y="1592"/>
                    </a:moveTo>
                    <a:lnTo>
                      <a:pt x="48" y="1592"/>
                    </a:lnTo>
                    <a:lnTo>
                      <a:pt x="99" y="1592"/>
                    </a:lnTo>
                    <a:lnTo>
                      <a:pt x="150" y="1592"/>
                    </a:lnTo>
                    <a:lnTo>
                      <a:pt x="199" y="1592"/>
                    </a:lnTo>
                    <a:lnTo>
                      <a:pt x="250" y="1592"/>
                    </a:lnTo>
                    <a:lnTo>
                      <a:pt x="300" y="1592"/>
                    </a:lnTo>
                    <a:lnTo>
                      <a:pt x="351" y="1592"/>
                    </a:lnTo>
                    <a:lnTo>
                      <a:pt x="400" y="1583"/>
                    </a:lnTo>
                    <a:lnTo>
                      <a:pt x="451" y="1583"/>
                    </a:lnTo>
                    <a:lnTo>
                      <a:pt x="500" y="1583"/>
                    </a:lnTo>
                    <a:lnTo>
                      <a:pt x="551" y="1573"/>
                    </a:lnTo>
                    <a:lnTo>
                      <a:pt x="600" y="1563"/>
                    </a:lnTo>
                    <a:lnTo>
                      <a:pt x="668" y="1554"/>
                    </a:lnTo>
                    <a:lnTo>
                      <a:pt x="718" y="1544"/>
                    </a:lnTo>
                    <a:lnTo>
                      <a:pt x="769" y="1524"/>
                    </a:lnTo>
                    <a:lnTo>
                      <a:pt x="818" y="1505"/>
                    </a:lnTo>
                    <a:lnTo>
                      <a:pt x="869" y="1486"/>
                    </a:lnTo>
                    <a:lnTo>
                      <a:pt x="918" y="1456"/>
                    </a:lnTo>
                    <a:lnTo>
                      <a:pt x="969" y="1418"/>
                    </a:lnTo>
                    <a:lnTo>
                      <a:pt x="1018" y="1379"/>
                    </a:lnTo>
                    <a:lnTo>
                      <a:pt x="1069" y="1330"/>
                    </a:lnTo>
                    <a:lnTo>
                      <a:pt x="1119" y="1282"/>
                    </a:lnTo>
                    <a:lnTo>
                      <a:pt x="1170" y="1223"/>
                    </a:lnTo>
                    <a:lnTo>
                      <a:pt x="1219" y="1155"/>
                    </a:lnTo>
                    <a:lnTo>
                      <a:pt x="1270" y="1078"/>
                    </a:lnTo>
                    <a:lnTo>
                      <a:pt x="1321" y="1000"/>
                    </a:lnTo>
                    <a:lnTo>
                      <a:pt x="1387" y="913"/>
                    </a:lnTo>
                    <a:lnTo>
                      <a:pt x="1436" y="825"/>
                    </a:lnTo>
                    <a:lnTo>
                      <a:pt x="1487" y="729"/>
                    </a:lnTo>
                    <a:lnTo>
                      <a:pt x="1537" y="631"/>
                    </a:lnTo>
                    <a:lnTo>
                      <a:pt x="1587" y="534"/>
                    </a:lnTo>
                    <a:lnTo>
                      <a:pt x="1638" y="437"/>
                    </a:lnTo>
                    <a:lnTo>
                      <a:pt x="1688" y="350"/>
                    </a:lnTo>
                    <a:lnTo>
                      <a:pt x="1739" y="263"/>
                    </a:lnTo>
                    <a:lnTo>
                      <a:pt x="1788" y="195"/>
                    </a:lnTo>
                    <a:lnTo>
                      <a:pt x="1839" y="127"/>
                    </a:lnTo>
                    <a:lnTo>
                      <a:pt x="1888" y="68"/>
                    </a:lnTo>
                    <a:lnTo>
                      <a:pt x="1939" y="39"/>
                    </a:lnTo>
                    <a:lnTo>
                      <a:pt x="1988" y="10"/>
                    </a:lnTo>
                    <a:lnTo>
                      <a:pt x="2056" y="0"/>
                    </a:lnTo>
                    <a:lnTo>
                      <a:pt x="2106" y="10"/>
                    </a:lnTo>
                    <a:lnTo>
                      <a:pt x="2156" y="39"/>
                    </a:lnTo>
                    <a:lnTo>
                      <a:pt x="2206" y="68"/>
                    </a:lnTo>
                    <a:lnTo>
                      <a:pt x="2257" y="127"/>
                    </a:lnTo>
                    <a:lnTo>
                      <a:pt x="2306" y="195"/>
                    </a:lnTo>
                    <a:lnTo>
                      <a:pt x="2357" y="263"/>
                    </a:lnTo>
                    <a:lnTo>
                      <a:pt x="2406" y="350"/>
                    </a:lnTo>
                    <a:lnTo>
                      <a:pt x="2457" y="437"/>
                    </a:lnTo>
                    <a:lnTo>
                      <a:pt x="2507" y="534"/>
                    </a:lnTo>
                    <a:lnTo>
                      <a:pt x="2557" y="631"/>
                    </a:lnTo>
                    <a:lnTo>
                      <a:pt x="2607" y="729"/>
                    </a:lnTo>
                    <a:lnTo>
                      <a:pt x="2658" y="825"/>
                    </a:lnTo>
                    <a:lnTo>
                      <a:pt x="2707" y="913"/>
                    </a:lnTo>
                    <a:lnTo>
                      <a:pt x="2775" y="1000"/>
                    </a:lnTo>
                    <a:lnTo>
                      <a:pt x="2824" y="1078"/>
                    </a:lnTo>
                    <a:lnTo>
                      <a:pt x="2875" y="1155"/>
                    </a:lnTo>
                    <a:lnTo>
                      <a:pt x="2924" y="1223"/>
                    </a:lnTo>
                    <a:lnTo>
                      <a:pt x="2975" y="1282"/>
                    </a:lnTo>
                    <a:lnTo>
                      <a:pt x="3025" y="1330"/>
                    </a:lnTo>
                    <a:lnTo>
                      <a:pt x="3076" y="1379"/>
                    </a:lnTo>
                    <a:lnTo>
                      <a:pt x="3125" y="1418"/>
                    </a:lnTo>
                    <a:lnTo>
                      <a:pt x="3176" y="1456"/>
                    </a:lnTo>
                    <a:lnTo>
                      <a:pt x="3227" y="1486"/>
                    </a:lnTo>
                    <a:lnTo>
                      <a:pt x="3276" y="1505"/>
                    </a:lnTo>
                    <a:lnTo>
                      <a:pt x="3327" y="1524"/>
                    </a:lnTo>
                    <a:lnTo>
                      <a:pt x="3376" y="1544"/>
                    </a:lnTo>
                    <a:lnTo>
                      <a:pt x="3427" y="1554"/>
                    </a:lnTo>
                    <a:lnTo>
                      <a:pt x="3494" y="1563"/>
                    </a:lnTo>
                    <a:lnTo>
                      <a:pt x="3544" y="1573"/>
                    </a:lnTo>
                    <a:lnTo>
                      <a:pt x="3594" y="1583"/>
                    </a:lnTo>
                    <a:lnTo>
                      <a:pt x="3645" y="1583"/>
                    </a:lnTo>
                    <a:lnTo>
                      <a:pt x="3694" y="1583"/>
                    </a:lnTo>
                    <a:lnTo>
                      <a:pt x="3745" y="1592"/>
                    </a:lnTo>
                    <a:lnTo>
                      <a:pt x="3794" y="1592"/>
                    </a:lnTo>
                    <a:lnTo>
                      <a:pt x="3845" y="1592"/>
                    </a:lnTo>
                    <a:lnTo>
                      <a:pt x="3895" y="1592"/>
                    </a:lnTo>
                    <a:lnTo>
                      <a:pt x="3945" y="1592"/>
                    </a:lnTo>
                    <a:lnTo>
                      <a:pt x="3995" y="1592"/>
                    </a:lnTo>
                    <a:lnTo>
                      <a:pt x="4046" y="1592"/>
                    </a:lnTo>
                    <a:lnTo>
                      <a:pt x="4095" y="1592"/>
                    </a:lnTo>
                  </a:path>
                </a:pathLst>
              </a:custGeom>
              <a:noFill/>
              <a:ln w="28575">
                <a:solidFill>
                  <a:srgbClr val="000066"/>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latin typeface="Calibri" panose="020F0502020204030204" pitchFamily="34" charset="0"/>
                </a:endParaRPr>
              </a:p>
            </p:txBody>
          </p:sp>
          <p:sp>
            <p:nvSpPr>
              <p:cNvPr id="85013" name="Rectangle 46"/>
              <p:cNvSpPr>
                <a:spLocks noChangeArrowheads="1"/>
              </p:cNvSpPr>
              <p:nvPr/>
            </p:nvSpPr>
            <p:spPr bwMode="auto">
              <a:xfrm>
                <a:off x="3216" y="3216"/>
                <a:ext cx="29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alibri" panose="020F0502020204030204" pitchFamily="34" charset="0"/>
                    <a:ea typeface="MS PGothic" panose="020B0600070205080204" pitchFamily="34" charset="-128"/>
                  </a:rPr>
                  <a:t>Sample</a:t>
                </a:r>
              </a:p>
            </p:txBody>
          </p:sp>
          <p:sp>
            <p:nvSpPr>
              <p:cNvPr id="85014" name="Line 47"/>
              <p:cNvSpPr>
                <a:spLocks noChangeShapeType="1"/>
              </p:cNvSpPr>
              <p:nvPr/>
            </p:nvSpPr>
            <p:spPr bwMode="auto">
              <a:xfrm flipH="1" flipV="1">
                <a:off x="3215" y="3097"/>
                <a:ext cx="1" cy="863"/>
              </a:xfrm>
              <a:prstGeom prst="line">
                <a:avLst/>
              </a:prstGeom>
              <a:noFill/>
              <a:ln w="28575">
                <a:solidFill>
                  <a:srgbClr val="008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85004" name="Group 48"/>
            <p:cNvGrpSpPr>
              <a:grpSpLocks/>
            </p:cNvGrpSpPr>
            <p:nvPr/>
          </p:nvGrpSpPr>
          <p:grpSpPr bwMode="auto">
            <a:xfrm>
              <a:off x="2034" y="3696"/>
              <a:ext cx="1518" cy="359"/>
              <a:chOff x="3030" y="3097"/>
              <a:chExt cx="369" cy="863"/>
            </a:xfrm>
          </p:grpSpPr>
          <p:sp>
            <p:nvSpPr>
              <p:cNvPr id="85009" name="Freeform 49"/>
              <p:cNvSpPr>
                <a:spLocks/>
              </p:cNvSpPr>
              <p:nvPr/>
            </p:nvSpPr>
            <p:spPr bwMode="auto">
              <a:xfrm>
                <a:off x="3030" y="3337"/>
                <a:ext cx="369" cy="608"/>
              </a:xfrm>
              <a:custGeom>
                <a:avLst/>
                <a:gdLst>
                  <a:gd name="T0" fmla="*/ 4 w 4096"/>
                  <a:gd name="T1" fmla="*/ 608 h 1593"/>
                  <a:gd name="T2" fmla="*/ 14 w 4096"/>
                  <a:gd name="T3" fmla="*/ 608 h 1593"/>
                  <a:gd name="T4" fmla="*/ 23 w 4096"/>
                  <a:gd name="T5" fmla="*/ 608 h 1593"/>
                  <a:gd name="T6" fmla="*/ 32 w 4096"/>
                  <a:gd name="T7" fmla="*/ 608 h 1593"/>
                  <a:gd name="T8" fmla="*/ 41 w 4096"/>
                  <a:gd name="T9" fmla="*/ 604 h 1593"/>
                  <a:gd name="T10" fmla="*/ 50 w 4096"/>
                  <a:gd name="T11" fmla="*/ 600 h 1593"/>
                  <a:gd name="T12" fmla="*/ 60 w 4096"/>
                  <a:gd name="T13" fmla="*/ 593 h 1593"/>
                  <a:gd name="T14" fmla="*/ 69 w 4096"/>
                  <a:gd name="T15" fmla="*/ 582 h 1593"/>
                  <a:gd name="T16" fmla="*/ 78 w 4096"/>
                  <a:gd name="T17" fmla="*/ 567 h 1593"/>
                  <a:gd name="T18" fmla="*/ 87 w 4096"/>
                  <a:gd name="T19" fmla="*/ 541 h 1593"/>
                  <a:gd name="T20" fmla="*/ 96 w 4096"/>
                  <a:gd name="T21" fmla="*/ 508 h 1593"/>
                  <a:gd name="T22" fmla="*/ 105 w 4096"/>
                  <a:gd name="T23" fmla="*/ 467 h 1593"/>
                  <a:gd name="T24" fmla="*/ 114 w 4096"/>
                  <a:gd name="T25" fmla="*/ 411 h 1593"/>
                  <a:gd name="T26" fmla="*/ 125 w 4096"/>
                  <a:gd name="T27" fmla="*/ 348 h 1593"/>
                  <a:gd name="T28" fmla="*/ 134 w 4096"/>
                  <a:gd name="T29" fmla="*/ 278 h 1593"/>
                  <a:gd name="T30" fmla="*/ 143 w 4096"/>
                  <a:gd name="T31" fmla="*/ 204 h 1593"/>
                  <a:gd name="T32" fmla="*/ 152 w 4096"/>
                  <a:gd name="T33" fmla="*/ 134 h 1593"/>
                  <a:gd name="T34" fmla="*/ 161 w 4096"/>
                  <a:gd name="T35" fmla="*/ 74 h 1593"/>
                  <a:gd name="T36" fmla="*/ 170 w 4096"/>
                  <a:gd name="T37" fmla="*/ 26 h 1593"/>
                  <a:gd name="T38" fmla="*/ 179 w 4096"/>
                  <a:gd name="T39" fmla="*/ 4 h 1593"/>
                  <a:gd name="T40" fmla="*/ 190 w 4096"/>
                  <a:gd name="T41" fmla="*/ 4 h 1593"/>
                  <a:gd name="T42" fmla="*/ 199 w 4096"/>
                  <a:gd name="T43" fmla="*/ 26 h 1593"/>
                  <a:gd name="T44" fmla="*/ 208 w 4096"/>
                  <a:gd name="T45" fmla="*/ 74 h 1593"/>
                  <a:gd name="T46" fmla="*/ 217 w 4096"/>
                  <a:gd name="T47" fmla="*/ 134 h 1593"/>
                  <a:gd name="T48" fmla="*/ 226 w 4096"/>
                  <a:gd name="T49" fmla="*/ 204 h 1593"/>
                  <a:gd name="T50" fmla="*/ 235 w 4096"/>
                  <a:gd name="T51" fmla="*/ 278 h 1593"/>
                  <a:gd name="T52" fmla="*/ 244 w 4096"/>
                  <a:gd name="T53" fmla="*/ 348 h 1593"/>
                  <a:gd name="T54" fmla="*/ 254 w 4096"/>
                  <a:gd name="T55" fmla="*/ 411 h 1593"/>
                  <a:gd name="T56" fmla="*/ 263 w 4096"/>
                  <a:gd name="T57" fmla="*/ 467 h 1593"/>
                  <a:gd name="T58" fmla="*/ 273 w 4096"/>
                  <a:gd name="T59" fmla="*/ 508 h 1593"/>
                  <a:gd name="T60" fmla="*/ 282 w 4096"/>
                  <a:gd name="T61" fmla="*/ 541 h 1593"/>
                  <a:gd name="T62" fmla="*/ 291 w 4096"/>
                  <a:gd name="T63" fmla="*/ 567 h 1593"/>
                  <a:gd name="T64" fmla="*/ 300 w 4096"/>
                  <a:gd name="T65" fmla="*/ 582 h 1593"/>
                  <a:gd name="T66" fmla="*/ 309 w 4096"/>
                  <a:gd name="T67" fmla="*/ 593 h 1593"/>
                  <a:gd name="T68" fmla="*/ 319 w 4096"/>
                  <a:gd name="T69" fmla="*/ 600 h 1593"/>
                  <a:gd name="T70" fmla="*/ 328 w 4096"/>
                  <a:gd name="T71" fmla="*/ 604 h 1593"/>
                  <a:gd name="T72" fmla="*/ 337 w 4096"/>
                  <a:gd name="T73" fmla="*/ 608 h 1593"/>
                  <a:gd name="T74" fmla="*/ 346 w 4096"/>
                  <a:gd name="T75" fmla="*/ 608 h 1593"/>
                  <a:gd name="T76" fmla="*/ 355 w 4096"/>
                  <a:gd name="T77" fmla="*/ 608 h 1593"/>
                  <a:gd name="T78" fmla="*/ 364 w 4096"/>
                  <a:gd name="T79" fmla="*/ 608 h 15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96"/>
                  <a:gd name="T121" fmla="*/ 0 h 1593"/>
                  <a:gd name="T122" fmla="*/ 4096 w 4096"/>
                  <a:gd name="T123" fmla="*/ 1593 h 15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96" h="1593">
                    <a:moveTo>
                      <a:pt x="0" y="1592"/>
                    </a:moveTo>
                    <a:lnTo>
                      <a:pt x="48" y="1592"/>
                    </a:lnTo>
                    <a:lnTo>
                      <a:pt x="99" y="1592"/>
                    </a:lnTo>
                    <a:lnTo>
                      <a:pt x="150" y="1592"/>
                    </a:lnTo>
                    <a:lnTo>
                      <a:pt x="199" y="1592"/>
                    </a:lnTo>
                    <a:lnTo>
                      <a:pt x="250" y="1592"/>
                    </a:lnTo>
                    <a:lnTo>
                      <a:pt x="300" y="1592"/>
                    </a:lnTo>
                    <a:lnTo>
                      <a:pt x="351" y="1592"/>
                    </a:lnTo>
                    <a:lnTo>
                      <a:pt x="400" y="1583"/>
                    </a:lnTo>
                    <a:lnTo>
                      <a:pt x="451" y="1583"/>
                    </a:lnTo>
                    <a:lnTo>
                      <a:pt x="500" y="1583"/>
                    </a:lnTo>
                    <a:lnTo>
                      <a:pt x="551" y="1573"/>
                    </a:lnTo>
                    <a:lnTo>
                      <a:pt x="600" y="1563"/>
                    </a:lnTo>
                    <a:lnTo>
                      <a:pt x="668" y="1554"/>
                    </a:lnTo>
                    <a:lnTo>
                      <a:pt x="718" y="1544"/>
                    </a:lnTo>
                    <a:lnTo>
                      <a:pt x="769" y="1524"/>
                    </a:lnTo>
                    <a:lnTo>
                      <a:pt x="818" y="1505"/>
                    </a:lnTo>
                    <a:lnTo>
                      <a:pt x="869" y="1486"/>
                    </a:lnTo>
                    <a:lnTo>
                      <a:pt x="918" y="1456"/>
                    </a:lnTo>
                    <a:lnTo>
                      <a:pt x="969" y="1418"/>
                    </a:lnTo>
                    <a:lnTo>
                      <a:pt x="1018" y="1379"/>
                    </a:lnTo>
                    <a:lnTo>
                      <a:pt x="1069" y="1330"/>
                    </a:lnTo>
                    <a:lnTo>
                      <a:pt x="1119" y="1282"/>
                    </a:lnTo>
                    <a:lnTo>
                      <a:pt x="1170" y="1223"/>
                    </a:lnTo>
                    <a:lnTo>
                      <a:pt x="1219" y="1155"/>
                    </a:lnTo>
                    <a:lnTo>
                      <a:pt x="1270" y="1078"/>
                    </a:lnTo>
                    <a:lnTo>
                      <a:pt x="1321" y="1000"/>
                    </a:lnTo>
                    <a:lnTo>
                      <a:pt x="1387" y="913"/>
                    </a:lnTo>
                    <a:lnTo>
                      <a:pt x="1436" y="825"/>
                    </a:lnTo>
                    <a:lnTo>
                      <a:pt x="1487" y="729"/>
                    </a:lnTo>
                    <a:lnTo>
                      <a:pt x="1537" y="631"/>
                    </a:lnTo>
                    <a:lnTo>
                      <a:pt x="1587" y="534"/>
                    </a:lnTo>
                    <a:lnTo>
                      <a:pt x="1638" y="437"/>
                    </a:lnTo>
                    <a:lnTo>
                      <a:pt x="1688" y="350"/>
                    </a:lnTo>
                    <a:lnTo>
                      <a:pt x="1739" y="263"/>
                    </a:lnTo>
                    <a:lnTo>
                      <a:pt x="1788" y="195"/>
                    </a:lnTo>
                    <a:lnTo>
                      <a:pt x="1839" y="127"/>
                    </a:lnTo>
                    <a:lnTo>
                      <a:pt x="1888" y="68"/>
                    </a:lnTo>
                    <a:lnTo>
                      <a:pt x="1939" y="39"/>
                    </a:lnTo>
                    <a:lnTo>
                      <a:pt x="1988" y="10"/>
                    </a:lnTo>
                    <a:lnTo>
                      <a:pt x="2056" y="0"/>
                    </a:lnTo>
                    <a:lnTo>
                      <a:pt x="2106" y="10"/>
                    </a:lnTo>
                    <a:lnTo>
                      <a:pt x="2156" y="39"/>
                    </a:lnTo>
                    <a:lnTo>
                      <a:pt x="2206" y="68"/>
                    </a:lnTo>
                    <a:lnTo>
                      <a:pt x="2257" y="127"/>
                    </a:lnTo>
                    <a:lnTo>
                      <a:pt x="2306" y="195"/>
                    </a:lnTo>
                    <a:lnTo>
                      <a:pt x="2357" y="263"/>
                    </a:lnTo>
                    <a:lnTo>
                      <a:pt x="2406" y="350"/>
                    </a:lnTo>
                    <a:lnTo>
                      <a:pt x="2457" y="437"/>
                    </a:lnTo>
                    <a:lnTo>
                      <a:pt x="2507" y="534"/>
                    </a:lnTo>
                    <a:lnTo>
                      <a:pt x="2557" y="631"/>
                    </a:lnTo>
                    <a:lnTo>
                      <a:pt x="2607" y="729"/>
                    </a:lnTo>
                    <a:lnTo>
                      <a:pt x="2658" y="825"/>
                    </a:lnTo>
                    <a:lnTo>
                      <a:pt x="2707" y="913"/>
                    </a:lnTo>
                    <a:lnTo>
                      <a:pt x="2775" y="1000"/>
                    </a:lnTo>
                    <a:lnTo>
                      <a:pt x="2824" y="1078"/>
                    </a:lnTo>
                    <a:lnTo>
                      <a:pt x="2875" y="1155"/>
                    </a:lnTo>
                    <a:lnTo>
                      <a:pt x="2924" y="1223"/>
                    </a:lnTo>
                    <a:lnTo>
                      <a:pt x="2975" y="1282"/>
                    </a:lnTo>
                    <a:lnTo>
                      <a:pt x="3025" y="1330"/>
                    </a:lnTo>
                    <a:lnTo>
                      <a:pt x="3076" y="1379"/>
                    </a:lnTo>
                    <a:lnTo>
                      <a:pt x="3125" y="1418"/>
                    </a:lnTo>
                    <a:lnTo>
                      <a:pt x="3176" y="1456"/>
                    </a:lnTo>
                    <a:lnTo>
                      <a:pt x="3227" y="1486"/>
                    </a:lnTo>
                    <a:lnTo>
                      <a:pt x="3276" y="1505"/>
                    </a:lnTo>
                    <a:lnTo>
                      <a:pt x="3327" y="1524"/>
                    </a:lnTo>
                    <a:lnTo>
                      <a:pt x="3376" y="1544"/>
                    </a:lnTo>
                    <a:lnTo>
                      <a:pt x="3427" y="1554"/>
                    </a:lnTo>
                    <a:lnTo>
                      <a:pt x="3494" y="1563"/>
                    </a:lnTo>
                    <a:lnTo>
                      <a:pt x="3544" y="1573"/>
                    </a:lnTo>
                    <a:lnTo>
                      <a:pt x="3594" y="1583"/>
                    </a:lnTo>
                    <a:lnTo>
                      <a:pt x="3645" y="1583"/>
                    </a:lnTo>
                    <a:lnTo>
                      <a:pt x="3694" y="1583"/>
                    </a:lnTo>
                    <a:lnTo>
                      <a:pt x="3745" y="1592"/>
                    </a:lnTo>
                    <a:lnTo>
                      <a:pt x="3794" y="1592"/>
                    </a:lnTo>
                    <a:lnTo>
                      <a:pt x="3845" y="1592"/>
                    </a:lnTo>
                    <a:lnTo>
                      <a:pt x="3895" y="1592"/>
                    </a:lnTo>
                    <a:lnTo>
                      <a:pt x="3945" y="1592"/>
                    </a:lnTo>
                    <a:lnTo>
                      <a:pt x="3995" y="1592"/>
                    </a:lnTo>
                    <a:lnTo>
                      <a:pt x="4046" y="1592"/>
                    </a:lnTo>
                    <a:lnTo>
                      <a:pt x="4095" y="1592"/>
                    </a:lnTo>
                  </a:path>
                </a:pathLst>
              </a:custGeom>
              <a:noFill/>
              <a:ln w="28575">
                <a:solidFill>
                  <a:srgbClr val="000066"/>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latin typeface="Calibri" panose="020F0502020204030204" pitchFamily="34" charset="0"/>
                </a:endParaRPr>
              </a:p>
            </p:txBody>
          </p:sp>
          <p:sp>
            <p:nvSpPr>
              <p:cNvPr id="85010" name="Rectangle 50"/>
              <p:cNvSpPr>
                <a:spLocks noChangeArrowheads="1"/>
              </p:cNvSpPr>
              <p:nvPr/>
            </p:nvSpPr>
            <p:spPr bwMode="auto">
              <a:xfrm>
                <a:off x="3216" y="3216"/>
                <a:ext cx="144"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alibri" panose="020F0502020204030204" pitchFamily="34" charset="0"/>
                    <a:ea typeface="MS PGothic" panose="020B0600070205080204" pitchFamily="34" charset="-128"/>
                  </a:rPr>
                  <a:t>Sample</a:t>
                </a:r>
              </a:p>
            </p:txBody>
          </p:sp>
          <p:sp>
            <p:nvSpPr>
              <p:cNvPr id="85011" name="Line 51"/>
              <p:cNvSpPr>
                <a:spLocks noChangeShapeType="1"/>
              </p:cNvSpPr>
              <p:nvPr/>
            </p:nvSpPr>
            <p:spPr bwMode="auto">
              <a:xfrm flipH="1" flipV="1">
                <a:off x="3215" y="3097"/>
                <a:ext cx="1" cy="863"/>
              </a:xfrm>
              <a:prstGeom prst="line">
                <a:avLst/>
              </a:prstGeom>
              <a:noFill/>
              <a:ln w="28575">
                <a:solidFill>
                  <a:srgbClr val="008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85005" name="Group 52"/>
            <p:cNvGrpSpPr>
              <a:grpSpLocks/>
            </p:cNvGrpSpPr>
            <p:nvPr/>
          </p:nvGrpSpPr>
          <p:grpSpPr bwMode="auto">
            <a:xfrm>
              <a:off x="1680" y="3168"/>
              <a:ext cx="778" cy="863"/>
              <a:chOff x="3030" y="3097"/>
              <a:chExt cx="778" cy="863"/>
            </a:xfrm>
          </p:grpSpPr>
          <p:sp>
            <p:nvSpPr>
              <p:cNvPr id="85006" name="Freeform 53"/>
              <p:cNvSpPr>
                <a:spLocks/>
              </p:cNvSpPr>
              <p:nvPr/>
            </p:nvSpPr>
            <p:spPr bwMode="auto">
              <a:xfrm>
                <a:off x="3030" y="3337"/>
                <a:ext cx="369" cy="608"/>
              </a:xfrm>
              <a:custGeom>
                <a:avLst/>
                <a:gdLst>
                  <a:gd name="T0" fmla="*/ 4 w 4096"/>
                  <a:gd name="T1" fmla="*/ 608 h 1593"/>
                  <a:gd name="T2" fmla="*/ 14 w 4096"/>
                  <a:gd name="T3" fmla="*/ 608 h 1593"/>
                  <a:gd name="T4" fmla="*/ 23 w 4096"/>
                  <a:gd name="T5" fmla="*/ 608 h 1593"/>
                  <a:gd name="T6" fmla="*/ 32 w 4096"/>
                  <a:gd name="T7" fmla="*/ 608 h 1593"/>
                  <a:gd name="T8" fmla="*/ 41 w 4096"/>
                  <a:gd name="T9" fmla="*/ 604 h 1593"/>
                  <a:gd name="T10" fmla="*/ 50 w 4096"/>
                  <a:gd name="T11" fmla="*/ 600 h 1593"/>
                  <a:gd name="T12" fmla="*/ 60 w 4096"/>
                  <a:gd name="T13" fmla="*/ 593 h 1593"/>
                  <a:gd name="T14" fmla="*/ 69 w 4096"/>
                  <a:gd name="T15" fmla="*/ 582 h 1593"/>
                  <a:gd name="T16" fmla="*/ 78 w 4096"/>
                  <a:gd name="T17" fmla="*/ 567 h 1593"/>
                  <a:gd name="T18" fmla="*/ 87 w 4096"/>
                  <a:gd name="T19" fmla="*/ 541 h 1593"/>
                  <a:gd name="T20" fmla="*/ 96 w 4096"/>
                  <a:gd name="T21" fmla="*/ 508 h 1593"/>
                  <a:gd name="T22" fmla="*/ 105 w 4096"/>
                  <a:gd name="T23" fmla="*/ 467 h 1593"/>
                  <a:gd name="T24" fmla="*/ 114 w 4096"/>
                  <a:gd name="T25" fmla="*/ 411 h 1593"/>
                  <a:gd name="T26" fmla="*/ 125 w 4096"/>
                  <a:gd name="T27" fmla="*/ 348 h 1593"/>
                  <a:gd name="T28" fmla="*/ 134 w 4096"/>
                  <a:gd name="T29" fmla="*/ 278 h 1593"/>
                  <a:gd name="T30" fmla="*/ 143 w 4096"/>
                  <a:gd name="T31" fmla="*/ 204 h 1593"/>
                  <a:gd name="T32" fmla="*/ 152 w 4096"/>
                  <a:gd name="T33" fmla="*/ 134 h 1593"/>
                  <a:gd name="T34" fmla="*/ 161 w 4096"/>
                  <a:gd name="T35" fmla="*/ 74 h 1593"/>
                  <a:gd name="T36" fmla="*/ 170 w 4096"/>
                  <a:gd name="T37" fmla="*/ 26 h 1593"/>
                  <a:gd name="T38" fmla="*/ 179 w 4096"/>
                  <a:gd name="T39" fmla="*/ 4 h 1593"/>
                  <a:gd name="T40" fmla="*/ 190 w 4096"/>
                  <a:gd name="T41" fmla="*/ 4 h 1593"/>
                  <a:gd name="T42" fmla="*/ 199 w 4096"/>
                  <a:gd name="T43" fmla="*/ 26 h 1593"/>
                  <a:gd name="T44" fmla="*/ 208 w 4096"/>
                  <a:gd name="T45" fmla="*/ 74 h 1593"/>
                  <a:gd name="T46" fmla="*/ 217 w 4096"/>
                  <a:gd name="T47" fmla="*/ 134 h 1593"/>
                  <a:gd name="T48" fmla="*/ 226 w 4096"/>
                  <a:gd name="T49" fmla="*/ 204 h 1593"/>
                  <a:gd name="T50" fmla="*/ 235 w 4096"/>
                  <a:gd name="T51" fmla="*/ 278 h 1593"/>
                  <a:gd name="T52" fmla="*/ 244 w 4096"/>
                  <a:gd name="T53" fmla="*/ 348 h 1593"/>
                  <a:gd name="T54" fmla="*/ 254 w 4096"/>
                  <a:gd name="T55" fmla="*/ 411 h 1593"/>
                  <a:gd name="T56" fmla="*/ 263 w 4096"/>
                  <a:gd name="T57" fmla="*/ 467 h 1593"/>
                  <a:gd name="T58" fmla="*/ 273 w 4096"/>
                  <a:gd name="T59" fmla="*/ 508 h 1593"/>
                  <a:gd name="T60" fmla="*/ 282 w 4096"/>
                  <a:gd name="T61" fmla="*/ 541 h 1593"/>
                  <a:gd name="T62" fmla="*/ 291 w 4096"/>
                  <a:gd name="T63" fmla="*/ 567 h 1593"/>
                  <a:gd name="T64" fmla="*/ 300 w 4096"/>
                  <a:gd name="T65" fmla="*/ 582 h 1593"/>
                  <a:gd name="T66" fmla="*/ 309 w 4096"/>
                  <a:gd name="T67" fmla="*/ 593 h 1593"/>
                  <a:gd name="T68" fmla="*/ 319 w 4096"/>
                  <a:gd name="T69" fmla="*/ 600 h 1593"/>
                  <a:gd name="T70" fmla="*/ 328 w 4096"/>
                  <a:gd name="T71" fmla="*/ 604 h 1593"/>
                  <a:gd name="T72" fmla="*/ 337 w 4096"/>
                  <a:gd name="T73" fmla="*/ 608 h 1593"/>
                  <a:gd name="T74" fmla="*/ 346 w 4096"/>
                  <a:gd name="T75" fmla="*/ 608 h 1593"/>
                  <a:gd name="T76" fmla="*/ 355 w 4096"/>
                  <a:gd name="T77" fmla="*/ 608 h 1593"/>
                  <a:gd name="T78" fmla="*/ 364 w 4096"/>
                  <a:gd name="T79" fmla="*/ 608 h 15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96"/>
                  <a:gd name="T121" fmla="*/ 0 h 1593"/>
                  <a:gd name="T122" fmla="*/ 4096 w 4096"/>
                  <a:gd name="T123" fmla="*/ 1593 h 15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96" h="1593">
                    <a:moveTo>
                      <a:pt x="0" y="1592"/>
                    </a:moveTo>
                    <a:lnTo>
                      <a:pt x="48" y="1592"/>
                    </a:lnTo>
                    <a:lnTo>
                      <a:pt x="99" y="1592"/>
                    </a:lnTo>
                    <a:lnTo>
                      <a:pt x="150" y="1592"/>
                    </a:lnTo>
                    <a:lnTo>
                      <a:pt x="199" y="1592"/>
                    </a:lnTo>
                    <a:lnTo>
                      <a:pt x="250" y="1592"/>
                    </a:lnTo>
                    <a:lnTo>
                      <a:pt x="300" y="1592"/>
                    </a:lnTo>
                    <a:lnTo>
                      <a:pt x="351" y="1592"/>
                    </a:lnTo>
                    <a:lnTo>
                      <a:pt x="400" y="1583"/>
                    </a:lnTo>
                    <a:lnTo>
                      <a:pt x="451" y="1583"/>
                    </a:lnTo>
                    <a:lnTo>
                      <a:pt x="500" y="1583"/>
                    </a:lnTo>
                    <a:lnTo>
                      <a:pt x="551" y="1573"/>
                    </a:lnTo>
                    <a:lnTo>
                      <a:pt x="600" y="1563"/>
                    </a:lnTo>
                    <a:lnTo>
                      <a:pt x="668" y="1554"/>
                    </a:lnTo>
                    <a:lnTo>
                      <a:pt x="718" y="1544"/>
                    </a:lnTo>
                    <a:lnTo>
                      <a:pt x="769" y="1524"/>
                    </a:lnTo>
                    <a:lnTo>
                      <a:pt x="818" y="1505"/>
                    </a:lnTo>
                    <a:lnTo>
                      <a:pt x="869" y="1486"/>
                    </a:lnTo>
                    <a:lnTo>
                      <a:pt x="918" y="1456"/>
                    </a:lnTo>
                    <a:lnTo>
                      <a:pt x="969" y="1418"/>
                    </a:lnTo>
                    <a:lnTo>
                      <a:pt x="1018" y="1379"/>
                    </a:lnTo>
                    <a:lnTo>
                      <a:pt x="1069" y="1330"/>
                    </a:lnTo>
                    <a:lnTo>
                      <a:pt x="1119" y="1282"/>
                    </a:lnTo>
                    <a:lnTo>
                      <a:pt x="1170" y="1223"/>
                    </a:lnTo>
                    <a:lnTo>
                      <a:pt x="1219" y="1155"/>
                    </a:lnTo>
                    <a:lnTo>
                      <a:pt x="1270" y="1078"/>
                    </a:lnTo>
                    <a:lnTo>
                      <a:pt x="1321" y="1000"/>
                    </a:lnTo>
                    <a:lnTo>
                      <a:pt x="1387" y="913"/>
                    </a:lnTo>
                    <a:lnTo>
                      <a:pt x="1436" y="825"/>
                    </a:lnTo>
                    <a:lnTo>
                      <a:pt x="1487" y="729"/>
                    </a:lnTo>
                    <a:lnTo>
                      <a:pt x="1537" y="631"/>
                    </a:lnTo>
                    <a:lnTo>
                      <a:pt x="1587" y="534"/>
                    </a:lnTo>
                    <a:lnTo>
                      <a:pt x="1638" y="437"/>
                    </a:lnTo>
                    <a:lnTo>
                      <a:pt x="1688" y="350"/>
                    </a:lnTo>
                    <a:lnTo>
                      <a:pt x="1739" y="263"/>
                    </a:lnTo>
                    <a:lnTo>
                      <a:pt x="1788" y="195"/>
                    </a:lnTo>
                    <a:lnTo>
                      <a:pt x="1839" y="127"/>
                    </a:lnTo>
                    <a:lnTo>
                      <a:pt x="1888" y="68"/>
                    </a:lnTo>
                    <a:lnTo>
                      <a:pt x="1939" y="39"/>
                    </a:lnTo>
                    <a:lnTo>
                      <a:pt x="1988" y="10"/>
                    </a:lnTo>
                    <a:lnTo>
                      <a:pt x="2056" y="0"/>
                    </a:lnTo>
                    <a:lnTo>
                      <a:pt x="2106" y="10"/>
                    </a:lnTo>
                    <a:lnTo>
                      <a:pt x="2156" y="39"/>
                    </a:lnTo>
                    <a:lnTo>
                      <a:pt x="2206" y="68"/>
                    </a:lnTo>
                    <a:lnTo>
                      <a:pt x="2257" y="127"/>
                    </a:lnTo>
                    <a:lnTo>
                      <a:pt x="2306" y="195"/>
                    </a:lnTo>
                    <a:lnTo>
                      <a:pt x="2357" y="263"/>
                    </a:lnTo>
                    <a:lnTo>
                      <a:pt x="2406" y="350"/>
                    </a:lnTo>
                    <a:lnTo>
                      <a:pt x="2457" y="437"/>
                    </a:lnTo>
                    <a:lnTo>
                      <a:pt x="2507" y="534"/>
                    </a:lnTo>
                    <a:lnTo>
                      <a:pt x="2557" y="631"/>
                    </a:lnTo>
                    <a:lnTo>
                      <a:pt x="2607" y="729"/>
                    </a:lnTo>
                    <a:lnTo>
                      <a:pt x="2658" y="825"/>
                    </a:lnTo>
                    <a:lnTo>
                      <a:pt x="2707" y="913"/>
                    </a:lnTo>
                    <a:lnTo>
                      <a:pt x="2775" y="1000"/>
                    </a:lnTo>
                    <a:lnTo>
                      <a:pt x="2824" y="1078"/>
                    </a:lnTo>
                    <a:lnTo>
                      <a:pt x="2875" y="1155"/>
                    </a:lnTo>
                    <a:lnTo>
                      <a:pt x="2924" y="1223"/>
                    </a:lnTo>
                    <a:lnTo>
                      <a:pt x="2975" y="1282"/>
                    </a:lnTo>
                    <a:lnTo>
                      <a:pt x="3025" y="1330"/>
                    </a:lnTo>
                    <a:lnTo>
                      <a:pt x="3076" y="1379"/>
                    </a:lnTo>
                    <a:lnTo>
                      <a:pt x="3125" y="1418"/>
                    </a:lnTo>
                    <a:lnTo>
                      <a:pt x="3176" y="1456"/>
                    </a:lnTo>
                    <a:lnTo>
                      <a:pt x="3227" y="1486"/>
                    </a:lnTo>
                    <a:lnTo>
                      <a:pt x="3276" y="1505"/>
                    </a:lnTo>
                    <a:lnTo>
                      <a:pt x="3327" y="1524"/>
                    </a:lnTo>
                    <a:lnTo>
                      <a:pt x="3376" y="1544"/>
                    </a:lnTo>
                    <a:lnTo>
                      <a:pt x="3427" y="1554"/>
                    </a:lnTo>
                    <a:lnTo>
                      <a:pt x="3494" y="1563"/>
                    </a:lnTo>
                    <a:lnTo>
                      <a:pt x="3544" y="1573"/>
                    </a:lnTo>
                    <a:lnTo>
                      <a:pt x="3594" y="1583"/>
                    </a:lnTo>
                    <a:lnTo>
                      <a:pt x="3645" y="1583"/>
                    </a:lnTo>
                    <a:lnTo>
                      <a:pt x="3694" y="1583"/>
                    </a:lnTo>
                    <a:lnTo>
                      <a:pt x="3745" y="1592"/>
                    </a:lnTo>
                    <a:lnTo>
                      <a:pt x="3794" y="1592"/>
                    </a:lnTo>
                    <a:lnTo>
                      <a:pt x="3845" y="1592"/>
                    </a:lnTo>
                    <a:lnTo>
                      <a:pt x="3895" y="1592"/>
                    </a:lnTo>
                    <a:lnTo>
                      <a:pt x="3945" y="1592"/>
                    </a:lnTo>
                    <a:lnTo>
                      <a:pt x="3995" y="1592"/>
                    </a:lnTo>
                    <a:lnTo>
                      <a:pt x="4046" y="1592"/>
                    </a:lnTo>
                    <a:lnTo>
                      <a:pt x="4095" y="1592"/>
                    </a:lnTo>
                  </a:path>
                </a:pathLst>
              </a:custGeom>
              <a:noFill/>
              <a:ln w="28575">
                <a:solidFill>
                  <a:srgbClr val="000066"/>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latin typeface="Calibri" panose="020F0502020204030204" pitchFamily="34" charset="0"/>
                </a:endParaRPr>
              </a:p>
            </p:txBody>
          </p:sp>
          <p:sp>
            <p:nvSpPr>
              <p:cNvPr id="85007" name="Rectangle 54"/>
              <p:cNvSpPr>
                <a:spLocks noChangeArrowheads="1"/>
              </p:cNvSpPr>
              <p:nvPr/>
            </p:nvSpPr>
            <p:spPr bwMode="auto">
              <a:xfrm>
                <a:off x="3216" y="3216"/>
                <a:ext cx="59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alibri" panose="020F0502020204030204" pitchFamily="34" charset="0"/>
                    <a:ea typeface="MS PGothic" panose="020B0600070205080204" pitchFamily="34" charset="-128"/>
                  </a:rPr>
                  <a:t>Sample</a:t>
                </a:r>
              </a:p>
            </p:txBody>
          </p:sp>
          <p:sp>
            <p:nvSpPr>
              <p:cNvPr id="85008" name="Line 55"/>
              <p:cNvSpPr>
                <a:spLocks noChangeShapeType="1"/>
              </p:cNvSpPr>
              <p:nvPr/>
            </p:nvSpPr>
            <p:spPr bwMode="auto">
              <a:xfrm flipH="1" flipV="1">
                <a:off x="3215" y="3097"/>
                <a:ext cx="1" cy="863"/>
              </a:xfrm>
              <a:prstGeom prst="line">
                <a:avLst/>
              </a:prstGeom>
              <a:noFill/>
              <a:ln w="28575">
                <a:solidFill>
                  <a:srgbClr val="008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sp>
        <p:nvSpPr>
          <p:cNvPr id="84997" name="Rectangle 56"/>
          <p:cNvSpPr>
            <a:spLocks noChangeArrowheads="1"/>
          </p:cNvSpPr>
          <p:nvPr/>
        </p:nvSpPr>
        <p:spPr bwMode="auto">
          <a:xfrm>
            <a:off x="4680012" y="4967287"/>
            <a:ext cx="3220681"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350" b="1" dirty="0">
                <a:solidFill>
                  <a:srgbClr val="C00000"/>
                </a:solidFill>
              </a:rPr>
              <a:t>Sample Statistics</a:t>
            </a:r>
            <a:r>
              <a:rPr lang="en-US" altLang="en-US" sz="1350" b="1" dirty="0">
                <a:solidFill>
                  <a:srgbClr val="000099"/>
                </a:solidFill>
              </a:rPr>
              <a:t>:</a:t>
            </a:r>
          </a:p>
          <a:p>
            <a:pPr lvl="1" eaLnBrk="1" hangingPunct="1">
              <a:spcBef>
                <a:spcPct val="20000"/>
              </a:spcBef>
              <a:buFontTx/>
              <a:buChar char="–"/>
            </a:pPr>
            <a:r>
              <a:rPr lang="en-US" altLang="en-US" sz="1050" dirty="0"/>
              <a:t>Arithmetic descriptions of a sample</a:t>
            </a:r>
          </a:p>
          <a:p>
            <a:pPr lvl="1" eaLnBrk="1" hangingPunct="1">
              <a:spcBef>
                <a:spcPct val="20000"/>
              </a:spcBef>
              <a:buFontTx/>
              <a:buChar char="–"/>
            </a:pPr>
            <a:r>
              <a:rPr lang="en-US" altLang="en-US" sz="1050" dirty="0"/>
              <a:t>  X-bar , s, p, s</a:t>
            </a:r>
            <a:r>
              <a:rPr lang="en-US" altLang="en-US" sz="1050" baseline="30000" dirty="0"/>
              <a:t>2</a:t>
            </a:r>
            <a:r>
              <a:rPr lang="en-US" altLang="en-US" sz="1050" dirty="0"/>
              <a:t>, n</a:t>
            </a:r>
          </a:p>
          <a:p>
            <a:pPr lvl="1" eaLnBrk="1" hangingPunct="1">
              <a:spcBef>
                <a:spcPct val="20000"/>
              </a:spcBef>
              <a:buFontTx/>
              <a:buChar char="–"/>
            </a:pPr>
            <a:endParaRPr lang="en-US" altLang="en-US" sz="1050" dirty="0"/>
          </a:p>
        </p:txBody>
      </p:sp>
      <p:sp>
        <p:nvSpPr>
          <p:cNvPr id="84998" name="Rectangle 57"/>
          <p:cNvSpPr>
            <a:spLocks noChangeArrowheads="1"/>
          </p:cNvSpPr>
          <p:nvPr/>
        </p:nvSpPr>
        <p:spPr bwMode="auto">
          <a:xfrm>
            <a:off x="339736" y="1550283"/>
            <a:ext cx="846136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C00000"/>
                </a:solidFill>
                <a:latin typeface="+mn-lt"/>
              </a:rPr>
              <a:t>Population</a:t>
            </a:r>
            <a:r>
              <a:rPr lang="en-US" altLang="en-US" dirty="0">
                <a:solidFill>
                  <a:srgbClr val="C00000"/>
                </a:solidFill>
                <a:latin typeface="+mn-lt"/>
              </a:rPr>
              <a:t>: </a:t>
            </a:r>
            <a:r>
              <a:rPr lang="en-US" altLang="en-US" dirty="0">
                <a:latin typeface="+mn-lt"/>
              </a:rPr>
              <a:t>All the items that have the “property of interest” under study.</a:t>
            </a:r>
          </a:p>
          <a:p>
            <a:pPr eaLnBrk="1" hangingPunct="1"/>
            <a:endParaRPr lang="en-US" altLang="en-US" dirty="0">
              <a:latin typeface="+mn-lt"/>
            </a:endParaRPr>
          </a:p>
          <a:p>
            <a:pPr eaLnBrk="1" hangingPunct="1"/>
            <a:r>
              <a:rPr lang="en-US" altLang="en-US" b="1" dirty="0">
                <a:solidFill>
                  <a:srgbClr val="C00000"/>
                </a:solidFill>
                <a:latin typeface="+mn-lt"/>
              </a:rPr>
              <a:t>Frame</a:t>
            </a:r>
            <a:r>
              <a:rPr lang="en-US" altLang="en-US" dirty="0">
                <a:solidFill>
                  <a:srgbClr val="C00000"/>
                </a:solidFill>
                <a:latin typeface="+mn-lt"/>
              </a:rPr>
              <a:t>: </a:t>
            </a:r>
            <a:r>
              <a:rPr lang="en-US" altLang="en-US" dirty="0">
                <a:latin typeface="+mn-lt"/>
              </a:rPr>
              <a:t>An identifiable subset of the population.</a:t>
            </a:r>
          </a:p>
          <a:p>
            <a:pPr eaLnBrk="1" hangingPunct="1"/>
            <a:endParaRPr lang="en-US" altLang="en-US" dirty="0">
              <a:latin typeface="+mn-lt"/>
            </a:endParaRPr>
          </a:p>
          <a:p>
            <a:pPr eaLnBrk="1" hangingPunct="1"/>
            <a:r>
              <a:rPr lang="en-US" altLang="en-US" b="1" dirty="0">
                <a:solidFill>
                  <a:srgbClr val="C00000"/>
                </a:solidFill>
                <a:latin typeface="+mn-lt"/>
              </a:rPr>
              <a:t>Sample</a:t>
            </a:r>
            <a:r>
              <a:rPr lang="en-US" altLang="en-US" dirty="0">
                <a:solidFill>
                  <a:srgbClr val="C00000"/>
                </a:solidFill>
                <a:latin typeface="+mn-lt"/>
              </a:rPr>
              <a:t>: </a:t>
            </a:r>
            <a:r>
              <a:rPr lang="en-US" altLang="en-US" dirty="0">
                <a:latin typeface="+mn-lt"/>
              </a:rPr>
              <a:t>A significantly smaller subset of the population used to make an inference.</a:t>
            </a:r>
          </a:p>
        </p:txBody>
      </p:sp>
    </p:spTree>
    <p:custDataLst>
      <p:tags r:id="rId1"/>
    </p:custDataLst>
    <p:extLst>
      <p:ext uri="{BB962C8B-B14F-4D97-AF65-F5344CB8AC3E}">
        <p14:creationId xmlns:p14="http://schemas.microsoft.com/office/powerpoint/2010/main" val="1606734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680" y="908720"/>
            <a:ext cx="8229600" cy="1143000"/>
          </a:xfrm>
        </p:spPr>
        <p:txBody>
          <a:bodyPr/>
          <a:lstStyle/>
          <a:p>
            <a:r>
              <a:rPr lang="en-US" dirty="0" smtClean="0"/>
              <a:t>Skewness</a:t>
            </a:r>
            <a:endParaRPr lang="en-US" dirty="0"/>
          </a:p>
        </p:txBody>
      </p:sp>
      <p:sp>
        <p:nvSpPr>
          <p:cNvPr id="4" name="Rectangle 3"/>
          <p:cNvSpPr/>
          <p:nvPr/>
        </p:nvSpPr>
        <p:spPr>
          <a:xfrm>
            <a:off x="-112599" y="2051720"/>
            <a:ext cx="9245910" cy="923330"/>
          </a:xfrm>
          <a:prstGeom prst="rect">
            <a:avLst/>
          </a:prstGeom>
        </p:spPr>
        <p:txBody>
          <a:bodyPr wrap="square">
            <a:spAutoFit/>
          </a:bodyPr>
          <a:lstStyle/>
          <a:p>
            <a:pPr lvl="1"/>
            <a:r>
              <a:rPr lang="en-US" dirty="0" smtClean="0"/>
              <a:t>Shape of distribution can be symmetric </a:t>
            </a:r>
            <a:r>
              <a:rPr lang="en-US" dirty="0"/>
              <a:t>or skewed to one side or the </a:t>
            </a:r>
            <a:r>
              <a:rPr lang="en-US" dirty="0" smtClean="0"/>
              <a:t>other :</a:t>
            </a:r>
          </a:p>
          <a:p>
            <a:pPr lvl="1"/>
            <a:endParaRPr lang="en-US" dirty="0"/>
          </a:p>
          <a:p>
            <a:pPr lvl="2"/>
            <a:r>
              <a:rPr lang="en-US" dirty="0" smtClean="0"/>
              <a:t>Positively Skewed  		Symmetric		Negatively Skewed</a:t>
            </a:r>
            <a:endParaRPr lang="en-US" dirty="0"/>
          </a:p>
        </p:txBody>
      </p:sp>
      <p:pic>
        <p:nvPicPr>
          <p:cNvPr id="7" name="Picture 6"/>
          <p:cNvPicPr>
            <a:picLocks noChangeAspect="1"/>
          </p:cNvPicPr>
          <p:nvPr/>
        </p:nvPicPr>
        <p:blipFill>
          <a:blip r:embed="rId2"/>
          <a:stretch>
            <a:fillRect/>
          </a:stretch>
        </p:blipFill>
        <p:spPr>
          <a:xfrm>
            <a:off x="736342" y="3573016"/>
            <a:ext cx="7454275" cy="2862277"/>
          </a:xfrm>
          <a:prstGeom prst="rect">
            <a:avLst/>
          </a:prstGeom>
        </p:spPr>
      </p:pic>
    </p:spTree>
    <p:extLst>
      <p:ext uri="{BB962C8B-B14F-4D97-AF65-F5344CB8AC3E}">
        <p14:creationId xmlns:p14="http://schemas.microsoft.com/office/powerpoint/2010/main" val="2104092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143508" y="971551"/>
            <a:ext cx="5372100" cy="3178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algn="l" eaLnBrk="1" hangingPunct="1"/>
            <a:r>
              <a:rPr lang="en-US" altLang="en-US" sz="2100" dirty="0">
                <a:cs typeface="Arial" panose="020B0604020202020204" pitchFamily="34" charset="0"/>
              </a:rPr>
              <a:t>Types of Data</a:t>
            </a:r>
          </a:p>
        </p:txBody>
      </p:sp>
      <p:sp>
        <p:nvSpPr>
          <p:cNvPr id="86019" name="Rectangle 3"/>
          <p:cNvSpPr>
            <a:spLocks noGrp="1" noChangeArrowheads="1"/>
          </p:cNvSpPr>
          <p:nvPr>
            <p:ph idx="1"/>
          </p:nvPr>
        </p:nvSpPr>
        <p:spPr bwMode="auto">
          <a:xfrm>
            <a:off x="285750" y="1543051"/>
            <a:ext cx="8498718" cy="37945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eaLnBrk="1" hangingPunct="1">
              <a:buFontTx/>
              <a:buNone/>
            </a:pPr>
            <a:r>
              <a:rPr lang="en-US" altLang="en-US" sz="1275" b="1" dirty="0">
                <a:solidFill>
                  <a:srgbClr val="C00000"/>
                </a:solidFill>
              </a:rPr>
              <a:t>Attribute Data (Qualitative)</a:t>
            </a:r>
          </a:p>
          <a:p>
            <a:pPr lvl="1" eaLnBrk="1" hangingPunct="1"/>
            <a:r>
              <a:rPr lang="en-US" altLang="en-US" sz="1275" dirty="0"/>
              <a:t>Is always binary, there are only two possible values (0, 1)</a:t>
            </a:r>
          </a:p>
          <a:p>
            <a:pPr lvl="2" eaLnBrk="1" hangingPunct="1"/>
            <a:r>
              <a:rPr lang="en-US" altLang="en-US" sz="1275" dirty="0"/>
              <a:t>Yes, No</a:t>
            </a:r>
          </a:p>
          <a:p>
            <a:pPr lvl="2" eaLnBrk="1" hangingPunct="1"/>
            <a:r>
              <a:rPr lang="en-US" altLang="en-US" sz="1275" dirty="0"/>
              <a:t>Go, No go</a:t>
            </a:r>
          </a:p>
          <a:p>
            <a:pPr lvl="2" eaLnBrk="1" hangingPunct="1"/>
            <a:r>
              <a:rPr lang="en-US" altLang="en-US" sz="1275" dirty="0"/>
              <a:t>Pass/Fail</a:t>
            </a:r>
          </a:p>
          <a:p>
            <a:pPr eaLnBrk="1" hangingPunct="1">
              <a:buFontTx/>
              <a:buNone/>
            </a:pPr>
            <a:r>
              <a:rPr lang="en-US" altLang="en-US" sz="1275" b="1" dirty="0">
                <a:solidFill>
                  <a:srgbClr val="C00000"/>
                </a:solidFill>
              </a:rPr>
              <a:t>Variable Data (Quantitative)</a:t>
            </a:r>
            <a:endParaRPr lang="en-US" altLang="en-US" sz="1275" dirty="0">
              <a:solidFill>
                <a:srgbClr val="C00000"/>
              </a:solidFill>
            </a:endParaRPr>
          </a:p>
          <a:p>
            <a:pPr lvl="1" eaLnBrk="1" hangingPunct="1"/>
            <a:r>
              <a:rPr lang="en-US" altLang="en-US" sz="1275" dirty="0"/>
              <a:t>Discrete (Count) Data</a:t>
            </a:r>
          </a:p>
          <a:p>
            <a:pPr lvl="2" eaLnBrk="1" hangingPunct="1"/>
            <a:r>
              <a:rPr lang="en-US" altLang="en-US" sz="1275" dirty="0"/>
              <a:t>Can be categorized in a classification and is based on counts.</a:t>
            </a:r>
          </a:p>
          <a:p>
            <a:pPr lvl="3" eaLnBrk="1" hangingPunct="1"/>
            <a:r>
              <a:rPr lang="en-US" altLang="en-US" sz="1275" dirty="0"/>
              <a:t>Number of defects</a:t>
            </a:r>
          </a:p>
          <a:p>
            <a:pPr lvl="3" eaLnBrk="1" hangingPunct="1"/>
            <a:r>
              <a:rPr lang="en-US" altLang="en-US" sz="1275" dirty="0"/>
              <a:t>Number of defective units</a:t>
            </a:r>
          </a:p>
          <a:p>
            <a:pPr lvl="3" eaLnBrk="1" hangingPunct="1"/>
            <a:r>
              <a:rPr lang="en-US" altLang="en-US" sz="1275" dirty="0"/>
              <a:t>Number of customer returns</a:t>
            </a:r>
          </a:p>
          <a:p>
            <a:pPr lvl="1" eaLnBrk="1" hangingPunct="1"/>
            <a:r>
              <a:rPr lang="en-US" altLang="en-US" sz="1275" dirty="0"/>
              <a:t>Continuous Data</a:t>
            </a:r>
          </a:p>
          <a:p>
            <a:pPr lvl="2" eaLnBrk="1" hangingPunct="1"/>
            <a:r>
              <a:rPr lang="en-US" altLang="en-US" sz="1275" dirty="0"/>
              <a:t>Can be measured on a continuum, it has decimal subdivisions that are meaningful</a:t>
            </a:r>
          </a:p>
          <a:p>
            <a:pPr lvl="3" eaLnBrk="1" hangingPunct="1"/>
            <a:r>
              <a:rPr lang="en-US" altLang="en-US" sz="1275" dirty="0"/>
              <a:t>Time, Pressure, Conveyor Speed, Material feed rate</a:t>
            </a:r>
          </a:p>
          <a:p>
            <a:pPr lvl="3" eaLnBrk="1" hangingPunct="1"/>
            <a:r>
              <a:rPr lang="en-US" altLang="en-US" sz="1275" dirty="0"/>
              <a:t>Money</a:t>
            </a:r>
          </a:p>
          <a:p>
            <a:pPr lvl="3" eaLnBrk="1" hangingPunct="1"/>
            <a:r>
              <a:rPr lang="en-US" altLang="en-US" sz="1275" dirty="0"/>
              <a:t>Pressure</a:t>
            </a:r>
          </a:p>
          <a:p>
            <a:pPr lvl="3" eaLnBrk="1" hangingPunct="1"/>
            <a:r>
              <a:rPr lang="en-US" altLang="en-US" sz="1275" dirty="0"/>
              <a:t>Conveyor Speed</a:t>
            </a:r>
          </a:p>
        </p:txBody>
      </p:sp>
    </p:spTree>
    <p:custDataLst>
      <p:tags r:id="rId1"/>
    </p:custDataLst>
    <p:extLst>
      <p:ext uri="{BB962C8B-B14F-4D97-AF65-F5344CB8AC3E}">
        <p14:creationId xmlns:p14="http://schemas.microsoft.com/office/powerpoint/2010/main" val="1538886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a:xfrm>
            <a:off x="-15479" y="971550"/>
            <a:ext cx="3558779" cy="400050"/>
          </a:xfrm>
        </p:spPr>
        <p:txBody>
          <a:bodyPr vert="horz" wrap="square" lIns="67866" tIns="33338" rIns="67866" bIns="33338" numCol="1" rtlCol="0" anchor="ctr" anchorCtr="1" compatLnSpc="1">
            <a:prstTxWarp prst="textNoShape">
              <a:avLst/>
            </a:prstTxWarp>
            <a:normAutofit/>
          </a:bodyPr>
          <a:lstStyle/>
          <a:p>
            <a:r>
              <a:rPr lang="en-US" altLang="en-US" sz="2100" dirty="0">
                <a:cs typeface="Times New Roman" panose="02020603050405020304" pitchFamily="18" charset="0"/>
              </a:rPr>
              <a:t>Numerical Data Properties</a:t>
            </a:r>
          </a:p>
        </p:txBody>
      </p:sp>
      <p:sp>
        <p:nvSpPr>
          <p:cNvPr id="1347587" name="Rectangle 3"/>
          <p:cNvSpPr>
            <a:spLocks noChangeArrowheads="1"/>
          </p:cNvSpPr>
          <p:nvPr/>
        </p:nvSpPr>
        <p:spPr bwMode="auto">
          <a:xfrm>
            <a:off x="1840706" y="2440312"/>
            <a:ext cx="2064544" cy="621325"/>
          </a:xfrm>
          <a:prstGeom prst="rect">
            <a:avLst/>
          </a:prstGeom>
          <a:noFill/>
          <a:ln>
            <a:noFill/>
          </a:ln>
          <a:effectLst/>
          <a:extLst/>
        </p:spPr>
        <p:txBody>
          <a:bodyPr lIns="67866" tIns="33338" rIns="67866" bIns="33338">
            <a:spAutoFit/>
          </a:bodyPr>
          <a:lstStyle/>
          <a:p>
            <a:pPr eaLnBrk="0" hangingPunct="0">
              <a:spcBef>
                <a:spcPct val="50000"/>
              </a:spcBef>
              <a:defRPr/>
            </a:pPr>
            <a:r>
              <a:rPr lang="en-US" altLang="en-US" dirty="0">
                <a:effectLst>
                  <a:outerShdw blurRad="38100" dist="38100" dir="2700000" algn="tl">
                    <a:srgbClr val="C0C0C0"/>
                  </a:outerShdw>
                </a:effectLst>
              </a:rPr>
              <a:t>Central Tendency (Location)</a:t>
            </a:r>
          </a:p>
        </p:txBody>
      </p:sp>
      <p:sp>
        <p:nvSpPr>
          <p:cNvPr id="1347588" name="Rectangle 4"/>
          <p:cNvSpPr>
            <a:spLocks noChangeArrowheads="1"/>
          </p:cNvSpPr>
          <p:nvPr/>
        </p:nvSpPr>
        <p:spPr bwMode="auto">
          <a:xfrm>
            <a:off x="1861655" y="3508904"/>
            <a:ext cx="2064544" cy="621325"/>
          </a:xfrm>
          <a:prstGeom prst="rect">
            <a:avLst/>
          </a:prstGeom>
          <a:noFill/>
          <a:ln>
            <a:noFill/>
          </a:ln>
          <a:effectLst/>
          <a:extLst/>
        </p:spPr>
        <p:txBody>
          <a:bodyPr lIns="67866" tIns="33338" rIns="67866" bIns="33338">
            <a:spAutoFit/>
          </a:bodyPr>
          <a:lstStyle/>
          <a:p>
            <a:pPr eaLnBrk="0" hangingPunct="0">
              <a:spcBef>
                <a:spcPct val="50000"/>
              </a:spcBef>
              <a:defRPr/>
            </a:pPr>
            <a:r>
              <a:rPr lang="en-US" altLang="en-US" dirty="0">
                <a:effectLst>
                  <a:outerShdw blurRad="38100" dist="38100" dir="2700000" algn="tl">
                    <a:srgbClr val="C0C0C0"/>
                  </a:outerShdw>
                </a:effectLst>
              </a:rPr>
              <a:t>Variation (Dispersion)</a:t>
            </a:r>
          </a:p>
        </p:txBody>
      </p:sp>
      <p:sp>
        <p:nvSpPr>
          <p:cNvPr id="1347589" name="Rectangle 5"/>
          <p:cNvSpPr>
            <a:spLocks noChangeArrowheads="1"/>
          </p:cNvSpPr>
          <p:nvPr/>
        </p:nvSpPr>
        <p:spPr bwMode="auto">
          <a:xfrm>
            <a:off x="1902618" y="4834243"/>
            <a:ext cx="2064544" cy="344326"/>
          </a:xfrm>
          <a:prstGeom prst="rect">
            <a:avLst/>
          </a:prstGeom>
          <a:noFill/>
          <a:ln>
            <a:noFill/>
          </a:ln>
          <a:effectLst/>
          <a:extLst/>
        </p:spPr>
        <p:txBody>
          <a:bodyPr lIns="67866" tIns="33338" rIns="67866" bIns="33338">
            <a:spAutoFit/>
          </a:bodyPr>
          <a:lstStyle/>
          <a:p>
            <a:pPr eaLnBrk="0" hangingPunct="0">
              <a:spcBef>
                <a:spcPct val="50000"/>
              </a:spcBef>
              <a:defRPr/>
            </a:pPr>
            <a:r>
              <a:rPr lang="en-US" altLang="en-US" dirty="0">
                <a:effectLst>
                  <a:outerShdw blurRad="38100" dist="38100" dir="2700000" algn="tl">
                    <a:srgbClr val="C0C0C0"/>
                  </a:outerShdw>
                </a:effectLst>
              </a:rPr>
              <a:t>Shape</a:t>
            </a:r>
          </a:p>
        </p:txBody>
      </p:sp>
      <p:sp>
        <p:nvSpPr>
          <p:cNvPr id="177157" name="Freeform 6"/>
          <p:cNvSpPr>
            <a:spLocks/>
          </p:cNvSpPr>
          <p:nvPr/>
        </p:nvSpPr>
        <p:spPr bwMode="auto">
          <a:xfrm>
            <a:off x="4931568" y="2294874"/>
            <a:ext cx="1027509" cy="683419"/>
          </a:xfrm>
          <a:custGeom>
            <a:avLst/>
            <a:gdLst>
              <a:gd name="T0" fmla="*/ 2147483647 w 863"/>
              <a:gd name="T1" fmla="*/ 1444050108 h 574"/>
              <a:gd name="T2" fmla="*/ 1940519849 w 863"/>
              <a:gd name="T3" fmla="*/ 1426408228 h 574"/>
              <a:gd name="T4" fmla="*/ 1829633046 w 863"/>
              <a:gd name="T5" fmla="*/ 1411287297 h 574"/>
              <a:gd name="T6" fmla="*/ 1713705934 w 863"/>
              <a:gd name="T7" fmla="*/ 1388606694 h 574"/>
              <a:gd name="T8" fmla="*/ 1597778424 w 863"/>
              <a:gd name="T9" fmla="*/ 1353324521 h 574"/>
              <a:gd name="T10" fmla="*/ 1486891621 w 863"/>
              <a:gd name="T11" fmla="*/ 1310481089 h 574"/>
              <a:gd name="T12" fmla="*/ 1370964509 w 863"/>
              <a:gd name="T13" fmla="*/ 1247478004 h 574"/>
              <a:gd name="T14" fmla="*/ 1139110284 w 863"/>
              <a:gd name="T15" fmla="*/ 1078626813 h 574"/>
              <a:gd name="T16" fmla="*/ 912296368 w 863"/>
              <a:gd name="T17" fmla="*/ 841732226 h 574"/>
              <a:gd name="T18" fmla="*/ 685482254 w 863"/>
              <a:gd name="T19" fmla="*/ 564514958 h 574"/>
              <a:gd name="T20" fmla="*/ 569555142 w 863"/>
              <a:gd name="T21" fmla="*/ 418345958 h 574"/>
              <a:gd name="T22" fmla="*/ 453628030 w 863"/>
              <a:gd name="T23" fmla="*/ 284778428 h 574"/>
              <a:gd name="T24" fmla="*/ 342741127 w 863"/>
              <a:gd name="T25" fmla="*/ 168851240 h 574"/>
              <a:gd name="T26" fmla="*/ 226814015 w 863"/>
              <a:gd name="T27" fmla="*/ 78125629 h 574"/>
              <a:gd name="T28" fmla="*/ 110886853 w 863"/>
              <a:gd name="T29" fmla="*/ 20161248 h 574"/>
              <a:gd name="T30" fmla="*/ 0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862" y="573"/>
                </a:moveTo>
                <a:lnTo>
                  <a:pt x="770" y="566"/>
                </a:lnTo>
                <a:lnTo>
                  <a:pt x="726" y="560"/>
                </a:lnTo>
                <a:lnTo>
                  <a:pt x="680" y="551"/>
                </a:lnTo>
                <a:lnTo>
                  <a:pt x="634" y="537"/>
                </a:lnTo>
                <a:lnTo>
                  <a:pt x="590" y="520"/>
                </a:lnTo>
                <a:lnTo>
                  <a:pt x="544" y="495"/>
                </a:lnTo>
                <a:lnTo>
                  <a:pt x="452" y="428"/>
                </a:lnTo>
                <a:lnTo>
                  <a:pt x="362" y="334"/>
                </a:lnTo>
                <a:lnTo>
                  <a:pt x="272" y="224"/>
                </a:lnTo>
                <a:lnTo>
                  <a:pt x="226" y="166"/>
                </a:lnTo>
                <a:lnTo>
                  <a:pt x="180" y="113"/>
                </a:lnTo>
                <a:lnTo>
                  <a:pt x="136" y="67"/>
                </a:lnTo>
                <a:lnTo>
                  <a:pt x="90" y="31"/>
                </a:lnTo>
                <a:lnTo>
                  <a:pt x="44" y="8"/>
                </a:lnTo>
                <a:lnTo>
                  <a:pt x="0"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58" name="Freeform 7"/>
          <p:cNvSpPr>
            <a:spLocks/>
          </p:cNvSpPr>
          <p:nvPr/>
        </p:nvSpPr>
        <p:spPr bwMode="auto">
          <a:xfrm>
            <a:off x="3905249" y="2294874"/>
            <a:ext cx="1027509" cy="683419"/>
          </a:xfrm>
          <a:custGeom>
            <a:avLst/>
            <a:gdLst>
              <a:gd name="T0" fmla="*/ 0 w 863"/>
              <a:gd name="T1" fmla="*/ 1444050108 h 574"/>
              <a:gd name="T2" fmla="*/ 226814015 w 863"/>
              <a:gd name="T3" fmla="*/ 1426408228 h 574"/>
              <a:gd name="T4" fmla="*/ 342741127 w 863"/>
              <a:gd name="T5" fmla="*/ 1411287297 h 574"/>
              <a:gd name="T6" fmla="*/ 453628030 w 863"/>
              <a:gd name="T7" fmla="*/ 1388606694 h 574"/>
              <a:gd name="T8" fmla="*/ 569555142 w 863"/>
              <a:gd name="T9" fmla="*/ 1353324521 h 574"/>
              <a:gd name="T10" fmla="*/ 685482254 w 863"/>
              <a:gd name="T11" fmla="*/ 1310481089 h 574"/>
              <a:gd name="T12" fmla="*/ 796369058 w 863"/>
              <a:gd name="T13" fmla="*/ 1247478004 h 574"/>
              <a:gd name="T14" fmla="*/ 1028223481 w 863"/>
              <a:gd name="T15" fmla="*/ 1078626813 h 574"/>
              <a:gd name="T16" fmla="*/ 1255037396 w 863"/>
              <a:gd name="T17" fmla="*/ 841732226 h 574"/>
              <a:gd name="T18" fmla="*/ 1486891621 w 863"/>
              <a:gd name="T19" fmla="*/ 564514958 h 574"/>
              <a:gd name="T20" fmla="*/ 1597778424 w 863"/>
              <a:gd name="T21" fmla="*/ 418345958 h 574"/>
              <a:gd name="T22" fmla="*/ 1713705934 w 863"/>
              <a:gd name="T23" fmla="*/ 284778428 h 574"/>
              <a:gd name="T24" fmla="*/ 1829633046 w 863"/>
              <a:gd name="T25" fmla="*/ 168851240 h 574"/>
              <a:gd name="T26" fmla="*/ 1940519849 w 863"/>
              <a:gd name="T27" fmla="*/ 78125629 h 574"/>
              <a:gd name="T28" fmla="*/ 2056446961 w 863"/>
              <a:gd name="T29" fmla="*/ 20161248 h 574"/>
              <a:gd name="T30" fmla="*/ 2147483647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0" y="573"/>
                </a:moveTo>
                <a:lnTo>
                  <a:pt x="90" y="566"/>
                </a:lnTo>
                <a:lnTo>
                  <a:pt x="136" y="560"/>
                </a:lnTo>
                <a:lnTo>
                  <a:pt x="180" y="551"/>
                </a:lnTo>
                <a:lnTo>
                  <a:pt x="226" y="537"/>
                </a:lnTo>
                <a:lnTo>
                  <a:pt x="272" y="520"/>
                </a:lnTo>
                <a:lnTo>
                  <a:pt x="316" y="495"/>
                </a:lnTo>
                <a:lnTo>
                  <a:pt x="408" y="428"/>
                </a:lnTo>
                <a:lnTo>
                  <a:pt x="498" y="334"/>
                </a:lnTo>
                <a:lnTo>
                  <a:pt x="590" y="224"/>
                </a:lnTo>
                <a:lnTo>
                  <a:pt x="634" y="166"/>
                </a:lnTo>
                <a:lnTo>
                  <a:pt x="680" y="113"/>
                </a:lnTo>
                <a:lnTo>
                  <a:pt x="726" y="67"/>
                </a:lnTo>
                <a:lnTo>
                  <a:pt x="770" y="31"/>
                </a:lnTo>
                <a:lnTo>
                  <a:pt x="816" y="8"/>
                </a:lnTo>
                <a:lnTo>
                  <a:pt x="862"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59" name="Freeform 8"/>
          <p:cNvSpPr>
            <a:spLocks/>
          </p:cNvSpPr>
          <p:nvPr/>
        </p:nvSpPr>
        <p:spPr bwMode="auto">
          <a:xfrm>
            <a:off x="6129337" y="2294874"/>
            <a:ext cx="1027509" cy="683419"/>
          </a:xfrm>
          <a:custGeom>
            <a:avLst/>
            <a:gdLst>
              <a:gd name="T0" fmla="*/ 2147483647 w 863"/>
              <a:gd name="T1" fmla="*/ 1444050108 h 574"/>
              <a:gd name="T2" fmla="*/ 1940519849 w 863"/>
              <a:gd name="T3" fmla="*/ 1426408228 h 574"/>
              <a:gd name="T4" fmla="*/ 1829633046 w 863"/>
              <a:gd name="T5" fmla="*/ 1411287297 h 574"/>
              <a:gd name="T6" fmla="*/ 1713705934 w 863"/>
              <a:gd name="T7" fmla="*/ 1388606694 h 574"/>
              <a:gd name="T8" fmla="*/ 1597778424 w 863"/>
              <a:gd name="T9" fmla="*/ 1353324521 h 574"/>
              <a:gd name="T10" fmla="*/ 1486891621 w 863"/>
              <a:gd name="T11" fmla="*/ 1310481089 h 574"/>
              <a:gd name="T12" fmla="*/ 1370964509 w 863"/>
              <a:gd name="T13" fmla="*/ 1247478004 h 574"/>
              <a:gd name="T14" fmla="*/ 1139110284 w 863"/>
              <a:gd name="T15" fmla="*/ 1078626813 h 574"/>
              <a:gd name="T16" fmla="*/ 912296368 w 863"/>
              <a:gd name="T17" fmla="*/ 841732226 h 574"/>
              <a:gd name="T18" fmla="*/ 685482254 w 863"/>
              <a:gd name="T19" fmla="*/ 564514958 h 574"/>
              <a:gd name="T20" fmla="*/ 569555142 w 863"/>
              <a:gd name="T21" fmla="*/ 418345958 h 574"/>
              <a:gd name="T22" fmla="*/ 453628030 w 863"/>
              <a:gd name="T23" fmla="*/ 284778428 h 574"/>
              <a:gd name="T24" fmla="*/ 342741127 w 863"/>
              <a:gd name="T25" fmla="*/ 168851240 h 574"/>
              <a:gd name="T26" fmla="*/ 226814015 w 863"/>
              <a:gd name="T27" fmla="*/ 78125629 h 574"/>
              <a:gd name="T28" fmla="*/ 110886853 w 863"/>
              <a:gd name="T29" fmla="*/ 20161248 h 574"/>
              <a:gd name="T30" fmla="*/ 0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862" y="573"/>
                </a:moveTo>
                <a:lnTo>
                  <a:pt x="770" y="566"/>
                </a:lnTo>
                <a:lnTo>
                  <a:pt x="726" y="560"/>
                </a:lnTo>
                <a:lnTo>
                  <a:pt x="680" y="551"/>
                </a:lnTo>
                <a:lnTo>
                  <a:pt x="634" y="537"/>
                </a:lnTo>
                <a:lnTo>
                  <a:pt x="590" y="520"/>
                </a:lnTo>
                <a:lnTo>
                  <a:pt x="544" y="495"/>
                </a:lnTo>
                <a:lnTo>
                  <a:pt x="452" y="428"/>
                </a:lnTo>
                <a:lnTo>
                  <a:pt x="362" y="334"/>
                </a:lnTo>
                <a:lnTo>
                  <a:pt x="272" y="224"/>
                </a:lnTo>
                <a:lnTo>
                  <a:pt x="226" y="166"/>
                </a:lnTo>
                <a:lnTo>
                  <a:pt x="180" y="113"/>
                </a:lnTo>
                <a:lnTo>
                  <a:pt x="136" y="67"/>
                </a:lnTo>
                <a:lnTo>
                  <a:pt x="90" y="31"/>
                </a:lnTo>
                <a:lnTo>
                  <a:pt x="44" y="8"/>
                </a:lnTo>
                <a:lnTo>
                  <a:pt x="0"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0" name="Freeform 9"/>
          <p:cNvSpPr>
            <a:spLocks/>
          </p:cNvSpPr>
          <p:nvPr/>
        </p:nvSpPr>
        <p:spPr bwMode="auto">
          <a:xfrm>
            <a:off x="5103018" y="2294874"/>
            <a:ext cx="1027509" cy="683419"/>
          </a:xfrm>
          <a:custGeom>
            <a:avLst/>
            <a:gdLst>
              <a:gd name="T0" fmla="*/ 0 w 863"/>
              <a:gd name="T1" fmla="*/ 1444050108 h 574"/>
              <a:gd name="T2" fmla="*/ 226814015 w 863"/>
              <a:gd name="T3" fmla="*/ 1426408228 h 574"/>
              <a:gd name="T4" fmla="*/ 342741127 w 863"/>
              <a:gd name="T5" fmla="*/ 1411287297 h 574"/>
              <a:gd name="T6" fmla="*/ 453628030 w 863"/>
              <a:gd name="T7" fmla="*/ 1388606694 h 574"/>
              <a:gd name="T8" fmla="*/ 569555142 w 863"/>
              <a:gd name="T9" fmla="*/ 1353324521 h 574"/>
              <a:gd name="T10" fmla="*/ 685482254 w 863"/>
              <a:gd name="T11" fmla="*/ 1310481089 h 574"/>
              <a:gd name="T12" fmla="*/ 796369058 w 863"/>
              <a:gd name="T13" fmla="*/ 1247478004 h 574"/>
              <a:gd name="T14" fmla="*/ 1028223481 w 863"/>
              <a:gd name="T15" fmla="*/ 1078626813 h 574"/>
              <a:gd name="T16" fmla="*/ 1255037396 w 863"/>
              <a:gd name="T17" fmla="*/ 841732226 h 574"/>
              <a:gd name="T18" fmla="*/ 1486891621 w 863"/>
              <a:gd name="T19" fmla="*/ 564514958 h 574"/>
              <a:gd name="T20" fmla="*/ 1597778424 w 863"/>
              <a:gd name="T21" fmla="*/ 418345958 h 574"/>
              <a:gd name="T22" fmla="*/ 1713705934 w 863"/>
              <a:gd name="T23" fmla="*/ 284778428 h 574"/>
              <a:gd name="T24" fmla="*/ 1829633046 w 863"/>
              <a:gd name="T25" fmla="*/ 168851240 h 574"/>
              <a:gd name="T26" fmla="*/ 1940519849 w 863"/>
              <a:gd name="T27" fmla="*/ 78125629 h 574"/>
              <a:gd name="T28" fmla="*/ 2056446961 w 863"/>
              <a:gd name="T29" fmla="*/ 20161248 h 574"/>
              <a:gd name="T30" fmla="*/ 2147483647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0" y="573"/>
                </a:moveTo>
                <a:lnTo>
                  <a:pt x="90" y="566"/>
                </a:lnTo>
                <a:lnTo>
                  <a:pt x="136" y="560"/>
                </a:lnTo>
                <a:lnTo>
                  <a:pt x="180" y="551"/>
                </a:lnTo>
                <a:lnTo>
                  <a:pt x="226" y="537"/>
                </a:lnTo>
                <a:lnTo>
                  <a:pt x="272" y="520"/>
                </a:lnTo>
                <a:lnTo>
                  <a:pt x="316" y="495"/>
                </a:lnTo>
                <a:lnTo>
                  <a:pt x="408" y="428"/>
                </a:lnTo>
                <a:lnTo>
                  <a:pt x="498" y="334"/>
                </a:lnTo>
                <a:lnTo>
                  <a:pt x="590" y="224"/>
                </a:lnTo>
                <a:lnTo>
                  <a:pt x="634" y="166"/>
                </a:lnTo>
                <a:lnTo>
                  <a:pt x="680" y="113"/>
                </a:lnTo>
                <a:lnTo>
                  <a:pt x="726" y="67"/>
                </a:lnTo>
                <a:lnTo>
                  <a:pt x="770" y="31"/>
                </a:lnTo>
                <a:lnTo>
                  <a:pt x="816" y="8"/>
                </a:lnTo>
                <a:lnTo>
                  <a:pt x="862"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1" name="Freeform 10"/>
          <p:cNvSpPr>
            <a:spLocks/>
          </p:cNvSpPr>
          <p:nvPr/>
        </p:nvSpPr>
        <p:spPr bwMode="auto">
          <a:xfrm>
            <a:off x="4931568" y="3318811"/>
            <a:ext cx="1027509" cy="684609"/>
          </a:xfrm>
          <a:custGeom>
            <a:avLst/>
            <a:gdLst>
              <a:gd name="T0" fmla="*/ 2147483647 w 863"/>
              <a:gd name="T1" fmla="*/ 1446568678 h 575"/>
              <a:gd name="T2" fmla="*/ 1940519849 w 863"/>
              <a:gd name="T3" fmla="*/ 1426407447 h 575"/>
              <a:gd name="T4" fmla="*/ 1829633046 w 863"/>
              <a:gd name="T5" fmla="*/ 1411286525 h 575"/>
              <a:gd name="T6" fmla="*/ 1713705934 w 863"/>
              <a:gd name="T7" fmla="*/ 1388604347 h 575"/>
              <a:gd name="T8" fmla="*/ 1597778424 w 863"/>
              <a:gd name="T9" fmla="*/ 1353322193 h 575"/>
              <a:gd name="T10" fmla="*/ 1486891621 w 863"/>
              <a:gd name="T11" fmla="*/ 1310480373 h 575"/>
              <a:gd name="T12" fmla="*/ 1370964509 w 863"/>
              <a:gd name="T13" fmla="*/ 1247475734 h 575"/>
              <a:gd name="T14" fmla="*/ 1139110284 w 863"/>
              <a:gd name="T15" fmla="*/ 1078626223 h 575"/>
              <a:gd name="T16" fmla="*/ 912296368 w 863"/>
              <a:gd name="T17" fmla="*/ 844251126 h 575"/>
              <a:gd name="T18" fmla="*/ 685482254 w 863"/>
              <a:gd name="T19" fmla="*/ 564514650 h 575"/>
              <a:gd name="T20" fmla="*/ 569555142 w 863"/>
              <a:gd name="T21" fmla="*/ 420865089 h 575"/>
              <a:gd name="T22" fmla="*/ 453628030 w 863"/>
              <a:gd name="T23" fmla="*/ 284776685 h 575"/>
              <a:gd name="T24" fmla="*/ 342741127 w 863"/>
              <a:gd name="T25" fmla="*/ 168849560 h 575"/>
              <a:gd name="T26" fmla="*/ 226814015 w 863"/>
              <a:gd name="T27" fmla="*/ 78123999 h 575"/>
              <a:gd name="T28" fmla="*/ 110886853 w 863"/>
              <a:gd name="T29" fmla="*/ 20161237 h 575"/>
              <a:gd name="T30" fmla="*/ 0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5"/>
              <a:gd name="T50" fmla="*/ 863 w 863"/>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5">
                <a:moveTo>
                  <a:pt x="862" y="574"/>
                </a:moveTo>
                <a:lnTo>
                  <a:pt x="770" y="566"/>
                </a:lnTo>
                <a:lnTo>
                  <a:pt x="726" y="560"/>
                </a:lnTo>
                <a:lnTo>
                  <a:pt x="680" y="551"/>
                </a:lnTo>
                <a:lnTo>
                  <a:pt x="634" y="537"/>
                </a:lnTo>
                <a:lnTo>
                  <a:pt x="590" y="520"/>
                </a:lnTo>
                <a:lnTo>
                  <a:pt x="544" y="495"/>
                </a:lnTo>
                <a:lnTo>
                  <a:pt x="452" y="428"/>
                </a:lnTo>
                <a:lnTo>
                  <a:pt x="362" y="335"/>
                </a:lnTo>
                <a:lnTo>
                  <a:pt x="272" y="224"/>
                </a:lnTo>
                <a:lnTo>
                  <a:pt x="226" y="167"/>
                </a:lnTo>
                <a:lnTo>
                  <a:pt x="180" y="113"/>
                </a:lnTo>
                <a:lnTo>
                  <a:pt x="136" y="67"/>
                </a:lnTo>
                <a:lnTo>
                  <a:pt x="90" y="31"/>
                </a:lnTo>
                <a:lnTo>
                  <a:pt x="44" y="8"/>
                </a:lnTo>
                <a:lnTo>
                  <a:pt x="0"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2" name="Freeform 11"/>
          <p:cNvSpPr>
            <a:spLocks/>
          </p:cNvSpPr>
          <p:nvPr/>
        </p:nvSpPr>
        <p:spPr bwMode="auto">
          <a:xfrm>
            <a:off x="3905249" y="3318811"/>
            <a:ext cx="1027509" cy="684609"/>
          </a:xfrm>
          <a:custGeom>
            <a:avLst/>
            <a:gdLst>
              <a:gd name="T0" fmla="*/ 0 w 863"/>
              <a:gd name="T1" fmla="*/ 1446568678 h 575"/>
              <a:gd name="T2" fmla="*/ 226814015 w 863"/>
              <a:gd name="T3" fmla="*/ 1426407447 h 575"/>
              <a:gd name="T4" fmla="*/ 342741127 w 863"/>
              <a:gd name="T5" fmla="*/ 1411286525 h 575"/>
              <a:gd name="T6" fmla="*/ 453628030 w 863"/>
              <a:gd name="T7" fmla="*/ 1388604347 h 575"/>
              <a:gd name="T8" fmla="*/ 569555142 w 863"/>
              <a:gd name="T9" fmla="*/ 1353322193 h 575"/>
              <a:gd name="T10" fmla="*/ 685482254 w 863"/>
              <a:gd name="T11" fmla="*/ 1310480373 h 575"/>
              <a:gd name="T12" fmla="*/ 796369058 w 863"/>
              <a:gd name="T13" fmla="*/ 1247475734 h 575"/>
              <a:gd name="T14" fmla="*/ 1028223481 w 863"/>
              <a:gd name="T15" fmla="*/ 1078626223 h 575"/>
              <a:gd name="T16" fmla="*/ 1255037396 w 863"/>
              <a:gd name="T17" fmla="*/ 844251126 h 575"/>
              <a:gd name="T18" fmla="*/ 1486891621 w 863"/>
              <a:gd name="T19" fmla="*/ 564514650 h 575"/>
              <a:gd name="T20" fmla="*/ 1597778424 w 863"/>
              <a:gd name="T21" fmla="*/ 420865089 h 575"/>
              <a:gd name="T22" fmla="*/ 1713705934 w 863"/>
              <a:gd name="T23" fmla="*/ 284776685 h 575"/>
              <a:gd name="T24" fmla="*/ 1829633046 w 863"/>
              <a:gd name="T25" fmla="*/ 168849560 h 575"/>
              <a:gd name="T26" fmla="*/ 1940519849 w 863"/>
              <a:gd name="T27" fmla="*/ 78123999 h 575"/>
              <a:gd name="T28" fmla="*/ 2056446961 w 863"/>
              <a:gd name="T29" fmla="*/ 20161237 h 575"/>
              <a:gd name="T30" fmla="*/ 2147483647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5"/>
              <a:gd name="T50" fmla="*/ 863 w 863"/>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5">
                <a:moveTo>
                  <a:pt x="0" y="574"/>
                </a:moveTo>
                <a:lnTo>
                  <a:pt x="90" y="566"/>
                </a:lnTo>
                <a:lnTo>
                  <a:pt x="136" y="560"/>
                </a:lnTo>
                <a:lnTo>
                  <a:pt x="180" y="551"/>
                </a:lnTo>
                <a:lnTo>
                  <a:pt x="226" y="537"/>
                </a:lnTo>
                <a:lnTo>
                  <a:pt x="272" y="520"/>
                </a:lnTo>
                <a:lnTo>
                  <a:pt x="316" y="495"/>
                </a:lnTo>
                <a:lnTo>
                  <a:pt x="408" y="428"/>
                </a:lnTo>
                <a:lnTo>
                  <a:pt x="498" y="335"/>
                </a:lnTo>
                <a:lnTo>
                  <a:pt x="590" y="224"/>
                </a:lnTo>
                <a:lnTo>
                  <a:pt x="634" y="167"/>
                </a:lnTo>
                <a:lnTo>
                  <a:pt x="680" y="113"/>
                </a:lnTo>
                <a:lnTo>
                  <a:pt x="726" y="67"/>
                </a:lnTo>
                <a:lnTo>
                  <a:pt x="770" y="31"/>
                </a:lnTo>
                <a:lnTo>
                  <a:pt x="816" y="8"/>
                </a:lnTo>
                <a:lnTo>
                  <a:pt x="862"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3" name="Freeform 12"/>
          <p:cNvSpPr>
            <a:spLocks/>
          </p:cNvSpPr>
          <p:nvPr/>
        </p:nvSpPr>
        <p:spPr bwMode="auto">
          <a:xfrm>
            <a:off x="4931568" y="4342748"/>
            <a:ext cx="1027509" cy="684609"/>
          </a:xfrm>
          <a:custGeom>
            <a:avLst/>
            <a:gdLst>
              <a:gd name="T0" fmla="*/ 2147483647 w 863"/>
              <a:gd name="T1" fmla="*/ 1446568678 h 575"/>
              <a:gd name="T2" fmla="*/ 1940519849 w 863"/>
              <a:gd name="T3" fmla="*/ 1426407447 h 575"/>
              <a:gd name="T4" fmla="*/ 1829633046 w 863"/>
              <a:gd name="T5" fmla="*/ 1413805885 h 575"/>
              <a:gd name="T6" fmla="*/ 1713705934 w 863"/>
              <a:gd name="T7" fmla="*/ 1388604347 h 575"/>
              <a:gd name="T8" fmla="*/ 1597778424 w 863"/>
              <a:gd name="T9" fmla="*/ 1355843141 h 575"/>
              <a:gd name="T10" fmla="*/ 1486891621 w 863"/>
              <a:gd name="T11" fmla="*/ 1310480373 h 575"/>
              <a:gd name="T12" fmla="*/ 1370964509 w 863"/>
              <a:gd name="T13" fmla="*/ 1249996681 h 575"/>
              <a:gd name="T14" fmla="*/ 1139110284 w 863"/>
              <a:gd name="T15" fmla="*/ 1081145583 h 575"/>
              <a:gd name="T16" fmla="*/ 912296368 w 863"/>
              <a:gd name="T17" fmla="*/ 844251126 h 575"/>
              <a:gd name="T18" fmla="*/ 685482254 w 863"/>
              <a:gd name="T19" fmla="*/ 564514650 h 575"/>
              <a:gd name="T20" fmla="*/ 569555142 w 863"/>
              <a:gd name="T21" fmla="*/ 420865089 h 575"/>
              <a:gd name="T22" fmla="*/ 453628030 w 863"/>
              <a:gd name="T23" fmla="*/ 284776685 h 575"/>
              <a:gd name="T24" fmla="*/ 342741127 w 863"/>
              <a:gd name="T25" fmla="*/ 168849560 h 575"/>
              <a:gd name="T26" fmla="*/ 226814015 w 863"/>
              <a:gd name="T27" fmla="*/ 78123999 h 575"/>
              <a:gd name="T28" fmla="*/ 110886853 w 863"/>
              <a:gd name="T29" fmla="*/ 20161237 h 575"/>
              <a:gd name="T30" fmla="*/ 0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5"/>
              <a:gd name="T50" fmla="*/ 863 w 863"/>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5">
                <a:moveTo>
                  <a:pt x="862" y="574"/>
                </a:moveTo>
                <a:lnTo>
                  <a:pt x="770" y="566"/>
                </a:lnTo>
                <a:lnTo>
                  <a:pt x="726" y="561"/>
                </a:lnTo>
                <a:lnTo>
                  <a:pt x="680" y="551"/>
                </a:lnTo>
                <a:lnTo>
                  <a:pt x="634" y="538"/>
                </a:lnTo>
                <a:lnTo>
                  <a:pt x="590" y="520"/>
                </a:lnTo>
                <a:lnTo>
                  <a:pt x="544" y="496"/>
                </a:lnTo>
                <a:lnTo>
                  <a:pt x="452" y="429"/>
                </a:lnTo>
                <a:lnTo>
                  <a:pt x="362" y="335"/>
                </a:lnTo>
                <a:lnTo>
                  <a:pt x="272" y="224"/>
                </a:lnTo>
                <a:lnTo>
                  <a:pt x="226" y="167"/>
                </a:lnTo>
                <a:lnTo>
                  <a:pt x="180" y="113"/>
                </a:lnTo>
                <a:lnTo>
                  <a:pt x="136" y="67"/>
                </a:lnTo>
                <a:lnTo>
                  <a:pt x="90" y="31"/>
                </a:lnTo>
                <a:lnTo>
                  <a:pt x="44" y="8"/>
                </a:lnTo>
                <a:lnTo>
                  <a:pt x="0"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4" name="Freeform 13"/>
          <p:cNvSpPr>
            <a:spLocks/>
          </p:cNvSpPr>
          <p:nvPr/>
        </p:nvSpPr>
        <p:spPr bwMode="auto">
          <a:xfrm>
            <a:off x="3905249" y="4342748"/>
            <a:ext cx="1027509" cy="684609"/>
          </a:xfrm>
          <a:custGeom>
            <a:avLst/>
            <a:gdLst>
              <a:gd name="T0" fmla="*/ 0 w 863"/>
              <a:gd name="T1" fmla="*/ 1446568678 h 575"/>
              <a:gd name="T2" fmla="*/ 226814015 w 863"/>
              <a:gd name="T3" fmla="*/ 1426407447 h 575"/>
              <a:gd name="T4" fmla="*/ 342741127 w 863"/>
              <a:gd name="T5" fmla="*/ 1413805885 h 575"/>
              <a:gd name="T6" fmla="*/ 453628030 w 863"/>
              <a:gd name="T7" fmla="*/ 1388604347 h 575"/>
              <a:gd name="T8" fmla="*/ 569555142 w 863"/>
              <a:gd name="T9" fmla="*/ 1355843141 h 575"/>
              <a:gd name="T10" fmla="*/ 685482254 w 863"/>
              <a:gd name="T11" fmla="*/ 1310480373 h 575"/>
              <a:gd name="T12" fmla="*/ 796369058 w 863"/>
              <a:gd name="T13" fmla="*/ 1249996681 h 575"/>
              <a:gd name="T14" fmla="*/ 1028223481 w 863"/>
              <a:gd name="T15" fmla="*/ 1081145583 h 575"/>
              <a:gd name="T16" fmla="*/ 1255037396 w 863"/>
              <a:gd name="T17" fmla="*/ 844251126 h 575"/>
              <a:gd name="T18" fmla="*/ 1486891621 w 863"/>
              <a:gd name="T19" fmla="*/ 564514650 h 575"/>
              <a:gd name="T20" fmla="*/ 1597778424 w 863"/>
              <a:gd name="T21" fmla="*/ 420865089 h 575"/>
              <a:gd name="T22" fmla="*/ 1713705934 w 863"/>
              <a:gd name="T23" fmla="*/ 284776685 h 575"/>
              <a:gd name="T24" fmla="*/ 1829633046 w 863"/>
              <a:gd name="T25" fmla="*/ 168849560 h 575"/>
              <a:gd name="T26" fmla="*/ 1940519849 w 863"/>
              <a:gd name="T27" fmla="*/ 78123999 h 575"/>
              <a:gd name="T28" fmla="*/ 2056446961 w 863"/>
              <a:gd name="T29" fmla="*/ 20161237 h 575"/>
              <a:gd name="T30" fmla="*/ 2147483647 w 863"/>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5"/>
              <a:gd name="T50" fmla="*/ 863 w 863"/>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5">
                <a:moveTo>
                  <a:pt x="0" y="574"/>
                </a:moveTo>
                <a:lnTo>
                  <a:pt x="90" y="566"/>
                </a:lnTo>
                <a:lnTo>
                  <a:pt x="136" y="561"/>
                </a:lnTo>
                <a:lnTo>
                  <a:pt x="180" y="551"/>
                </a:lnTo>
                <a:lnTo>
                  <a:pt x="226" y="538"/>
                </a:lnTo>
                <a:lnTo>
                  <a:pt x="272" y="520"/>
                </a:lnTo>
                <a:lnTo>
                  <a:pt x="316" y="496"/>
                </a:lnTo>
                <a:lnTo>
                  <a:pt x="408" y="429"/>
                </a:lnTo>
                <a:lnTo>
                  <a:pt x="498" y="335"/>
                </a:lnTo>
                <a:lnTo>
                  <a:pt x="590" y="224"/>
                </a:lnTo>
                <a:lnTo>
                  <a:pt x="634" y="167"/>
                </a:lnTo>
                <a:lnTo>
                  <a:pt x="680" y="113"/>
                </a:lnTo>
                <a:lnTo>
                  <a:pt x="726" y="67"/>
                </a:lnTo>
                <a:lnTo>
                  <a:pt x="770" y="31"/>
                </a:lnTo>
                <a:lnTo>
                  <a:pt x="816" y="8"/>
                </a:lnTo>
                <a:lnTo>
                  <a:pt x="862" y="0"/>
                </a:lnTo>
              </a:path>
            </a:pathLst>
          </a:custGeom>
          <a:noFill/>
          <a:ln w="50800" cap="rnd" cmpd="sng">
            <a:solidFill>
              <a:srgbClr val="00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5" name="Freeform 14"/>
          <p:cNvSpPr>
            <a:spLocks/>
          </p:cNvSpPr>
          <p:nvPr/>
        </p:nvSpPr>
        <p:spPr bwMode="auto">
          <a:xfrm>
            <a:off x="4931568" y="3216418"/>
            <a:ext cx="685800" cy="787003"/>
          </a:xfrm>
          <a:custGeom>
            <a:avLst/>
            <a:gdLst>
              <a:gd name="T0" fmla="*/ 1449090420 w 576"/>
              <a:gd name="T1" fmla="*/ 1663302115 h 661"/>
              <a:gd name="T2" fmla="*/ 1295360160 w 576"/>
              <a:gd name="T3" fmla="*/ 1638100574 h 661"/>
              <a:gd name="T4" fmla="*/ 1217236143 w 576"/>
              <a:gd name="T5" fmla="*/ 1622979649 h 661"/>
              <a:gd name="T6" fmla="*/ 1144150849 w 576"/>
              <a:gd name="T7" fmla="*/ 1595257160 h 661"/>
              <a:gd name="T8" fmla="*/ 1068546194 w 576"/>
              <a:gd name="T9" fmla="*/ 1557455642 h 661"/>
              <a:gd name="T10" fmla="*/ 990422177 w 576"/>
              <a:gd name="T11" fmla="*/ 1504531612 h 661"/>
              <a:gd name="T12" fmla="*/ 912296573 w 576"/>
              <a:gd name="T13" fmla="*/ 1436488244 h 661"/>
              <a:gd name="T14" fmla="*/ 763608012 w 576"/>
              <a:gd name="T15" fmla="*/ 1242435583 h 661"/>
              <a:gd name="T16" fmla="*/ 609877752 w 576"/>
              <a:gd name="T17" fmla="*/ 972779887 h 661"/>
              <a:gd name="T18" fmla="*/ 453628131 w 576"/>
              <a:gd name="T19" fmla="*/ 650199961 h 661"/>
              <a:gd name="T20" fmla="*/ 383063687 w 576"/>
              <a:gd name="T21" fmla="*/ 481348841 h 661"/>
              <a:gd name="T22" fmla="*/ 304939670 w 576"/>
              <a:gd name="T23" fmla="*/ 327620135 h 661"/>
              <a:gd name="T24" fmla="*/ 226814066 w 576"/>
              <a:gd name="T25" fmla="*/ 194051123 h 661"/>
              <a:gd name="T26" fmla="*/ 151209361 w 576"/>
              <a:gd name="T27" fmla="*/ 90725573 h 661"/>
              <a:gd name="T28" fmla="*/ 73085319 w 576"/>
              <a:gd name="T29" fmla="*/ 25201547 h 661"/>
              <a:gd name="T30" fmla="*/ 0 w 576"/>
              <a:gd name="T31" fmla="*/ 0 h 6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6"/>
              <a:gd name="T49" fmla="*/ 0 h 661"/>
              <a:gd name="T50" fmla="*/ 576 w 576"/>
              <a:gd name="T51" fmla="*/ 661 h 6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6" h="661">
                <a:moveTo>
                  <a:pt x="575" y="660"/>
                </a:moveTo>
                <a:lnTo>
                  <a:pt x="514" y="650"/>
                </a:lnTo>
                <a:lnTo>
                  <a:pt x="483" y="644"/>
                </a:lnTo>
                <a:lnTo>
                  <a:pt x="454" y="633"/>
                </a:lnTo>
                <a:lnTo>
                  <a:pt x="424" y="618"/>
                </a:lnTo>
                <a:lnTo>
                  <a:pt x="393" y="597"/>
                </a:lnTo>
                <a:lnTo>
                  <a:pt x="362" y="570"/>
                </a:lnTo>
                <a:lnTo>
                  <a:pt x="303" y="493"/>
                </a:lnTo>
                <a:lnTo>
                  <a:pt x="242" y="386"/>
                </a:lnTo>
                <a:lnTo>
                  <a:pt x="180" y="258"/>
                </a:lnTo>
                <a:lnTo>
                  <a:pt x="152" y="191"/>
                </a:lnTo>
                <a:lnTo>
                  <a:pt x="121" y="130"/>
                </a:lnTo>
                <a:lnTo>
                  <a:pt x="90" y="77"/>
                </a:lnTo>
                <a:lnTo>
                  <a:pt x="60" y="36"/>
                </a:lnTo>
                <a:lnTo>
                  <a:pt x="29" y="10"/>
                </a:lnTo>
                <a:lnTo>
                  <a:pt x="0"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6" name="Freeform 15"/>
          <p:cNvSpPr>
            <a:spLocks/>
          </p:cNvSpPr>
          <p:nvPr/>
        </p:nvSpPr>
        <p:spPr bwMode="auto">
          <a:xfrm>
            <a:off x="4248149" y="3216418"/>
            <a:ext cx="684609" cy="787003"/>
          </a:xfrm>
          <a:custGeom>
            <a:avLst/>
            <a:gdLst>
              <a:gd name="T0" fmla="*/ 0 w 575"/>
              <a:gd name="T1" fmla="*/ 1663302115 h 661"/>
              <a:gd name="T2" fmla="*/ 148688330 w 575"/>
              <a:gd name="T3" fmla="*/ 1638100574 h 661"/>
              <a:gd name="T4" fmla="*/ 226813941 w 575"/>
              <a:gd name="T5" fmla="*/ 1622979649 h 661"/>
              <a:gd name="T6" fmla="*/ 302418555 w 575"/>
              <a:gd name="T7" fmla="*/ 1595257160 h 661"/>
              <a:gd name="T8" fmla="*/ 380542529 w 575"/>
              <a:gd name="T9" fmla="*/ 1557455642 h 661"/>
              <a:gd name="T10" fmla="*/ 453627882 w 575"/>
              <a:gd name="T11" fmla="*/ 1504531612 h 661"/>
              <a:gd name="T12" fmla="*/ 529232496 w 575"/>
              <a:gd name="T13" fmla="*/ 1436488244 h 661"/>
              <a:gd name="T14" fmla="*/ 685482032 w 575"/>
              <a:gd name="T15" fmla="*/ 1242435583 h 661"/>
              <a:gd name="T16" fmla="*/ 834170511 w 575"/>
              <a:gd name="T17" fmla="*/ 972779887 h 661"/>
              <a:gd name="T18" fmla="*/ 987900686 w 575"/>
              <a:gd name="T19" fmla="*/ 650199961 h 661"/>
              <a:gd name="T20" fmla="*/ 1066024660 w 575"/>
              <a:gd name="T21" fmla="*/ 481348841 h 661"/>
              <a:gd name="T22" fmla="*/ 1144150222 w 575"/>
              <a:gd name="T23" fmla="*/ 327620135 h 661"/>
              <a:gd name="T24" fmla="*/ 1214714528 w 575"/>
              <a:gd name="T25" fmla="*/ 194051123 h 661"/>
              <a:gd name="T26" fmla="*/ 1292838502 w 575"/>
              <a:gd name="T27" fmla="*/ 90725573 h 661"/>
              <a:gd name="T28" fmla="*/ 1370964064 w 575"/>
              <a:gd name="T29" fmla="*/ 25201547 h 661"/>
              <a:gd name="T30" fmla="*/ 1446568678 w 575"/>
              <a:gd name="T31" fmla="*/ 0 h 6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5"/>
              <a:gd name="T49" fmla="*/ 0 h 661"/>
              <a:gd name="T50" fmla="*/ 575 w 575"/>
              <a:gd name="T51" fmla="*/ 661 h 6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5" h="661">
                <a:moveTo>
                  <a:pt x="0" y="660"/>
                </a:moveTo>
                <a:lnTo>
                  <a:pt x="59" y="650"/>
                </a:lnTo>
                <a:lnTo>
                  <a:pt x="90" y="644"/>
                </a:lnTo>
                <a:lnTo>
                  <a:pt x="120" y="633"/>
                </a:lnTo>
                <a:lnTo>
                  <a:pt x="151" y="618"/>
                </a:lnTo>
                <a:lnTo>
                  <a:pt x="180" y="597"/>
                </a:lnTo>
                <a:lnTo>
                  <a:pt x="210" y="570"/>
                </a:lnTo>
                <a:lnTo>
                  <a:pt x="272" y="493"/>
                </a:lnTo>
                <a:lnTo>
                  <a:pt x="331" y="386"/>
                </a:lnTo>
                <a:lnTo>
                  <a:pt x="392" y="258"/>
                </a:lnTo>
                <a:lnTo>
                  <a:pt x="423" y="191"/>
                </a:lnTo>
                <a:lnTo>
                  <a:pt x="454" y="130"/>
                </a:lnTo>
                <a:lnTo>
                  <a:pt x="482" y="77"/>
                </a:lnTo>
                <a:lnTo>
                  <a:pt x="513" y="36"/>
                </a:lnTo>
                <a:lnTo>
                  <a:pt x="544" y="10"/>
                </a:lnTo>
                <a:lnTo>
                  <a:pt x="574"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7" name="Freeform 16"/>
          <p:cNvSpPr>
            <a:spLocks/>
          </p:cNvSpPr>
          <p:nvPr/>
        </p:nvSpPr>
        <p:spPr bwMode="auto">
          <a:xfrm>
            <a:off x="5444727" y="4342748"/>
            <a:ext cx="514350" cy="684609"/>
          </a:xfrm>
          <a:custGeom>
            <a:avLst/>
            <a:gdLst>
              <a:gd name="T0" fmla="*/ 1086188227 w 432"/>
              <a:gd name="T1" fmla="*/ 1446568678 h 575"/>
              <a:gd name="T2" fmla="*/ 970261073 w 432"/>
              <a:gd name="T3" fmla="*/ 1426407447 h 575"/>
              <a:gd name="T4" fmla="*/ 912296702 w 432"/>
              <a:gd name="T5" fmla="*/ 1413805885 h 575"/>
              <a:gd name="T6" fmla="*/ 854333918 w 432"/>
              <a:gd name="T7" fmla="*/ 1388604347 h 575"/>
              <a:gd name="T8" fmla="*/ 801409659 w 432"/>
              <a:gd name="T9" fmla="*/ 1355843141 h 575"/>
              <a:gd name="T10" fmla="*/ 743446876 w 432"/>
              <a:gd name="T11" fmla="*/ 1310480373 h 575"/>
              <a:gd name="T12" fmla="*/ 685482505 w 432"/>
              <a:gd name="T13" fmla="*/ 1249996681 h 575"/>
              <a:gd name="T14" fmla="*/ 569555350 w 432"/>
              <a:gd name="T15" fmla="*/ 1081145583 h 575"/>
              <a:gd name="T16" fmla="*/ 453628195 w 432"/>
              <a:gd name="T17" fmla="*/ 844251126 h 575"/>
              <a:gd name="T18" fmla="*/ 342741252 w 432"/>
              <a:gd name="T19" fmla="*/ 564514650 h 575"/>
              <a:gd name="T20" fmla="*/ 284778469 w 432"/>
              <a:gd name="T21" fmla="*/ 420865089 h 575"/>
              <a:gd name="T22" fmla="*/ 226814098 w 432"/>
              <a:gd name="T23" fmla="*/ 284776685 h 575"/>
              <a:gd name="T24" fmla="*/ 168851264 w 432"/>
              <a:gd name="T25" fmla="*/ 168849560 h 575"/>
              <a:gd name="T26" fmla="*/ 110886893 w 432"/>
              <a:gd name="T27" fmla="*/ 78123999 h 575"/>
              <a:gd name="T28" fmla="*/ 57964396 w 432"/>
              <a:gd name="T29" fmla="*/ 20161237 h 575"/>
              <a:gd name="T30" fmla="*/ 0 w 432"/>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2"/>
              <a:gd name="T49" fmla="*/ 0 h 575"/>
              <a:gd name="T50" fmla="*/ 432 w 432"/>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2" h="575">
                <a:moveTo>
                  <a:pt x="431" y="574"/>
                </a:moveTo>
                <a:lnTo>
                  <a:pt x="385" y="566"/>
                </a:lnTo>
                <a:lnTo>
                  <a:pt x="362" y="561"/>
                </a:lnTo>
                <a:lnTo>
                  <a:pt x="339" y="551"/>
                </a:lnTo>
                <a:lnTo>
                  <a:pt x="318" y="538"/>
                </a:lnTo>
                <a:lnTo>
                  <a:pt x="295" y="520"/>
                </a:lnTo>
                <a:lnTo>
                  <a:pt x="272" y="496"/>
                </a:lnTo>
                <a:lnTo>
                  <a:pt x="226" y="429"/>
                </a:lnTo>
                <a:lnTo>
                  <a:pt x="180" y="335"/>
                </a:lnTo>
                <a:lnTo>
                  <a:pt x="136" y="224"/>
                </a:lnTo>
                <a:lnTo>
                  <a:pt x="113" y="167"/>
                </a:lnTo>
                <a:lnTo>
                  <a:pt x="90" y="113"/>
                </a:lnTo>
                <a:lnTo>
                  <a:pt x="67" y="67"/>
                </a:lnTo>
                <a:lnTo>
                  <a:pt x="44" y="31"/>
                </a:lnTo>
                <a:lnTo>
                  <a:pt x="23" y="8"/>
                </a:lnTo>
                <a:lnTo>
                  <a:pt x="0"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dirty="0"/>
          </a:p>
        </p:txBody>
      </p:sp>
      <p:sp>
        <p:nvSpPr>
          <p:cNvPr id="177168" name="Freeform 17"/>
          <p:cNvSpPr>
            <a:spLocks/>
          </p:cNvSpPr>
          <p:nvPr/>
        </p:nvSpPr>
        <p:spPr bwMode="auto">
          <a:xfrm>
            <a:off x="3905250" y="4342748"/>
            <a:ext cx="1540669" cy="684609"/>
          </a:xfrm>
          <a:custGeom>
            <a:avLst/>
            <a:gdLst>
              <a:gd name="T0" fmla="*/ 0 w 1294"/>
              <a:gd name="T1" fmla="*/ 1446568678 h 575"/>
              <a:gd name="T2" fmla="*/ 342741220 w 1294"/>
              <a:gd name="T3" fmla="*/ 1426407447 h 575"/>
              <a:gd name="T4" fmla="*/ 511592518 w 1294"/>
              <a:gd name="T5" fmla="*/ 1413805885 h 575"/>
              <a:gd name="T6" fmla="*/ 685482440 w 1294"/>
              <a:gd name="T7" fmla="*/ 1388604347 h 575"/>
              <a:gd name="T8" fmla="*/ 854333837 w 1294"/>
              <a:gd name="T9" fmla="*/ 1355843141 h 575"/>
              <a:gd name="T10" fmla="*/ 1028223759 w 1294"/>
              <a:gd name="T11" fmla="*/ 1310480373 h 575"/>
              <a:gd name="T12" fmla="*/ 1197074958 w 1294"/>
              <a:gd name="T13" fmla="*/ 1249996681 h 575"/>
              <a:gd name="T14" fmla="*/ 1544856389 w 1294"/>
              <a:gd name="T15" fmla="*/ 1081145583 h 575"/>
              <a:gd name="T16" fmla="*/ 1882557596 w 1294"/>
              <a:gd name="T17" fmla="*/ 844251126 h 575"/>
              <a:gd name="T18" fmla="*/ 2147483647 w 1294"/>
              <a:gd name="T19" fmla="*/ 564514650 h 575"/>
              <a:gd name="T20" fmla="*/ 2147483647 w 1294"/>
              <a:gd name="T21" fmla="*/ 420865089 h 575"/>
              <a:gd name="T22" fmla="*/ 2147483647 w 1294"/>
              <a:gd name="T23" fmla="*/ 284776685 h 575"/>
              <a:gd name="T24" fmla="*/ 2147483647 w 1294"/>
              <a:gd name="T25" fmla="*/ 168849560 h 575"/>
              <a:gd name="T26" fmla="*/ 2147483647 w 1294"/>
              <a:gd name="T27" fmla="*/ 78123999 h 575"/>
              <a:gd name="T28" fmla="*/ 2147483647 w 1294"/>
              <a:gd name="T29" fmla="*/ 20161237 h 575"/>
              <a:gd name="T30" fmla="*/ 2147483647 w 1294"/>
              <a:gd name="T31" fmla="*/ 0 h 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94"/>
              <a:gd name="T49" fmla="*/ 0 h 575"/>
              <a:gd name="T50" fmla="*/ 1294 w 1294"/>
              <a:gd name="T51" fmla="*/ 575 h 5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94" h="575">
                <a:moveTo>
                  <a:pt x="0" y="574"/>
                </a:moveTo>
                <a:lnTo>
                  <a:pt x="136" y="566"/>
                </a:lnTo>
                <a:lnTo>
                  <a:pt x="203" y="561"/>
                </a:lnTo>
                <a:lnTo>
                  <a:pt x="272" y="551"/>
                </a:lnTo>
                <a:lnTo>
                  <a:pt x="339" y="538"/>
                </a:lnTo>
                <a:lnTo>
                  <a:pt x="408" y="520"/>
                </a:lnTo>
                <a:lnTo>
                  <a:pt x="475" y="496"/>
                </a:lnTo>
                <a:lnTo>
                  <a:pt x="613" y="429"/>
                </a:lnTo>
                <a:lnTo>
                  <a:pt x="747" y="335"/>
                </a:lnTo>
                <a:lnTo>
                  <a:pt x="885" y="224"/>
                </a:lnTo>
                <a:lnTo>
                  <a:pt x="952" y="167"/>
                </a:lnTo>
                <a:lnTo>
                  <a:pt x="1021" y="113"/>
                </a:lnTo>
                <a:lnTo>
                  <a:pt x="1088" y="67"/>
                </a:lnTo>
                <a:lnTo>
                  <a:pt x="1157" y="31"/>
                </a:lnTo>
                <a:lnTo>
                  <a:pt x="1224" y="8"/>
                </a:lnTo>
                <a:lnTo>
                  <a:pt x="1293" y="0"/>
                </a:lnTo>
              </a:path>
            </a:pathLst>
          </a:custGeom>
          <a:noFill/>
          <a:ln w="50800" cap="rnd" cmpd="sng">
            <a:solidFill>
              <a:srgbClr val="FF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7169" name="Line 18"/>
          <p:cNvSpPr>
            <a:spLocks noChangeShapeType="1"/>
          </p:cNvSpPr>
          <p:nvPr/>
        </p:nvSpPr>
        <p:spPr bwMode="auto">
          <a:xfrm>
            <a:off x="3582589" y="2977101"/>
            <a:ext cx="3654029"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77170" name="Freeform 19"/>
          <p:cNvSpPr>
            <a:spLocks/>
          </p:cNvSpPr>
          <p:nvPr/>
        </p:nvSpPr>
        <p:spPr bwMode="auto">
          <a:xfrm>
            <a:off x="7208043" y="2877090"/>
            <a:ext cx="161925" cy="159544"/>
          </a:xfrm>
          <a:custGeom>
            <a:avLst/>
            <a:gdLst>
              <a:gd name="T0" fmla="*/ 0 w 136"/>
              <a:gd name="T1" fmla="*/ 0 h 134"/>
              <a:gd name="T2" fmla="*/ 340221834 w 136"/>
              <a:gd name="T3" fmla="*/ 171370597 h 134"/>
              <a:gd name="T4" fmla="*/ 0 w 136"/>
              <a:gd name="T5" fmla="*/ 335181522 h 134"/>
              <a:gd name="T6" fmla="*/ 0 w 136"/>
              <a:gd name="T7" fmla="*/ 0 h 134"/>
              <a:gd name="T8" fmla="*/ 0 60000 65536"/>
              <a:gd name="T9" fmla="*/ 0 60000 65536"/>
              <a:gd name="T10" fmla="*/ 0 60000 65536"/>
              <a:gd name="T11" fmla="*/ 0 60000 65536"/>
              <a:gd name="T12" fmla="*/ 0 w 136"/>
              <a:gd name="T13" fmla="*/ 0 h 134"/>
              <a:gd name="T14" fmla="*/ 136 w 136"/>
              <a:gd name="T15" fmla="*/ 134 h 134"/>
            </a:gdLst>
            <a:ahLst/>
            <a:cxnLst>
              <a:cxn ang="T8">
                <a:pos x="T0" y="T1"/>
              </a:cxn>
              <a:cxn ang="T9">
                <a:pos x="T2" y="T3"/>
              </a:cxn>
              <a:cxn ang="T10">
                <a:pos x="T4" y="T5"/>
              </a:cxn>
              <a:cxn ang="T11">
                <a:pos x="T6" y="T7"/>
              </a:cxn>
            </a:cxnLst>
            <a:rect l="T12" t="T13" r="T14" b="T15"/>
            <a:pathLst>
              <a:path w="136" h="134">
                <a:moveTo>
                  <a:pt x="0" y="0"/>
                </a:moveTo>
                <a:lnTo>
                  <a:pt x="135" y="68"/>
                </a:lnTo>
                <a:lnTo>
                  <a:pt x="0" y="133"/>
                </a:lnTo>
                <a:lnTo>
                  <a:pt x="0" y="0"/>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7171" name="Rectangle 20"/>
          <p:cNvSpPr>
            <a:spLocks noChangeArrowheads="1"/>
          </p:cNvSpPr>
          <p:nvPr/>
        </p:nvSpPr>
        <p:spPr bwMode="auto">
          <a:xfrm>
            <a:off x="5289946" y="3061637"/>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77172" name="Line 21"/>
          <p:cNvSpPr>
            <a:spLocks noChangeShapeType="1"/>
          </p:cNvSpPr>
          <p:nvPr/>
        </p:nvSpPr>
        <p:spPr bwMode="auto">
          <a:xfrm>
            <a:off x="3582589" y="4002230"/>
            <a:ext cx="3654029"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77173" name="Freeform 22"/>
          <p:cNvSpPr>
            <a:spLocks/>
          </p:cNvSpPr>
          <p:nvPr/>
        </p:nvSpPr>
        <p:spPr bwMode="auto">
          <a:xfrm>
            <a:off x="7208043" y="3901027"/>
            <a:ext cx="161925" cy="159544"/>
          </a:xfrm>
          <a:custGeom>
            <a:avLst/>
            <a:gdLst>
              <a:gd name="T0" fmla="*/ 0 w 136"/>
              <a:gd name="T1" fmla="*/ 0 h 134"/>
              <a:gd name="T2" fmla="*/ 340221834 w 136"/>
              <a:gd name="T3" fmla="*/ 176410907 h 134"/>
              <a:gd name="T4" fmla="*/ 0 w 136"/>
              <a:gd name="T5" fmla="*/ 335181522 h 134"/>
              <a:gd name="T6" fmla="*/ 0 w 136"/>
              <a:gd name="T7" fmla="*/ 0 h 134"/>
              <a:gd name="T8" fmla="*/ 0 60000 65536"/>
              <a:gd name="T9" fmla="*/ 0 60000 65536"/>
              <a:gd name="T10" fmla="*/ 0 60000 65536"/>
              <a:gd name="T11" fmla="*/ 0 60000 65536"/>
              <a:gd name="T12" fmla="*/ 0 w 136"/>
              <a:gd name="T13" fmla="*/ 0 h 134"/>
              <a:gd name="T14" fmla="*/ 136 w 136"/>
              <a:gd name="T15" fmla="*/ 134 h 134"/>
            </a:gdLst>
            <a:ahLst/>
            <a:cxnLst>
              <a:cxn ang="T8">
                <a:pos x="T0" y="T1"/>
              </a:cxn>
              <a:cxn ang="T9">
                <a:pos x="T2" y="T3"/>
              </a:cxn>
              <a:cxn ang="T10">
                <a:pos x="T4" y="T5"/>
              </a:cxn>
              <a:cxn ang="T11">
                <a:pos x="T6" y="T7"/>
              </a:cxn>
            </a:cxnLst>
            <a:rect l="T12" t="T13" r="T14" b="T15"/>
            <a:pathLst>
              <a:path w="136" h="134">
                <a:moveTo>
                  <a:pt x="0" y="0"/>
                </a:moveTo>
                <a:lnTo>
                  <a:pt x="135" y="70"/>
                </a:lnTo>
                <a:lnTo>
                  <a:pt x="0" y="133"/>
                </a:lnTo>
                <a:lnTo>
                  <a:pt x="0" y="0"/>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7174" name="Rectangle 23"/>
          <p:cNvSpPr>
            <a:spLocks noChangeArrowheads="1"/>
          </p:cNvSpPr>
          <p:nvPr/>
        </p:nvSpPr>
        <p:spPr bwMode="auto">
          <a:xfrm>
            <a:off x="5289946" y="408557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77175" name="Line 24"/>
          <p:cNvSpPr>
            <a:spLocks noChangeShapeType="1"/>
          </p:cNvSpPr>
          <p:nvPr/>
        </p:nvSpPr>
        <p:spPr bwMode="auto">
          <a:xfrm>
            <a:off x="3582589" y="5026167"/>
            <a:ext cx="3654029"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77176" name="Freeform 25"/>
          <p:cNvSpPr>
            <a:spLocks/>
          </p:cNvSpPr>
          <p:nvPr/>
        </p:nvSpPr>
        <p:spPr bwMode="auto">
          <a:xfrm>
            <a:off x="7208043" y="4924964"/>
            <a:ext cx="161925" cy="161925"/>
          </a:xfrm>
          <a:custGeom>
            <a:avLst/>
            <a:gdLst>
              <a:gd name="T0" fmla="*/ 0 w 136"/>
              <a:gd name="T1" fmla="*/ 0 h 136"/>
              <a:gd name="T2" fmla="*/ 340221834 w 136"/>
              <a:gd name="T3" fmla="*/ 176410908 h 136"/>
              <a:gd name="T4" fmla="*/ 0 w 136"/>
              <a:gd name="T5" fmla="*/ 340221834 h 136"/>
              <a:gd name="T6" fmla="*/ 0 w 136"/>
              <a:gd name="T7" fmla="*/ 0 h 136"/>
              <a:gd name="T8" fmla="*/ 0 60000 65536"/>
              <a:gd name="T9" fmla="*/ 0 60000 65536"/>
              <a:gd name="T10" fmla="*/ 0 60000 65536"/>
              <a:gd name="T11" fmla="*/ 0 60000 65536"/>
              <a:gd name="T12" fmla="*/ 0 w 136"/>
              <a:gd name="T13" fmla="*/ 0 h 136"/>
              <a:gd name="T14" fmla="*/ 136 w 136"/>
              <a:gd name="T15" fmla="*/ 136 h 136"/>
            </a:gdLst>
            <a:ahLst/>
            <a:cxnLst>
              <a:cxn ang="T8">
                <a:pos x="T0" y="T1"/>
              </a:cxn>
              <a:cxn ang="T9">
                <a:pos x="T2" y="T3"/>
              </a:cxn>
              <a:cxn ang="T10">
                <a:pos x="T4" y="T5"/>
              </a:cxn>
              <a:cxn ang="T11">
                <a:pos x="T6" y="T7"/>
              </a:cxn>
            </a:cxnLst>
            <a:rect l="T12" t="T13" r="T14" b="T15"/>
            <a:pathLst>
              <a:path w="136" h="136">
                <a:moveTo>
                  <a:pt x="0" y="0"/>
                </a:moveTo>
                <a:lnTo>
                  <a:pt x="135" y="70"/>
                </a:lnTo>
                <a:lnTo>
                  <a:pt x="0" y="135"/>
                </a:lnTo>
                <a:lnTo>
                  <a:pt x="0" y="0"/>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7177" name="Rectangle 26"/>
          <p:cNvSpPr>
            <a:spLocks noChangeArrowheads="1"/>
          </p:cNvSpPr>
          <p:nvPr/>
        </p:nvSpPr>
        <p:spPr bwMode="auto">
          <a:xfrm>
            <a:off x="5289946" y="5109512"/>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81104940"/>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a:xfrm>
            <a:off x="-94272" y="934173"/>
            <a:ext cx="4805363" cy="504825"/>
          </a:xfrm>
        </p:spPr>
        <p:txBody>
          <a:bodyPr vert="horz" wrap="square" lIns="67866" tIns="33338" rIns="67866" bIns="33338" numCol="1" rtlCol="0" anchor="ctr" anchorCtr="1" compatLnSpc="1">
            <a:prstTxWarp prst="textNoShape">
              <a:avLst/>
            </a:prstTxWarp>
            <a:normAutofit/>
          </a:bodyPr>
          <a:lstStyle/>
          <a:p>
            <a:pPr>
              <a:lnSpc>
                <a:spcPct val="90000"/>
              </a:lnSpc>
            </a:pPr>
            <a:r>
              <a:rPr lang="en-US" altLang="en-US" sz="2100" dirty="0">
                <a:cs typeface="Times New Roman" panose="02020603050405020304" pitchFamily="18" charset="0"/>
              </a:rPr>
              <a:t>Numerical Data Properties &amp; Measure</a:t>
            </a:r>
            <a:endParaRPr lang="en-US" altLang="en-US" sz="2100" dirty="0"/>
          </a:p>
        </p:txBody>
      </p:sp>
      <p:sp>
        <p:nvSpPr>
          <p:cNvPr id="179202" name="Freeform 3"/>
          <p:cNvSpPr>
            <a:spLocks/>
          </p:cNvSpPr>
          <p:nvPr/>
        </p:nvSpPr>
        <p:spPr bwMode="auto">
          <a:xfrm>
            <a:off x="3599893" y="1931750"/>
            <a:ext cx="1890080" cy="638342"/>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lstStyle/>
          <a:p>
            <a:endParaRPr lang="en-US" sz="1350"/>
          </a:p>
        </p:txBody>
      </p:sp>
      <p:sp>
        <p:nvSpPr>
          <p:cNvPr id="179203" name="Rectangle 4"/>
          <p:cNvSpPr>
            <a:spLocks noChangeArrowheads="1"/>
          </p:cNvSpPr>
          <p:nvPr/>
        </p:nvSpPr>
        <p:spPr bwMode="auto">
          <a:xfrm>
            <a:off x="3827418" y="1976907"/>
            <a:ext cx="1495956" cy="32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650" b="1" dirty="0">
                <a:solidFill>
                  <a:srgbClr val="000000"/>
                </a:solidFill>
                <a:latin typeface="+mj-lt"/>
                <a:cs typeface="Times New Roman" panose="02020603050405020304" pitchFamily="18" charset="0"/>
              </a:rPr>
              <a:t>Numerical Data</a:t>
            </a:r>
          </a:p>
        </p:txBody>
      </p:sp>
      <p:sp>
        <p:nvSpPr>
          <p:cNvPr id="179204" name="Rectangle 5"/>
          <p:cNvSpPr>
            <a:spLocks noChangeArrowheads="1"/>
          </p:cNvSpPr>
          <p:nvPr/>
        </p:nvSpPr>
        <p:spPr bwMode="auto">
          <a:xfrm>
            <a:off x="4052695" y="2227006"/>
            <a:ext cx="1046602" cy="32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650" b="1" dirty="0">
                <a:solidFill>
                  <a:srgbClr val="000000"/>
                </a:solidFill>
                <a:latin typeface="+mj-lt"/>
                <a:cs typeface="Times New Roman" panose="02020603050405020304" pitchFamily="18" charset="0"/>
              </a:rPr>
              <a:t>Properties</a:t>
            </a:r>
          </a:p>
        </p:txBody>
      </p:sp>
      <p:sp>
        <p:nvSpPr>
          <p:cNvPr id="179205" name="Freeform 6"/>
          <p:cNvSpPr>
            <a:spLocks/>
          </p:cNvSpPr>
          <p:nvPr/>
        </p:nvSpPr>
        <p:spPr bwMode="auto">
          <a:xfrm>
            <a:off x="4548188" y="2570092"/>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06" name="Freeform 7"/>
          <p:cNvSpPr>
            <a:spLocks/>
          </p:cNvSpPr>
          <p:nvPr/>
        </p:nvSpPr>
        <p:spPr bwMode="auto">
          <a:xfrm>
            <a:off x="4500563" y="2721303"/>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chemeClr val="tx1"/>
          </a:solidFill>
          <a:ln>
            <a:noFill/>
          </a:ln>
          <a:extLst/>
        </p:spPr>
        <p:txBody>
          <a:bodyPr/>
          <a:lstStyle/>
          <a:p>
            <a:endParaRPr lang="en-US" sz="1350"/>
          </a:p>
        </p:txBody>
      </p:sp>
      <p:sp>
        <p:nvSpPr>
          <p:cNvPr id="179207" name="Freeform 8"/>
          <p:cNvSpPr>
            <a:spLocks/>
          </p:cNvSpPr>
          <p:nvPr/>
        </p:nvSpPr>
        <p:spPr bwMode="auto">
          <a:xfrm>
            <a:off x="2699149" y="2570092"/>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08" name="Freeform 9"/>
          <p:cNvSpPr>
            <a:spLocks/>
          </p:cNvSpPr>
          <p:nvPr/>
        </p:nvSpPr>
        <p:spPr bwMode="auto">
          <a:xfrm>
            <a:off x="2653905" y="2721303"/>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79209" name="Freeform 10"/>
          <p:cNvSpPr>
            <a:spLocks/>
          </p:cNvSpPr>
          <p:nvPr/>
        </p:nvSpPr>
        <p:spPr bwMode="auto">
          <a:xfrm>
            <a:off x="4548188" y="2570092"/>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0" name="Freeform 11"/>
          <p:cNvSpPr>
            <a:spLocks/>
          </p:cNvSpPr>
          <p:nvPr/>
        </p:nvSpPr>
        <p:spPr bwMode="auto">
          <a:xfrm>
            <a:off x="6349605" y="2721303"/>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79211" name="Freeform 12"/>
          <p:cNvSpPr>
            <a:spLocks/>
          </p:cNvSpPr>
          <p:nvPr/>
        </p:nvSpPr>
        <p:spPr bwMode="auto">
          <a:xfrm>
            <a:off x="2215755" y="3762557"/>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2" name="Freeform 13"/>
          <p:cNvSpPr>
            <a:spLocks/>
          </p:cNvSpPr>
          <p:nvPr/>
        </p:nvSpPr>
        <p:spPr bwMode="auto">
          <a:xfrm>
            <a:off x="2215755" y="3762557"/>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4" name="Freeform 15"/>
          <p:cNvSpPr>
            <a:spLocks/>
          </p:cNvSpPr>
          <p:nvPr/>
        </p:nvSpPr>
        <p:spPr bwMode="auto">
          <a:xfrm>
            <a:off x="2215755" y="4120937"/>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5" name="Freeform 16"/>
          <p:cNvSpPr>
            <a:spLocks/>
          </p:cNvSpPr>
          <p:nvPr/>
        </p:nvSpPr>
        <p:spPr bwMode="auto">
          <a:xfrm>
            <a:off x="2215755" y="3762558"/>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6" name="Freeform 17"/>
          <p:cNvSpPr>
            <a:spLocks/>
          </p:cNvSpPr>
          <p:nvPr/>
        </p:nvSpPr>
        <p:spPr bwMode="auto">
          <a:xfrm>
            <a:off x="2215755" y="3463581"/>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18" name="Rectangle 19"/>
          <p:cNvSpPr>
            <a:spLocks noChangeArrowheads="1"/>
          </p:cNvSpPr>
          <p:nvPr/>
        </p:nvSpPr>
        <p:spPr bwMode="auto">
          <a:xfrm>
            <a:off x="2570560" y="3682787"/>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52" name="Rectangle 20"/>
          <p:cNvSpPr>
            <a:spLocks noChangeArrowheads="1"/>
          </p:cNvSpPr>
          <p:nvPr/>
        </p:nvSpPr>
        <p:spPr bwMode="auto">
          <a:xfrm>
            <a:off x="2575231" y="3642771"/>
            <a:ext cx="568266"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Mean</a:t>
            </a:r>
          </a:p>
        </p:txBody>
      </p:sp>
      <p:sp>
        <p:nvSpPr>
          <p:cNvPr id="179220" name="Rectangle 21"/>
          <p:cNvSpPr>
            <a:spLocks noChangeArrowheads="1"/>
          </p:cNvSpPr>
          <p:nvPr/>
        </p:nvSpPr>
        <p:spPr bwMode="auto">
          <a:xfrm>
            <a:off x="2570560" y="4012590"/>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54" name="Rectangle 22"/>
          <p:cNvSpPr>
            <a:spLocks noChangeArrowheads="1"/>
          </p:cNvSpPr>
          <p:nvPr/>
        </p:nvSpPr>
        <p:spPr bwMode="auto">
          <a:xfrm>
            <a:off x="2566988" y="4010208"/>
            <a:ext cx="706124"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Median</a:t>
            </a:r>
          </a:p>
        </p:txBody>
      </p:sp>
      <p:sp>
        <p:nvSpPr>
          <p:cNvPr id="179222" name="Rectangle 23"/>
          <p:cNvSpPr>
            <a:spLocks noChangeArrowheads="1"/>
          </p:cNvSpPr>
          <p:nvPr/>
        </p:nvSpPr>
        <p:spPr bwMode="auto">
          <a:xfrm>
            <a:off x="2570560" y="4341202"/>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56" name="Rectangle 24"/>
          <p:cNvSpPr>
            <a:spLocks noChangeArrowheads="1"/>
          </p:cNvSpPr>
          <p:nvPr/>
        </p:nvSpPr>
        <p:spPr bwMode="auto">
          <a:xfrm>
            <a:off x="2566987" y="4340011"/>
            <a:ext cx="576280"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Mode</a:t>
            </a:r>
          </a:p>
        </p:txBody>
      </p:sp>
      <p:sp>
        <p:nvSpPr>
          <p:cNvPr id="179224" name="Rectangle 25"/>
          <p:cNvSpPr>
            <a:spLocks noChangeArrowheads="1"/>
          </p:cNvSpPr>
          <p:nvPr/>
        </p:nvSpPr>
        <p:spPr bwMode="auto">
          <a:xfrm>
            <a:off x="2570560" y="467100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79225" name="Rectangle 26"/>
          <p:cNvSpPr>
            <a:spLocks noChangeArrowheads="1"/>
          </p:cNvSpPr>
          <p:nvPr/>
        </p:nvSpPr>
        <p:spPr bwMode="auto">
          <a:xfrm>
            <a:off x="2570560" y="5408543"/>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79226" name="Freeform 27"/>
          <p:cNvSpPr>
            <a:spLocks/>
          </p:cNvSpPr>
          <p:nvPr/>
        </p:nvSpPr>
        <p:spPr bwMode="auto">
          <a:xfrm>
            <a:off x="2107406" y="2814171"/>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lstStyle/>
          <a:p>
            <a:endParaRPr lang="en-US" sz="1350"/>
          </a:p>
        </p:txBody>
      </p:sp>
      <p:sp>
        <p:nvSpPr>
          <p:cNvPr id="179227" name="Rectangle 28"/>
          <p:cNvSpPr>
            <a:spLocks noChangeArrowheads="1"/>
          </p:cNvSpPr>
          <p:nvPr/>
        </p:nvSpPr>
        <p:spPr bwMode="auto">
          <a:xfrm>
            <a:off x="2308410" y="2852392"/>
            <a:ext cx="766782" cy="32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650" b="1" dirty="0">
                <a:solidFill>
                  <a:srgbClr val="000000"/>
                </a:solidFill>
                <a:latin typeface="+mj-lt"/>
                <a:cs typeface="Times New Roman" panose="02020603050405020304" pitchFamily="18" charset="0"/>
              </a:rPr>
              <a:t>Central</a:t>
            </a:r>
          </a:p>
        </p:txBody>
      </p:sp>
      <p:sp>
        <p:nvSpPr>
          <p:cNvPr id="179228" name="Rectangle 29"/>
          <p:cNvSpPr>
            <a:spLocks noChangeArrowheads="1"/>
          </p:cNvSpPr>
          <p:nvPr/>
        </p:nvSpPr>
        <p:spPr bwMode="auto">
          <a:xfrm>
            <a:off x="2209633" y="3077420"/>
            <a:ext cx="965169" cy="32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650" b="1" dirty="0">
                <a:solidFill>
                  <a:srgbClr val="000000"/>
                </a:solidFill>
                <a:latin typeface="+mj-lt"/>
                <a:cs typeface="Times New Roman" panose="02020603050405020304" pitchFamily="18" charset="0"/>
              </a:rPr>
              <a:t>Tendency</a:t>
            </a:r>
          </a:p>
        </p:txBody>
      </p:sp>
      <p:sp>
        <p:nvSpPr>
          <p:cNvPr id="179229" name="Freeform 30"/>
          <p:cNvSpPr>
            <a:spLocks/>
          </p:cNvSpPr>
          <p:nvPr/>
        </p:nvSpPr>
        <p:spPr bwMode="auto">
          <a:xfrm>
            <a:off x="4121945" y="3617842"/>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0" name="Freeform 31"/>
          <p:cNvSpPr>
            <a:spLocks/>
          </p:cNvSpPr>
          <p:nvPr/>
        </p:nvSpPr>
        <p:spPr bwMode="auto">
          <a:xfrm>
            <a:off x="4121945" y="3617842"/>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1" name="Freeform 32"/>
          <p:cNvSpPr>
            <a:spLocks/>
          </p:cNvSpPr>
          <p:nvPr/>
        </p:nvSpPr>
        <p:spPr bwMode="auto">
          <a:xfrm>
            <a:off x="4121945" y="3617842"/>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2" name="Freeform 33"/>
          <p:cNvSpPr>
            <a:spLocks/>
          </p:cNvSpPr>
          <p:nvPr/>
        </p:nvSpPr>
        <p:spPr bwMode="auto">
          <a:xfrm>
            <a:off x="4114801" y="3967887"/>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3" name="Freeform 34"/>
          <p:cNvSpPr>
            <a:spLocks/>
          </p:cNvSpPr>
          <p:nvPr/>
        </p:nvSpPr>
        <p:spPr bwMode="auto">
          <a:xfrm>
            <a:off x="4114801" y="3624985"/>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4" name="Freeform 35"/>
          <p:cNvSpPr>
            <a:spLocks/>
          </p:cNvSpPr>
          <p:nvPr/>
        </p:nvSpPr>
        <p:spPr bwMode="auto">
          <a:xfrm>
            <a:off x="4112512" y="3424093"/>
            <a:ext cx="621506" cy="19493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36" name="Rectangle 37"/>
          <p:cNvSpPr>
            <a:spLocks noChangeArrowheads="1"/>
          </p:cNvSpPr>
          <p:nvPr/>
        </p:nvSpPr>
        <p:spPr bwMode="auto">
          <a:xfrm>
            <a:off x="4751785" y="3538072"/>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70" name="Rectangle 38"/>
          <p:cNvSpPr>
            <a:spLocks noChangeArrowheads="1"/>
          </p:cNvSpPr>
          <p:nvPr/>
        </p:nvSpPr>
        <p:spPr bwMode="auto">
          <a:xfrm>
            <a:off x="4748214" y="3535690"/>
            <a:ext cx="597183"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Range</a:t>
            </a:r>
          </a:p>
        </p:txBody>
      </p:sp>
      <p:sp>
        <p:nvSpPr>
          <p:cNvPr id="179238" name="Rectangle 39"/>
          <p:cNvSpPr>
            <a:spLocks noChangeArrowheads="1"/>
          </p:cNvSpPr>
          <p:nvPr/>
        </p:nvSpPr>
        <p:spPr bwMode="auto">
          <a:xfrm>
            <a:off x="4751785" y="3867874"/>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72" name="Rectangle 40"/>
          <p:cNvSpPr>
            <a:spLocks noChangeArrowheads="1"/>
          </p:cNvSpPr>
          <p:nvPr/>
        </p:nvSpPr>
        <p:spPr bwMode="auto">
          <a:xfrm>
            <a:off x="4743450" y="3853586"/>
            <a:ext cx="901304" cy="286618"/>
          </a:xfrm>
          <a:prstGeom prst="rect">
            <a:avLst/>
          </a:prstGeom>
          <a:noFill/>
          <a:ln>
            <a:noFill/>
          </a:ln>
          <a:effectLst/>
          <a:extLst/>
        </p:spPr>
        <p:txBody>
          <a:bodyPr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Variance</a:t>
            </a:r>
          </a:p>
        </p:txBody>
      </p:sp>
      <p:sp>
        <p:nvSpPr>
          <p:cNvPr id="179240" name="Rectangle 41"/>
          <p:cNvSpPr>
            <a:spLocks noChangeArrowheads="1"/>
          </p:cNvSpPr>
          <p:nvPr/>
        </p:nvSpPr>
        <p:spPr bwMode="auto">
          <a:xfrm>
            <a:off x="4751785" y="4526290"/>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49674" name="Rectangle 42"/>
          <p:cNvSpPr>
            <a:spLocks noChangeArrowheads="1"/>
          </p:cNvSpPr>
          <p:nvPr/>
        </p:nvSpPr>
        <p:spPr bwMode="auto">
          <a:xfrm>
            <a:off x="4711562" y="4133707"/>
            <a:ext cx="1554818"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Standard Deviation</a:t>
            </a:r>
          </a:p>
        </p:txBody>
      </p:sp>
      <p:sp>
        <p:nvSpPr>
          <p:cNvPr id="179242" name="Rectangle 43"/>
          <p:cNvSpPr>
            <a:spLocks noChangeArrowheads="1"/>
          </p:cNvSpPr>
          <p:nvPr/>
        </p:nvSpPr>
        <p:spPr bwMode="auto">
          <a:xfrm>
            <a:off x="4751785" y="5408543"/>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79243" name="Freeform 44"/>
          <p:cNvSpPr>
            <a:spLocks/>
          </p:cNvSpPr>
          <p:nvPr/>
        </p:nvSpPr>
        <p:spPr bwMode="auto">
          <a:xfrm>
            <a:off x="3955258" y="2814171"/>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lstStyle/>
          <a:p>
            <a:endParaRPr lang="en-US" sz="1350"/>
          </a:p>
        </p:txBody>
      </p:sp>
      <p:sp>
        <p:nvSpPr>
          <p:cNvPr id="179244" name="Rectangle 45"/>
          <p:cNvSpPr>
            <a:spLocks noChangeArrowheads="1"/>
          </p:cNvSpPr>
          <p:nvPr/>
        </p:nvSpPr>
        <p:spPr bwMode="auto">
          <a:xfrm>
            <a:off x="4121945" y="2952509"/>
            <a:ext cx="936122" cy="32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650" b="1" dirty="0">
                <a:solidFill>
                  <a:srgbClr val="000000"/>
                </a:solidFill>
                <a:latin typeface="+mj-lt"/>
                <a:cs typeface="Times New Roman" panose="02020603050405020304" pitchFamily="18" charset="0"/>
              </a:rPr>
              <a:t>Variation</a:t>
            </a:r>
          </a:p>
        </p:txBody>
      </p:sp>
      <p:sp>
        <p:nvSpPr>
          <p:cNvPr id="179245" name="Freeform 46"/>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46" name="Freeform 47"/>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47" name="Freeform 48"/>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48" name="Freeform 49"/>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49" name="Freeform 50"/>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79250" name="Freeform 51"/>
          <p:cNvSpPr>
            <a:spLocks/>
          </p:cNvSpPr>
          <p:nvPr/>
        </p:nvSpPr>
        <p:spPr bwMode="auto">
          <a:xfrm>
            <a:off x="5984083" y="3617842"/>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solidFill>
                <a:srgbClr val="C00000"/>
              </a:solidFill>
            </a:endParaRPr>
          </a:p>
        </p:txBody>
      </p:sp>
      <p:sp>
        <p:nvSpPr>
          <p:cNvPr id="179251" name="Freeform 52"/>
          <p:cNvSpPr>
            <a:spLocks/>
          </p:cNvSpPr>
          <p:nvPr/>
        </p:nvSpPr>
        <p:spPr bwMode="auto">
          <a:xfrm>
            <a:off x="5984083" y="3389911"/>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9686" name="Rectangle 54"/>
          <p:cNvSpPr>
            <a:spLocks noChangeArrowheads="1"/>
          </p:cNvSpPr>
          <p:nvPr/>
        </p:nvSpPr>
        <p:spPr bwMode="auto">
          <a:xfrm>
            <a:off x="6334125" y="3552358"/>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solidFill>
                  <a:srgbClr val="C00000"/>
                </a:solidFill>
                <a:effectLst>
                  <a:outerShdw blurRad="38100" dist="38100" dir="2700000" algn="tl">
                    <a:srgbClr val="000000">
                      <a:alpha val="43137"/>
                    </a:srgbClr>
                  </a:outerShdw>
                </a:effectLst>
              </a:rPr>
              <a:t>Skew</a:t>
            </a:r>
          </a:p>
        </p:txBody>
      </p:sp>
      <p:sp>
        <p:nvSpPr>
          <p:cNvPr id="179254" name="Freeform 55"/>
          <p:cNvSpPr>
            <a:spLocks/>
          </p:cNvSpPr>
          <p:nvPr/>
        </p:nvSpPr>
        <p:spPr bwMode="auto">
          <a:xfrm>
            <a:off x="5804297" y="2814171"/>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lstStyle/>
          <a:p>
            <a:endParaRPr lang="en-US" sz="1350"/>
          </a:p>
        </p:txBody>
      </p:sp>
      <p:sp>
        <p:nvSpPr>
          <p:cNvPr id="179255" name="Rectangle 56"/>
          <p:cNvSpPr>
            <a:spLocks noChangeArrowheads="1"/>
          </p:cNvSpPr>
          <p:nvPr/>
        </p:nvSpPr>
        <p:spPr bwMode="auto">
          <a:xfrm>
            <a:off x="6104928" y="2959036"/>
            <a:ext cx="747802"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dirty="0">
                <a:solidFill>
                  <a:srgbClr val="000000"/>
                </a:solidFill>
                <a:latin typeface="+mj-lt"/>
                <a:cs typeface="Times New Roman" panose="02020603050405020304" pitchFamily="18" charset="0"/>
              </a:rPr>
              <a:t>Shape</a:t>
            </a:r>
          </a:p>
        </p:txBody>
      </p:sp>
    </p:spTree>
    <p:custDataLst>
      <p:tags r:id="rId1"/>
    </p:custDataLst>
    <p:extLst>
      <p:ext uri="{BB962C8B-B14F-4D97-AF65-F5344CB8AC3E}">
        <p14:creationId xmlns:p14="http://schemas.microsoft.com/office/powerpoint/2010/main" val="386712060"/>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Freeform 3"/>
          <p:cNvSpPr>
            <a:spLocks/>
          </p:cNvSpPr>
          <p:nvPr/>
        </p:nvSpPr>
        <p:spPr bwMode="auto">
          <a:xfrm>
            <a:off x="3650456" y="2358630"/>
            <a:ext cx="1796654" cy="588169"/>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1250" name="Rectangle 4"/>
          <p:cNvSpPr>
            <a:spLocks noChangeArrowheads="1"/>
          </p:cNvSpPr>
          <p:nvPr/>
        </p:nvSpPr>
        <p:spPr bwMode="auto">
          <a:xfrm>
            <a:off x="3602832" y="2328864"/>
            <a:ext cx="1884331"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Numerical Data</a:t>
            </a:r>
          </a:p>
        </p:txBody>
      </p:sp>
      <p:sp>
        <p:nvSpPr>
          <p:cNvPr id="181251" name="Rectangle 5"/>
          <p:cNvSpPr>
            <a:spLocks noChangeArrowheads="1"/>
          </p:cNvSpPr>
          <p:nvPr/>
        </p:nvSpPr>
        <p:spPr bwMode="auto">
          <a:xfrm>
            <a:off x="3882630" y="2614614"/>
            <a:ext cx="132488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Properties</a:t>
            </a:r>
          </a:p>
        </p:txBody>
      </p:sp>
      <p:sp>
        <p:nvSpPr>
          <p:cNvPr id="181252" name="Freeform 6"/>
          <p:cNvSpPr>
            <a:spLocks/>
          </p:cNvSpPr>
          <p:nvPr/>
        </p:nvSpPr>
        <p:spPr bwMode="auto">
          <a:xfrm>
            <a:off x="4548188" y="2945606"/>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53" name="Freeform 7"/>
          <p:cNvSpPr>
            <a:spLocks/>
          </p:cNvSpPr>
          <p:nvPr/>
        </p:nvSpPr>
        <p:spPr bwMode="auto">
          <a:xfrm>
            <a:off x="4500563" y="3096817"/>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rgbClr val="CDCDCD"/>
          </a:solidFill>
          <a:ln w="9525">
            <a:solidFill>
              <a:srgbClr val="000000"/>
            </a:solidFill>
            <a:round/>
            <a:headEnd/>
            <a:tailEnd/>
          </a:ln>
          <a:extLst/>
        </p:spPr>
        <p:txBody>
          <a:bodyPr/>
          <a:lstStyle/>
          <a:p>
            <a:endParaRPr lang="en-US" sz="1350"/>
          </a:p>
        </p:txBody>
      </p:sp>
      <p:sp>
        <p:nvSpPr>
          <p:cNvPr id="181254" name="Freeform 8"/>
          <p:cNvSpPr>
            <a:spLocks/>
          </p:cNvSpPr>
          <p:nvPr/>
        </p:nvSpPr>
        <p:spPr bwMode="auto">
          <a:xfrm>
            <a:off x="2699149" y="2945606"/>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55" name="Freeform 9"/>
          <p:cNvSpPr>
            <a:spLocks/>
          </p:cNvSpPr>
          <p:nvPr/>
        </p:nvSpPr>
        <p:spPr bwMode="auto">
          <a:xfrm>
            <a:off x="26539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w="9525">
            <a:solidFill>
              <a:srgbClr val="000000"/>
            </a:solidFill>
            <a:round/>
            <a:headEnd/>
            <a:tailEnd/>
          </a:ln>
          <a:extLst/>
        </p:spPr>
        <p:txBody>
          <a:bodyPr/>
          <a:lstStyle/>
          <a:p>
            <a:endParaRPr lang="en-US" sz="1350"/>
          </a:p>
        </p:txBody>
      </p:sp>
      <p:sp>
        <p:nvSpPr>
          <p:cNvPr id="181256" name="Freeform 10"/>
          <p:cNvSpPr>
            <a:spLocks/>
          </p:cNvSpPr>
          <p:nvPr/>
        </p:nvSpPr>
        <p:spPr bwMode="auto">
          <a:xfrm>
            <a:off x="4548188" y="2945606"/>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57" name="Freeform 11"/>
          <p:cNvSpPr>
            <a:spLocks/>
          </p:cNvSpPr>
          <p:nvPr/>
        </p:nvSpPr>
        <p:spPr bwMode="auto">
          <a:xfrm>
            <a:off x="63496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w="9525">
            <a:solidFill>
              <a:srgbClr val="000000"/>
            </a:solidFill>
            <a:round/>
            <a:headEnd/>
            <a:tailEnd/>
          </a:ln>
          <a:extLst/>
        </p:spPr>
        <p:txBody>
          <a:bodyPr/>
          <a:lstStyle/>
          <a:p>
            <a:endParaRPr lang="en-US" sz="1350"/>
          </a:p>
        </p:txBody>
      </p:sp>
      <p:sp>
        <p:nvSpPr>
          <p:cNvPr id="181258" name="Freeform 12"/>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59" name="Freeform 13"/>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0" name="Freeform 14"/>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1" name="Freeform 15"/>
          <p:cNvSpPr>
            <a:spLocks/>
          </p:cNvSpPr>
          <p:nvPr/>
        </p:nvSpPr>
        <p:spPr bwMode="auto">
          <a:xfrm>
            <a:off x="2215755" y="4351736"/>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2" name="Freeform 16"/>
          <p:cNvSpPr>
            <a:spLocks/>
          </p:cNvSpPr>
          <p:nvPr/>
        </p:nvSpPr>
        <p:spPr bwMode="auto">
          <a:xfrm>
            <a:off x="2215755" y="3993357"/>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3" name="Freeform 17"/>
          <p:cNvSpPr>
            <a:spLocks/>
          </p:cNvSpPr>
          <p:nvPr/>
        </p:nvSpPr>
        <p:spPr bwMode="auto">
          <a:xfrm>
            <a:off x="2215755"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4" name="Freeform 18"/>
          <p:cNvSpPr>
            <a:spLocks/>
          </p:cNvSpPr>
          <p:nvPr/>
        </p:nvSpPr>
        <p:spPr bwMode="auto">
          <a:xfrm>
            <a:off x="2107406" y="3482580"/>
            <a:ext cx="109538" cy="154781"/>
          </a:xfrm>
          <a:custGeom>
            <a:avLst/>
            <a:gdLst>
              <a:gd name="T0" fmla="*/ 0 w 92"/>
              <a:gd name="T1" fmla="*/ 0 h 130"/>
              <a:gd name="T2" fmla="*/ 0 w 92"/>
              <a:gd name="T3" fmla="*/ 161289974 h 130"/>
              <a:gd name="T4" fmla="*/ 229335036 w 92"/>
              <a:gd name="T5" fmla="*/ 161289974 h 130"/>
              <a:gd name="T6" fmla="*/ 229335036 w 92"/>
              <a:gd name="T7" fmla="*/ 325100897 h 130"/>
              <a:gd name="T8" fmla="*/ 0 60000 65536"/>
              <a:gd name="T9" fmla="*/ 0 60000 65536"/>
              <a:gd name="T10" fmla="*/ 0 60000 65536"/>
              <a:gd name="T11" fmla="*/ 0 60000 65536"/>
              <a:gd name="T12" fmla="*/ 0 w 92"/>
              <a:gd name="T13" fmla="*/ 0 h 130"/>
              <a:gd name="T14" fmla="*/ 92 w 92"/>
              <a:gd name="T15" fmla="*/ 130 h 130"/>
            </a:gdLst>
            <a:ahLst/>
            <a:cxnLst>
              <a:cxn ang="T8">
                <a:pos x="T0" y="T1"/>
              </a:cxn>
              <a:cxn ang="T9">
                <a:pos x="T2" y="T3"/>
              </a:cxn>
              <a:cxn ang="T10">
                <a:pos x="T4" y="T5"/>
              </a:cxn>
              <a:cxn ang="T11">
                <a:pos x="T6" y="T7"/>
              </a:cxn>
            </a:cxnLst>
            <a:rect l="T12" t="T13" r="T14" b="T15"/>
            <a:pathLst>
              <a:path w="92" h="130">
                <a:moveTo>
                  <a:pt x="0" y="0"/>
                </a:moveTo>
                <a:lnTo>
                  <a:pt x="0" y="64"/>
                </a:lnTo>
                <a:lnTo>
                  <a:pt x="91" y="64"/>
                </a:lnTo>
                <a:lnTo>
                  <a:pt x="9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65" name="Rectangle 19"/>
          <p:cNvSpPr>
            <a:spLocks noChangeArrowheads="1"/>
          </p:cNvSpPr>
          <p:nvPr/>
        </p:nvSpPr>
        <p:spPr bwMode="auto">
          <a:xfrm>
            <a:off x="2570560"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48" name="Rectangle 20"/>
          <p:cNvSpPr>
            <a:spLocks noChangeArrowheads="1"/>
          </p:cNvSpPr>
          <p:nvPr/>
        </p:nvSpPr>
        <p:spPr bwMode="auto">
          <a:xfrm>
            <a:off x="2566988" y="3868342"/>
            <a:ext cx="682079" cy="344326"/>
          </a:xfrm>
          <a:prstGeom prst="rect">
            <a:avLst/>
          </a:prstGeom>
          <a:noFill/>
          <a:ln>
            <a:noFill/>
          </a:ln>
          <a:effectLst/>
          <a:extLst/>
        </p:spPr>
        <p:txBody>
          <a:bodyPr wrap="none" lIns="67866" tIns="33338" rIns="67866" bIns="33338">
            <a:spAutoFit/>
          </a:bodyPr>
          <a:lstStyle/>
          <a:p>
            <a:pPr eaLnBrk="0" hangingPunct="0">
              <a:defRPr/>
            </a:pPr>
            <a:r>
              <a:rPr lang="en-US" altLang="en-US">
                <a:solidFill>
                  <a:schemeClr val="accent2"/>
                </a:solidFill>
                <a:effectLst>
                  <a:outerShdw blurRad="38100" dist="38100" dir="2700000" algn="tl">
                    <a:srgbClr val="C0C0C0"/>
                  </a:outerShdw>
                </a:effectLst>
              </a:rPr>
              <a:t>Mean</a:t>
            </a:r>
          </a:p>
        </p:txBody>
      </p:sp>
      <p:sp>
        <p:nvSpPr>
          <p:cNvPr id="181267" name="Rectangle 21"/>
          <p:cNvSpPr>
            <a:spLocks noChangeArrowheads="1"/>
          </p:cNvSpPr>
          <p:nvPr/>
        </p:nvSpPr>
        <p:spPr bwMode="auto">
          <a:xfrm>
            <a:off x="2570560"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50" name="Rectangle 22"/>
          <p:cNvSpPr>
            <a:spLocks noChangeArrowheads="1"/>
          </p:cNvSpPr>
          <p:nvPr/>
        </p:nvSpPr>
        <p:spPr bwMode="auto">
          <a:xfrm>
            <a:off x="2566988" y="4241007"/>
            <a:ext cx="706124"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000000">
                      <a:alpha val="43137"/>
                    </a:srgbClr>
                  </a:outerShdw>
                </a:effectLst>
              </a:rPr>
              <a:t>Median</a:t>
            </a:r>
          </a:p>
        </p:txBody>
      </p:sp>
      <p:sp>
        <p:nvSpPr>
          <p:cNvPr id="181269" name="Rectangle 23"/>
          <p:cNvSpPr>
            <a:spLocks noChangeArrowheads="1"/>
          </p:cNvSpPr>
          <p:nvPr/>
        </p:nvSpPr>
        <p:spPr bwMode="auto">
          <a:xfrm>
            <a:off x="2570560" y="4572001"/>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52" name="Rectangle 24"/>
          <p:cNvSpPr>
            <a:spLocks noChangeArrowheads="1"/>
          </p:cNvSpPr>
          <p:nvPr/>
        </p:nvSpPr>
        <p:spPr bwMode="auto">
          <a:xfrm>
            <a:off x="2566987" y="4570810"/>
            <a:ext cx="576280"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Mode</a:t>
            </a:r>
          </a:p>
        </p:txBody>
      </p:sp>
      <p:sp>
        <p:nvSpPr>
          <p:cNvPr id="181271" name="Rectangle 25"/>
          <p:cNvSpPr>
            <a:spLocks noChangeArrowheads="1"/>
          </p:cNvSpPr>
          <p:nvPr/>
        </p:nvSpPr>
        <p:spPr bwMode="auto">
          <a:xfrm>
            <a:off x="2570560"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1272" name="Rectangle 26"/>
          <p:cNvSpPr>
            <a:spLocks noChangeArrowheads="1"/>
          </p:cNvSpPr>
          <p:nvPr/>
        </p:nvSpPr>
        <p:spPr bwMode="auto">
          <a:xfrm>
            <a:off x="2570560"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1273" name="Freeform 27"/>
          <p:cNvSpPr>
            <a:spLocks/>
          </p:cNvSpPr>
          <p:nvPr/>
        </p:nvSpPr>
        <p:spPr bwMode="auto">
          <a:xfrm>
            <a:off x="2107406"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EAEC5E"/>
          </a:solidFill>
          <a:ln w="25400" cap="rnd" cmpd="sng">
            <a:solidFill>
              <a:srgbClr val="1A1A1A"/>
            </a:solidFill>
            <a:prstDash val="solid"/>
            <a:round/>
            <a:headEnd type="none" w="med" len="med"/>
            <a:tailEnd type="none" w="med" len="med"/>
          </a:ln>
        </p:spPr>
        <p:txBody>
          <a:bodyPr/>
          <a:lstStyle/>
          <a:p>
            <a:endParaRPr lang="en-US" sz="1350"/>
          </a:p>
        </p:txBody>
      </p:sp>
      <p:sp>
        <p:nvSpPr>
          <p:cNvPr id="181274" name="Rectangle 28"/>
          <p:cNvSpPr>
            <a:spLocks noChangeArrowheads="1"/>
          </p:cNvSpPr>
          <p:nvPr/>
        </p:nvSpPr>
        <p:spPr bwMode="auto">
          <a:xfrm>
            <a:off x="2214564" y="3158729"/>
            <a:ext cx="964207"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Central</a:t>
            </a:r>
          </a:p>
        </p:txBody>
      </p:sp>
      <p:sp>
        <p:nvSpPr>
          <p:cNvPr id="181275" name="Rectangle 29"/>
          <p:cNvSpPr>
            <a:spLocks noChangeArrowheads="1"/>
          </p:cNvSpPr>
          <p:nvPr/>
        </p:nvSpPr>
        <p:spPr bwMode="auto">
          <a:xfrm>
            <a:off x="2071688" y="3445670"/>
            <a:ext cx="1241334"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Tendency</a:t>
            </a:r>
          </a:p>
        </p:txBody>
      </p:sp>
      <p:sp>
        <p:nvSpPr>
          <p:cNvPr id="181276" name="Freeform 30"/>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77" name="Freeform 31"/>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78" name="Freeform 32"/>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79" name="Freeform 33"/>
          <p:cNvSpPr>
            <a:spLocks/>
          </p:cNvSpPr>
          <p:nvPr/>
        </p:nvSpPr>
        <p:spPr bwMode="auto">
          <a:xfrm>
            <a:off x="4121945" y="4351736"/>
            <a:ext cx="621506" cy="358378"/>
          </a:xfrm>
          <a:custGeom>
            <a:avLst/>
            <a:gdLst>
              <a:gd name="T0" fmla="*/ 0 w 522"/>
              <a:gd name="T1" fmla="*/ 0 h 301"/>
              <a:gd name="T2" fmla="*/ 0 w 522"/>
              <a:gd name="T3" fmla="*/ 756045976 h 301"/>
              <a:gd name="T4" fmla="*/ 1313001983 w 522"/>
              <a:gd name="T5" fmla="*/ 756045976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80" name="Freeform 34"/>
          <p:cNvSpPr>
            <a:spLocks/>
          </p:cNvSpPr>
          <p:nvPr/>
        </p:nvSpPr>
        <p:spPr bwMode="auto">
          <a:xfrm>
            <a:off x="4121945" y="3993357"/>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81" name="Freeform 35"/>
          <p:cNvSpPr>
            <a:spLocks/>
          </p:cNvSpPr>
          <p:nvPr/>
        </p:nvSpPr>
        <p:spPr bwMode="auto">
          <a:xfrm>
            <a:off x="4121945" y="3636169"/>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82" name="Freeform 36"/>
          <p:cNvSpPr>
            <a:spLocks/>
          </p:cNvSpPr>
          <p:nvPr/>
        </p:nvSpPr>
        <p:spPr bwMode="auto">
          <a:xfrm>
            <a:off x="3955256" y="3482580"/>
            <a:ext cx="167879" cy="154781"/>
          </a:xfrm>
          <a:custGeom>
            <a:avLst/>
            <a:gdLst>
              <a:gd name="T0" fmla="*/ 0 w 141"/>
              <a:gd name="T1" fmla="*/ 0 h 130"/>
              <a:gd name="T2" fmla="*/ 0 w 141"/>
              <a:gd name="T3" fmla="*/ 161289974 h 130"/>
              <a:gd name="T4" fmla="*/ 352822610 w 141"/>
              <a:gd name="T5" fmla="*/ 161289974 h 130"/>
              <a:gd name="T6" fmla="*/ 352822610 w 141"/>
              <a:gd name="T7" fmla="*/ 325100897 h 130"/>
              <a:gd name="T8" fmla="*/ 0 60000 65536"/>
              <a:gd name="T9" fmla="*/ 0 60000 65536"/>
              <a:gd name="T10" fmla="*/ 0 60000 65536"/>
              <a:gd name="T11" fmla="*/ 0 60000 65536"/>
              <a:gd name="T12" fmla="*/ 0 w 141"/>
              <a:gd name="T13" fmla="*/ 0 h 130"/>
              <a:gd name="T14" fmla="*/ 141 w 141"/>
              <a:gd name="T15" fmla="*/ 130 h 130"/>
            </a:gdLst>
            <a:ahLst/>
            <a:cxnLst>
              <a:cxn ang="T8">
                <a:pos x="T0" y="T1"/>
              </a:cxn>
              <a:cxn ang="T9">
                <a:pos x="T2" y="T3"/>
              </a:cxn>
              <a:cxn ang="T10">
                <a:pos x="T4" y="T5"/>
              </a:cxn>
              <a:cxn ang="T11">
                <a:pos x="T6" y="T7"/>
              </a:cxn>
            </a:cxnLst>
            <a:rect l="T12" t="T13" r="T14" b="T15"/>
            <a:pathLst>
              <a:path w="141" h="130">
                <a:moveTo>
                  <a:pt x="0" y="0"/>
                </a:moveTo>
                <a:lnTo>
                  <a:pt x="0" y="64"/>
                </a:lnTo>
                <a:lnTo>
                  <a:pt x="140" y="64"/>
                </a:lnTo>
                <a:lnTo>
                  <a:pt x="140"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83" name="Rectangle 37"/>
          <p:cNvSpPr>
            <a:spLocks noChangeArrowheads="1"/>
          </p:cNvSpPr>
          <p:nvPr/>
        </p:nvSpPr>
        <p:spPr bwMode="auto">
          <a:xfrm>
            <a:off x="4751785"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66" name="Rectangle 38"/>
          <p:cNvSpPr>
            <a:spLocks noChangeArrowheads="1"/>
          </p:cNvSpPr>
          <p:nvPr/>
        </p:nvSpPr>
        <p:spPr bwMode="auto">
          <a:xfrm>
            <a:off x="4748214" y="3911204"/>
            <a:ext cx="597183"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Range</a:t>
            </a:r>
          </a:p>
        </p:txBody>
      </p:sp>
      <p:sp>
        <p:nvSpPr>
          <p:cNvPr id="181285" name="Rectangle 39"/>
          <p:cNvSpPr>
            <a:spLocks noChangeArrowheads="1"/>
          </p:cNvSpPr>
          <p:nvPr/>
        </p:nvSpPr>
        <p:spPr bwMode="auto">
          <a:xfrm>
            <a:off x="4751785"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68" name="Rectangle 40"/>
          <p:cNvSpPr>
            <a:spLocks noChangeArrowheads="1"/>
          </p:cNvSpPr>
          <p:nvPr/>
        </p:nvSpPr>
        <p:spPr bwMode="auto">
          <a:xfrm>
            <a:off x="4743451" y="4171951"/>
            <a:ext cx="777682"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Variance</a:t>
            </a:r>
          </a:p>
        </p:txBody>
      </p:sp>
      <p:sp>
        <p:nvSpPr>
          <p:cNvPr id="181287" name="Rectangle 41"/>
          <p:cNvSpPr>
            <a:spLocks noChangeArrowheads="1"/>
          </p:cNvSpPr>
          <p:nvPr/>
        </p:nvSpPr>
        <p:spPr bwMode="auto">
          <a:xfrm>
            <a:off x="4751785"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3770" name="Rectangle 42"/>
          <p:cNvSpPr>
            <a:spLocks noChangeArrowheads="1"/>
          </p:cNvSpPr>
          <p:nvPr/>
        </p:nvSpPr>
        <p:spPr bwMode="auto">
          <a:xfrm>
            <a:off x="4743450" y="4514851"/>
            <a:ext cx="1554818"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Standard Deviation</a:t>
            </a:r>
          </a:p>
        </p:txBody>
      </p:sp>
      <p:sp>
        <p:nvSpPr>
          <p:cNvPr id="181289" name="Rectangle 43"/>
          <p:cNvSpPr>
            <a:spLocks noChangeArrowheads="1"/>
          </p:cNvSpPr>
          <p:nvPr/>
        </p:nvSpPr>
        <p:spPr bwMode="auto">
          <a:xfrm>
            <a:off x="4751785"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1290" name="Freeform 44"/>
          <p:cNvSpPr>
            <a:spLocks/>
          </p:cNvSpPr>
          <p:nvPr/>
        </p:nvSpPr>
        <p:spPr bwMode="auto">
          <a:xfrm>
            <a:off x="3955258" y="3189686"/>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1291" name="Rectangle 45"/>
          <p:cNvSpPr>
            <a:spLocks noChangeArrowheads="1"/>
          </p:cNvSpPr>
          <p:nvPr/>
        </p:nvSpPr>
        <p:spPr bwMode="auto">
          <a:xfrm>
            <a:off x="3961210" y="3301604"/>
            <a:ext cx="115291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Variation</a:t>
            </a:r>
          </a:p>
        </p:txBody>
      </p:sp>
      <p:sp>
        <p:nvSpPr>
          <p:cNvPr id="181292" name="Freeform 46"/>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3" name="Freeform 47"/>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4" name="Freeform 48"/>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5" name="Freeform 49"/>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6" name="Freeform 50"/>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7" name="Freeform 51"/>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8" name="Freeform 52"/>
          <p:cNvSpPr>
            <a:spLocks/>
          </p:cNvSpPr>
          <p:nvPr/>
        </p:nvSpPr>
        <p:spPr bwMode="auto">
          <a:xfrm>
            <a:off x="5984083"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1299" name="Freeform 53"/>
          <p:cNvSpPr>
            <a:spLocks/>
          </p:cNvSpPr>
          <p:nvPr/>
        </p:nvSpPr>
        <p:spPr bwMode="auto">
          <a:xfrm>
            <a:off x="5804297" y="3482580"/>
            <a:ext cx="180975" cy="154781"/>
          </a:xfrm>
          <a:custGeom>
            <a:avLst/>
            <a:gdLst>
              <a:gd name="T0" fmla="*/ 0 w 152"/>
              <a:gd name="T1" fmla="*/ 0 h 130"/>
              <a:gd name="T2" fmla="*/ 0 w 152"/>
              <a:gd name="T3" fmla="*/ 161289974 h 130"/>
              <a:gd name="T4" fmla="*/ 380544334 w 152"/>
              <a:gd name="T5" fmla="*/ 161289974 h 130"/>
              <a:gd name="T6" fmla="*/ 380544334 w 152"/>
              <a:gd name="T7" fmla="*/ 325100897 h 130"/>
              <a:gd name="T8" fmla="*/ 0 60000 65536"/>
              <a:gd name="T9" fmla="*/ 0 60000 65536"/>
              <a:gd name="T10" fmla="*/ 0 60000 65536"/>
              <a:gd name="T11" fmla="*/ 0 60000 65536"/>
              <a:gd name="T12" fmla="*/ 0 w 152"/>
              <a:gd name="T13" fmla="*/ 0 h 130"/>
              <a:gd name="T14" fmla="*/ 152 w 152"/>
              <a:gd name="T15" fmla="*/ 130 h 130"/>
            </a:gdLst>
            <a:ahLst/>
            <a:cxnLst>
              <a:cxn ang="T8">
                <a:pos x="T0" y="T1"/>
              </a:cxn>
              <a:cxn ang="T9">
                <a:pos x="T2" y="T3"/>
              </a:cxn>
              <a:cxn ang="T10">
                <a:pos x="T4" y="T5"/>
              </a:cxn>
              <a:cxn ang="T11">
                <a:pos x="T6" y="T7"/>
              </a:cxn>
            </a:cxnLst>
            <a:rect l="T12" t="T13" r="T14" b="T15"/>
            <a:pathLst>
              <a:path w="152" h="130">
                <a:moveTo>
                  <a:pt x="0" y="0"/>
                </a:moveTo>
                <a:lnTo>
                  <a:pt x="0" y="64"/>
                </a:lnTo>
                <a:lnTo>
                  <a:pt x="151" y="64"/>
                </a:lnTo>
                <a:lnTo>
                  <a:pt x="15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53782" name="Rectangle 54"/>
          <p:cNvSpPr>
            <a:spLocks noChangeArrowheads="1"/>
          </p:cNvSpPr>
          <p:nvPr/>
        </p:nvSpPr>
        <p:spPr bwMode="auto">
          <a:xfrm>
            <a:off x="6334125" y="3927873"/>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Skew</a:t>
            </a:r>
          </a:p>
        </p:txBody>
      </p:sp>
      <p:sp>
        <p:nvSpPr>
          <p:cNvPr id="181301" name="Freeform 55"/>
          <p:cNvSpPr>
            <a:spLocks/>
          </p:cNvSpPr>
          <p:nvPr/>
        </p:nvSpPr>
        <p:spPr bwMode="auto">
          <a:xfrm>
            <a:off x="5804297"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1302" name="Rectangle 56"/>
          <p:cNvSpPr>
            <a:spLocks noChangeArrowheads="1"/>
          </p:cNvSpPr>
          <p:nvPr/>
        </p:nvSpPr>
        <p:spPr bwMode="auto">
          <a:xfrm>
            <a:off x="5963842" y="3301604"/>
            <a:ext cx="858409"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Shape</a:t>
            </a:r>
          </a:p>
        </p:txBody>
      </p:sp>
      <p:sp>
        <p:nvSpPr>
          <p:cNvPr id="64" name="Rectangle 2"/>
          <p:cNvSpPr>
            <a:spLocks noGrp="1" noChangeArrowheads="1"/>
          </p:cNvSpPr>
          <p:nvPr>
            <p:ph type="title"/>
          </p:nvPr>
        </p:nvSpPr>
        <p:spPr>
          <a:xfrm>
            <a:off x="143508" y="944724"/>
            <a:ext cx="4443971" cy="504825"/>
          </a:xfrm>
        </p:spPr>
        <p:txBody>
          <a:bodyPr vert="horz" wrap="square" lIns="67866" tIns="33338" rIns="67866" bIns="33338" numCol="1" rtlCol="0" anchor="ctr" anchorCtr="1" compatLnSpc="1">
            <a:prstTxWarp prst="textNoShape">
              <a:avLst/>
            </a:prstTxWarp>
            <a:normAutofit/>
          </a:bodyPr>
          <a:lstStyle/>
          <a:p>
            <a:pPr>
              <a:lnSpc>
                <a:spcPct val="90000"/>
              </a:lnSpc>
            </a:pPr>
            <a:r>
              <a:rPr lang="en-US" altLang="en-US" sz="2100" dirty="0">
                <a:cs typeface="Times New Roman" panose="02020603050405020304" pitchFamily="18" charset="0"/>
              </a:rPr>
              <a:t>Numerical Data Properties &amp; Measure</a:t>
            </a:r>
            <a:endParaRPr lang="en-US" altLang="en-US" sz="2100" dirty="0"/>
          </a:p>
        </p:txBody>
      </p:sp>
    </p:spTree>
    <p:custDataLst>
      <p:tags r:id="rId1"/>
    </p:custDataLst>
    <p:extLst>
      <p:ext uri="{BB962C8B-B14F-4D97-AF65-F5344CB8AC3E}">
        <p14:creationId xmlns:p14="http://schemas.microsoft.com/office/powerpoint/2010/main" val="3786259699"/>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a:xfrm>
            <a:off x="0" y="971551"/>
            <a:ext cx="1368029" cy="479822"/>
          </a:xfrm>
        </p:spPr>
        <p:txBody>
          <a:bodyPr vert="horz" wrap="square" lIns="67866" tIns="33338" rIns="67866" bIns="33338" numCol="1" rtlCol="0" anchor="ctr" anchorCtr="1" compatLnSpc="1">
            <a:prstTxWarp prst="textNoShape">
              <a:avLst/>
            </a:prstTxWarp>
            <a:normAutofit/>
          </a:bodyPr>
          <a:lstStyle/>
          <a:p>
            <a:r>
              <a:rPr lang="en-US" altLang="en-US" sz="2100" dirty="0">
                <a:cs typeface="Times New Roman" panose="02020603050405020304" pitchFamily="18" charset="0"/>
              </a:rPr>
              <a:t>Mean</a:t>
            </a:r>
          </a:p>
        </p:txBody>
      </p:sp>
      <p:sp>
        <p:nvSpPr>
          <p:cNvPr id="1355779" name="Rectangle 3"/>
          <p:cNvSpPr>
            <a:spLocks noGrp="1" noChangeArrowheads="1"/>
          </p:cNvSpPr>
          <p:nvPr>
            <p:ph idx="1"/>
          </p:nvPr>
        </p:nvSpPr>
        <p:spPr>
          <a:xfrm>
            <a:off x="384223" y="1655545"/>
            <a:ext cx="6172200" cy="3394472"/>
          </a:xfrm>
        </p:spPr>
        <p:txBody>
          <a:bodyPr vert="horz" wrap="square" lIns="67866" tIns="33338" rIns="67866" bIns="33338" numCol="1" rtlCol="0" anchor="t" anchorCtr="0" compatLnSpc="1">
            <a:prstTxWarp prst="textNoShape">
              <a:avLst/>
            </a:prstTxWarp>
            <a:normAutofit/>
          </a:bodyPr>
          <a:lstStyle/>
          <a:p>
            <a:pPr marL="0" indent="0">
              <a:buNone/>
            </a:pPr>
            <a:r>
              <a:rPr lang="en-US" altLang="en-US" sz="1800" dirty="0"/>
              <a:t>1. Measure of Central Tendency</a:t>
            </a:r>
          </a:p>
          <a:p>
            <a:pPr marL="0" indent="0">
              <a:buNone/>
            </a:pPr>
            <a:r>
              <a:rPr lang="en-US" altLang="en-US" sz="1800" dirty="0"/>
              <a:t>2. Most Common Measure</a:t>
            </a:r>
          </a:p>
          <a:p>
            <a:pPr marL="0" indent="0">
              <a:buNone/>
            </a:pPr>
            <a:r>
              <a:rPr lang="en-US" altLang="en-US" sz="1800" dirty="0"/>
              <a:t>3. Acts as ‘Balance Point’</a:t>
            </a:r>
          </a:p>
          <a:p>
            <a:pPr marL="0" indent="0">
              <a:buNone/>
            </a:pPr>
            <a:r>
              <a:rPr lang="en-US" altLang="en-US" sz="1800" dirty="0"/>
              <a:t>4. Affected by Extreme Values (‘Outliers’)</a:t>
            </a:r>
          </a:p>
          <a:p>
            <a:pPr marL="0" indent="0">
              <a:buNone/>
            </a:pPr>
            <a:r>
              <a:rPr lang="en-US" altLang="en-US" sz="1800" dirty="0"/>
              <a:t>5. Formula (Sample Mean)</a:t>
            </a:r>
          </a:p>
        </p:txBody>
      </p:sp>
      <p:sp>
        <p:nvSpPr>
          <p:cNvPr id="183299" name="Line 4"/>
          <p:cNvSpPr>
            <a:spLocks noChangeShapeType="1"/>
          </p:cNvSpPr>
          <p:nvPr/>
        </p:nvSpPr>
        <p:spPr bwMode="auto">
          <a:xfrm>
            <a:off x="2461022" y="4863331"/>
            <a:ext cx="195263" cy="0"/>
          </a:xfrm>
          <a:prstGeom prst="line">
            <a:avLst/>
          </a:prstGeom>
          <a:noFill/>
          <a:ln w="12700">
            <a:solidFill>
              <a:srgbClr val="FCFEB9"/>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83301" name="Line 6"/>
          <p:cNvSpPr>
            <a:spLocks noChangeShapeType="1"/>
          </p:cNvSpPr>
          <p:nvPr/>
        </p:nvSpPr>
        <p:spPr bwMode="auto">
          <a:xfrm>
            <a:off x="4068367" y="4977035"/>
            <a:ext cx="2312194" cy="0"/>
          </a:xfrm>
          <a:prstGeom prst="line">
            <a:avLst/>
          </a:prstGeom>
          <a:ln>
            <a:headEnd/>
            <a:tailEnd/>
          </a:ln>
          <a:extLst/>
        </p:spPr>
        <p:style>
          <a:lnRef idx="2">
            <a:schemeClr val="dk1"/>
          </a:lnRef>
          <a:fillRef idx="0">
            <a:schemeClr val="dk1"/>
          </a:fillRef>
          <a:effectRef idx="1">
            <a:schemeClr val="dk1"/>
          </a:effectRef>
          <a:fontRef idx="minor">
            <a:schemeClr val="tx1"/>
          </a:fontRef>
        </p:style>
        <p:txBody>
          <a:bodyPr wrap="none" anchor="ctr"/>
          <a:lstStyle/>
          <a:p>
            <a:endParaRPr lang="en-US" sz="1350"/>
          </a:p>
        </p:txBody>
      </p:sp>
      <p:sp>
        <p:nvSpPr>
          <p:cNvPr id="1355783" name="Rectangle 7"/>
          <p:cNvSpPr>
            <a:spLocks noChangeArrowheads="1"/>
          </p:cNvSpPr>
          <p:nvPr/>
        </p:nvSpPr>
        <p:spPr bwMode="auto">
          <a:xfrm>
            <a:off x="2352676" y="4563127"/>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effectLst>
                  <a:outerShdw blurRad="38100" dist="38100" dir="2700000" algn="tl">
                    <a:srgbClr val="C0C0C0"/>
                  </a:outerShdw>
                </a:effectLst>
              </a:rPr>
              <a:t>X</a:t>
            </a:r>
          </a:p>
        </p:txBody>
      </p:sp>
      <p:sp>
        <p:nvSpPr>
          <p:cNvPr id="1355784" name="Rectangle 8"/>
          <p:cNvSpPr>
            <a:spLocks noChangeArrowheads="1"/>
          </p:cNvSpPr>
          <p:nvPr/>
        </p:nvSpPr>
        <p:spPr bwMode="auto">
          <a:xfrm>
            <a:off x="3321845" y="4395416"/>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a:effectLst>
                  <a:outerShdw blurRad="38100" dist="38100" dir="2700000" algn="tl">
                    <a:srgbClr val="C0C0C0"/>
                  </a:outerShdw>
                </a:effectLst>
              </a:rPr>
              <a:t>X</a:t>
            </a:r>
          </a:p>
        </p:txBody>
      </p:sp>
      <p:sp>
        <p:nvSpPr>
          <p:cNvPr id="1355785" name="Rectangle 9"/>
          <p:cNvSpPr>
            <a:spLocks noChangeArrowheads="1"/>
          </p:cNvSpPr>
          <p:nvPr/>
        </p:nvSpPr>
        <p:spPr bwMode="auto">
          <a:xfrm>
            <a:off x="3193988" y="5006719"/>
            <a:ext cx="295755"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effectLst>
                  <a:outerShdw blurRad="38100" dist="38100" dir="2700000" algn="tl">
                    <a:srgbClr val="C0C0C0"/>
                  </a:outerShdw>
                </a:effectLst>
              </a:rPr>
              <a:t>n</a:t>
            </a:r>
          </a:p>
        </p:txBody>
      </p:sp>
      <p:sp>
        <p:nvSpPr>
          <p:cNvPr id="1355786" name="Rectangle 10"/>
          <p:cNvSpPr>
            <a:spLocks noChangeArrowheads="1"/>
          </p:cNvSpPr>
          <p:nvPr/>
        </p:nvSpPr>
        <p:spPr bwMode="auto">
          <a:xfrm>
            <a:off x="4010026" y="4509121"/>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a:effectLst>
                  <a:outerShdw blurRad="38100" dist="38100" dir="2700000" algn="tl">
                    <a:srgbClr val="C0C0C0"/>
                  </a:outerShdw>
                </a:effectLst>
              </a:rPr>
              <a:t>X</a:t>
            </a:r>
          </a:p>
        </p:txBody>
      </p:sp>
      <p:sp>
        <p:nvSpPr>
          <p:cNvPr id="1355787" name="Rectangle 11"/>
          <p:cNvSpPr>
            <a:spLocks noChangeArrowheads="1"/>
          </p:cNvSpPr>
          <p:nvPr/>
        </p:nvSpPr>
        <p:spPr bwMode="auto">
          <a:xfrm>
            <a:off x="4657726" y="4509121"/>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effectLst>
                  <a:outerShdw blurRad="38100" dist="38100" dir="2700000" algn="tl">
                    <a:srgbClr val="C0C0C0"/>
                  </a:outerShdw>
                </a:effectLst>
              </a:rPr>
              <a:t>X</a:t>
            </a:r>
          </a:p>
        </p:txBody>
      </p:sp>
      <p:sp>
        <p:nvSpPr>
          <p:cNvPr id="1355788" name="Rectangle 12"/>
          <p:cNvSpPr>
            <a:spLocks noChangeArrowheads="1"/>
          </p:cNvSpPr>
          <p:nvPr/>
        </p:nvSpPr>
        <p:spPr bwMode="auto">
          <a:xfrm>
            <a:off x="5929313" y="4509121"/>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effectLst>
                  <a:outerShdw blurRad="38100" dist="38100" dir="2700000" algn="tl">
                    <a:srgbClr val="C0C0C0"/>
                  </a:outerShdw>
                </a:effectLst>
              </a:rPr>
              <a:t>X</a:t>
            </a:r>
          </a:p>
        </p:txBody>
      </p:sp>
      <p:sp>
        <p:nvSpPr>
          <p:cNvPr id="1355789" name="Rectangle 13"/>
          <p:cNvSpPr>
            <a:spLocks noChangeArrowheads="1"/>
          </p:cNvSpPr>
          <p:nvPr/>
        </p:nvSpPr>
        <p:spPr bwMode="auto">
          <a:xfrm>
            <a:off x="5061348" y="4973465"/>
            <a:ext cx="295755" cy="436659"/>
          </a:xfrm>
          <a:prstGeom prst="rect">
            <a:avLst/>
          </a:prstGeom>
          <a:noFill/>
          <a:ln>
            <a:noFill/>
          </a:ln>
          <a:effectLst/>
          <a:extLst/>
        </p:spPr>
        <p:txBody>
          <a:bodyPr wrap="none" lIns="67866" tIns="33338" rIns="67866" bIns="33338">
            <a:spAutoFit/>
          </a:bodyPr>
          <a:lstStyle/>
          <a:p>
            <a:pPr eaLnBrk="0" hangingPunct="0">
              <a:defRPr/>
            </a:pPr>
            <a:r>
              <a:rPr lang="en-US" altLang="en-US" sz="2400" i="1">
                <a:effectLst>
                  <a:outerShdw blurRad="38100" dist="38100" dir="2700000" algn="tl">
                    <a:srgbClr val="C0C0C0"/>
                  </a:outerShdw>
                </a:effectLst>
              </a:rPr>
              <a:t>n</a:t>
            </a:r>
          </a:p>
        </p:txBody>
      </p:sp>
      <p:sp>
        <p:nvSpPr>
          <p:cNvPr id="1355790" name="Rectangle 14"/>
          <p:cNvSpPr>
            <a:spLocks noChangeArrowheads="1"/>
          </p:cNvSpPr>
          <p:nvPr/>
        </p:nvSpPr>
        <p:spPr bwMode="auto">
          <a:xfrm>
            <a:off x="3548063" y="4557341"/>
            <a:ext cx="185148" cy="321243"/>
          </a:xfrm>
          <a:prstGeom prst="rect">
            <a:avLst/>
          </a:prstGeom>
          <a:noFill/>
          <a:ln>
            <a:noFill/>
          </a:ln>
          <a:effectLst/>
          <a:extLst/>
        </p:spPr>
        <p:txBody>
          <a:bodyPr wrap="none" lIns="67866" tIns="33338" rIns="67866" bIns="33338">
            <a:spAutoFit/>
          </a:bodyPr>
          <a:lstStyle/>
          <a:p>
            <a:pPr eaLnBrk="0" hangingPunct="0">
              <a:defRPr/>
            </a:pPr>
            <a:r>
              <a:rPr lang="en-US" altLang="en-US" sz="1650" i="1">
                <a:effectLst>
                  <a:outerShdw blurRad="38100" dist="38100" dir="2700000" algn="tl">
                    <a:srgbClr val="C0C0C0"/>
                  </a:outerShdw>
                </a:effectLst>
              </a:rPr>
              <a:t>i</a:t>
            </a:r>
          </a:p>
        </p:txBody>
      </p:sp>
      <p:sp>
        <p:nvSpPr>
          <p:cNvPr id="1355791" name="Rectangle 15"/>
          <p:cNvSpPr>
            <a:spLocks noChangeArrowheads="1"/>
          </p:cNvSpPr>
          <p:nvPr/>
        </p:nvSpPr>
        <p:spPr bwMode="auto">
          <a:xfrm>
            <a:off x="2959894" y="4807372"/>
            <a:ext cx="185148" cy="321243"/>
          </a:xfrm>
          <a:prstGeom prst="rect">
            <a:avLst/>
          </a:prstGeom>
          <a:noFill/>
          <a:ln>
            <a:noFill/>
          </a:ln>
          <a:effectLst/>
          <a:extLst/>
        </p:spPr>
        <p:txBody>
          <a:bodyPr wrap="none" lIns="67866" tIns="33338" rIns="67866" bIns="33338">
            <a:spAutoFit/>
          </a:bodyPr>
          <a:lstStyle/>
          <a:p>
            <a:pPr eaLnBrk="0" hangingPunct="0">
              <a:defRPr/>
            </a:pPr>
            <a:r>
              <a:rPr lang="en-US" altLang="en-US" sz="1650" i="1">
                <a:effectLst>
                  <a:outerShdw blurRad="38100" dist="38100" dir="2700000" algn="tl">
                    <a:srgbClr val="C0C0C0"/>
                  </a:outerShdw>
                </a:effectLst>
              </a:rPr>
              <a:t>i</a:t>
            </a:r>
          </a:p>
        </p:txBody>
      </p:sp>
      <p:sp>
        <p:nvSpPr>
          <p:cNvPr id="1355792" name="Rectangle 16"/>
          <p:cNvSpPr>
            <a:spLocks noChangeArrowheads="1"/>
          </p:cNvSpPr>
          <p:nvPr/>
        </p:nvSpPr>
        <p:spPr bwMode="auto">
          <a:xfrm>
            <a:off x="3037285" y="4152528"/>
            <a:ext cx="246062" cy="321243"/>
          </a:xfrm>
          <a:prstGeom prst="rect">
            <a:avLst/>
          </a:prstGeom>
          <a:noFill/>
          <a:ln>
            <a:noFill/>
          </a:ln>
          <a:effectLst/>
          <a:extLst/>
        </p:spPr>
        <p:txBody>
          <a:bodyPr wrap="none" lIns="67866" tIns="33338" rIns="67866" bIns="33338">
            <a:spAutoFit/>
          </a:bodyPr>
          <a:lstStyle/>
          <a:p>
            <a:pPr eaLnBrk="0" hangingPunct="0">
              <a:defRPr/>
            </a:pPr>
            <a:r>
              <a:rPr lang="en-US" altLang="en-US" sz="1650" i="1" dirty="0">
                <a:effectLst>
                  <a:outerShdw blurRad="38100" dist="38100" dir="2700000" algn="tl">
                    <a:srgbClr val="C0C0C0"/>
                  </a:outerShdw>
                </a:effectLst>
              </a:rPr>
              <a:t>n</a:t>
            </a:r>
          </a:p>
        </p:txBody>
      </p:sp>
      <p:sp>
        <p:nvSpPr>
          <p:cNvPr id="1355793" name="Rectangle 17"/>
          <p:cNvSpPr>
            <a:spLocks noChangeArrowheads="1"/>
          </p:cNvSpPr>
          <p:nvPr/>
        </p:nvSpPr>
        <p:spPr bwMode="auto">
          <a:xfrm>
            <a:off x="6156722" y="4671045"/>
            <a:ext cx="246062" cy="321243"/>
          </a:xfrm>
          <a:prstGeom prst="rect">
            <a:avLst/>
          </a:prstGeom>
          <a:noFill/>
          <a:ln>
            <a:noFill/>
          </a:ln>
          <a:effectLst/>
          <a:extLst/>
        </p:spPr>
        <p:txBody>
          <a:bodyPr wrap="none" lIns="67866" tIns="33338" rIns="67866" bIns="33338">
            <a:spAutoFit/>
          </a:bodyPr>
          <a:lstStyle/>
          <a:p>
            <a:pPr eaLnBrk="0" hangingPunct="0">
              <a:defRPr/>
            </a:pPr>
            <a:r>
              <a:rPr lang="en-US" altLang="en-US" sz="1650" i="1">
                <a:effectLst>
                  <a:outerShdw blurRad="38100" dist="38100" dir="2700000" algn="tl">
                    <a:srgbClr val="C0C0C0"/>
                  </a:outerShdw>
                </a:effectLst>
              </a:rPr>
              <a:t>n</a:t>
            </a:r>
          </a:p>
        </p:txBody>
      </p:sp>
      <p:sp>
        <p:nvSpPr>
          <p:cNvPr id="1355794" name="Rectangle 18"/>
          <p:cNvSpPr>
            <a:spLocks noChangeArrowheads="1"/>
          </p:cNvSpPr>
          <p:nvPr/>
        </p:nvSpPr>
        <p:spPr bwMode="auto">
          <a:xfrm>
            <a:off x="2677717" y="4563127"/>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effectLst>
                  <a:outerShdw blurRad="38100" dist="38100" dir="2700000" algn="tl">
                    <a:srgbClr val="C0C0C0"/>
                  </a:outerShdw>
                </a:effectLst>
                <a:latin typeface="Symbol" pitchFamily="18" charset="2"/>
              </a:rPr>
              <a:t></a:t>
            </a:r>
          </a:p>
        </p:txBody>
      </p:sp>
      <p:sp>
        <p:nvSpPr>
          <p:cNvPr id="1355795" name="Rectangle 19"/>
          <p:cNvSpPr>
            <a:spLocks noChangeArrowheads="1"/>
          </p:cNvSpPr>
          <p:nvPr/>
        </p:nvSpPr>
        <p:spPr bwMode="auto">
          <a:xfrm>
            <a:off x="3734992" y="4743674"/>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a:effectLst>
                  <a:outerShdw blurRad="38100" dist="38100" dir="2700000" algn="tl">
                    <a:srgbClr val="C0C0C0"/>
                  </a:outerShdw>
                </a:effectLst>
                <a:latin typeface="Symbol" pitchFamily="18" charset="2"/>
              </a:rPr>
              <a:t></a:t>
            </a:r>
          </a:p>
        </p:txBody>
      </p:sp>
      <p:sp>
        <p:nvSpPr>
          <p:cNvPr id="1355796" name="Rectangle 20"/>
          <p:cNvSpPr>
            <a:spLocks noChangeArrowheads="1"/>
          </p:cNvSpPr>
          <p:nvPr/>
        </p:nvSpPr>
        <p:spPr bwMode="auto">
          <a:xfrm>
            <a:off x="4406505" y="4509121"/>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effectLst>
                  <a:outerShdw blurRad="38100" dist="38100" dir="2700000" algn="tl">
                    <a:srgbClr val="C0C0C0"/>
                  </a:outerShdw>
                </a:effectLst>
                <a:latin typeface="Symbol" pitchFamily="18" charset="2"/>
              </a:rPr>
              <a:t></a:t>
            </a:r>
          </a:p>
        </p:txBody>
      </p:sp>
      <p:sp>
        <p:nvSpPr>
          <p:cNvPr id="1355797" name="Rectangle 21"/>
          <p:cNvSpPr>
            <a:spLocks noChangeArrowheads="1"/>
          </p:cNvSpPr>
          <p:nvPr/>
        </p:nvSpPr>
        <p:spPr bwMode="auto">
          <a:xfrm>
            <a:off x="5093495" y="4509121"/>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a:effectLst>
                  <a:outerShdw blurRad="38100" dist="38100" dir="2700000" algn="tl">
                    <a:srgbClr val="C0C0C0"/>
                  </a:outerShdw>
                </a:effectLst>
                <a:latin typeface="Symbol" pitchFamily="18" charset="2"/>
              </a:rPr>
              <a:t></a:t>
            </a:r>
          </a:p>
        </p:txBody>
      </p:sp>
      <p:sp>
        <p:nvSpPr>
          <p:cNvPr id="1355798" name="Rectangle 22"/>
          <p:cNvSpPr>
            <a:spLocks noChangeArrowheads="1"/>
          </p:cNvSpPr>
          <p:nvPr/>
        </p:nvSpPr>
        <p:spPr bwMode="auto">
          <a:xfrm>
            <a:off x="5676901" y="4509121"/>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a:effectLst>
                  <a:outerShdw blurRad="38100" dist="38100" dir="2700000" algn="tl">
                    <a:srgbClr val="C0C0C0"/>
                  </a:outerShdw>
                </a:effectLst>
                <a:latin typeface="Symbol" pitchFamily="18" charset="2"/>
              </a:rPr>
              <a:t></a:t>
            </a:r>
          </a:p>
        </p:txBody>
      </p:sp>
      <p:sp>
        <p:nvSpPr>
          <p:cNvPr id="1355799" name="Rectangle 23"/>
          <p:cNvSpPr>
            <a:spLocks noChangeArrowheads="1"/>
          </p:cNvSpPr>
          <p:nvPr/>
        </p:nvSpPr>
        <p:spPr bwMode="auto">
          <a:xfrm>
            <a:off x="3038476" y="4807372"/>
            <a:ext cx="252474" cy="321243"/>
          </a:xfrm>
          <a:prstGeom prst="rect">
            <a:avLst/>
          </a:prstGeom>
          <a:noFill/>
          <a:ln>
            <a:noFill/>
          </a:ln>
          <a:effectLst/>
          <a:extLst/>
        </p:spPr>
        <p:txBody>
          <a:bodyPr wrap="none" lIns="67866" tIns="33338" rIns="67866" bIns="33338">
            <a:spAutoFit/>
          </a:bodyPr>
          <a:lstStyle/>
          <a:p>
            <a:pPr eaLnBrk="0" hangingPunct="0">
              <a:defRPr/>
            </a:pPr>
            <a:r>
              <a:rPr lang="en-US" altLang="en-US" sz="1650">
                <a:effectLst>
                  <a:outerShdw blurRad="38100" dist="38100" dir="2700000" algn="tl">
                    <a:srgbClr val="C0C0C0"/>
                  </a:outerShdw>
                </a:effectLst>
                <a:latin typeface="Symbol" pitchFamily="18" charset="2"/>
              </a:rPr>
              <a:t></a:t>
            </a:r>
          </a:p>
        </p:txBody>
      </p:sp>
      <p:sp>
        <p:nvSpPr>
          <p:cNvPr id="1355800" name="Rectangle 24"/>
          <p:cNvSpPr>
            <a:spLocks noChangeArrowheads="1"/>
          </p:cNvSpPr>
          <p:nvPr/>
        </p:nvSpPr>
        <p:spPr bwMode="auto">
          <a:xfrm>
            <a:off x="2937273" y="4325168"/>
            <a:ext cx="465674" cy="621325"/>
          </a:xfrm>
          <a:prstGeom prst="rect">
            <a:avLst/>
          </a:prstGeom>
          <a:noFill/>
          <a:ln>
            <a:noFill/>
          </a:ln>
          <a:effectLst/>
          <a:extLst/>
        </p:spPr>
        <p:txBody>
          <a:bodyPr wrap="none" lIns="67866" tIns="33338" rIns="67866" bIns="33338">
            <a:spAutoFit/>
          </a:bodyPr>
          <a:lstStyle/>
          <a:p>
            <a:pPr eaLnBrk="0" hangingPunct="0">
              <a:defRPr/>
            </a:pPr>
            <a:r>
              <a:rPr lang="en-US" altLang="en-US" sz="3600" dirty="0">
                <a:effectLst>
                  <a:outerShdw blurRad="38100" dist="38100" dir="2700000" algn="tl">
                    <a:srgbClr val="C0C0C0"/>
                  </a:outerShdw>
                </a:effectLst>
                <a:latin typeface="Symbol" pitchFamily="18" charset="2"/>
              </a:rPr>
              <a:t></a:t>
            </a:r>
          </a:p>
        </p:txBody>
      </p:sp>
      <p:sp>
        <p:nvSpPr>
          <p:cNvPr id="1355801" name="Rectangle 25"/>
          <p:cNvSpPr>
            <a:spLocks noChangeArrowheads="1"/>
          </p:cNvSpPr>
          <p:nvPr/>
        </p:nvSpPr>
        <p:spPr bwMode="auto">
          <a:xfrm>
            <a:off x="3152776" y="4807372"/>
            <a:ext cx="244459" cy="321243"/>
          </a:xfrm>
          <a:prstGeom prst="rect">
            <a:avLst/>
          </a:prstGeom>
          <a:noFill/>
          <a:ln>
            <a:noFill/>
          </a:ln>
          <a:effectLst/>
          <a:extLst/>
        </p:spPr>
        <p:txBody>
          <a:bodyPr wrap="none" lIns="67866" tIns="33338" rIns="67866" bIns="33338">
            <a:spAutoFit/>
          </a:bodyPr>
          <a:lstStyle/>
          <a:p>
            <a:pPr eaLnBrk="0" hangingPunct="0">
              <a:defRPr/>
            </a:pPr>
            <a:r>
              <a:rPr lang="en-US" altLang="en-US" sz="1650" dirty="0">
                <a:effectLst>
                  <a:outerShdw blurRad="38100" dist="38100" dir="2700000" algn="tl">
                    <a:srgbClr val="C0C0C0"/>
                  </a:outerShdw>
                </a:effectLst>
              </a:rPr>
              <a:t>1</a:t>
            </a:r>
          </a:p>
        </p:txBody>
      </p:sp>
      <p:sp>
        <p:nvSpPr>
          <p:cNvPr id="1355802" name="Rectangle 26"/>
          <p:cNvSpPr>
            <a:spLocks noChangeArrowheads="1"/>
          </p:cNvSpPr>
          <p:nvPr/>
        </p:nvSpPr>
        <p:spPr bwMode="auto">
          <a:xfrm>
            <a:off x="4223148" y="4671045"/>
            <a:ext cx="244459" cy="321243"/>
          </a:xfrm>
          <a:prstGeom prst="rect">
            <a:avLst/>
          </a:prstGeom>
          <a:noFill/>
          <a:ln>
            <a:noFill/>
          </a:ln>
          <a:effectLst/>
          <a:extLst/>
        </p:spPr>
        <p:txBody>
          <a:bodyPr wrap="none" lIns="67866" tIns="33338" rIns="67866" bIns="33338">
            <a:spAutoFit/>
          </a:bodyPr>
          <a:lstStyle/>
          <a:p>
            <a:pPr eaLnBrk="0" hangingPunct="0">
              <a:defRPr/>
            </a:pPr>
            <a:r>
              <a:rPr lang="en-US" altLang="en-US" sz="1650">
                <a:effectLst>
                  <a:outerShdw blurRad="38100" dist="38100" dir="2700000" algn="tl">
                    <a:srgbClr val="C0C0C0"/>
                  </a:outerShdw>
                </a:effectLst>
              </a:rPr>
              <a:t>1</a:t>
            </a:r>
          </a:p>
        </p:txBody>
      </p:sp>
      <p:sp>
        <p:nvSpPr>
          <p:cNvPr id="1355803" name="Rectangle 27"/>
          <p:cNvSpPr>
            <a:spLocks noChangeArrowheads="1"/>
          </p:cNvSpPr>
          <p:nvPr/>
        </p:nvSpPr>
        <p:spPr bwMode="auto">
          <a:xfrm>
            <a:off x="4885136" y="4671045"/>
            <a:ext cx="244459" cy="321243"/>
          </a:xfrm>
          <a:prstGeom prst="rect">
            <a:avLst/>
          </a:prstGeom>
          <a:noFill/>
          <a:ln>
            <a:noFill/>
          </a:ln>
          <a:effectLst/>
          <a:extLst/>
        </p:spPr>
        <p:txBody>
          <a:bodyPr wrap="none" lIns="67866" tIns="33338" rIns="67866" bIns="33338">
            <a:spAutoFit/>
          </a:bodyPr>
          <a:lstStyle/>
          <a:p>
            <a:pPr eaLnBrk="0" hangingPunct="0">
              <a:defRPr/>
            </a:pPr>
            <a:r>
              <a:rPr lang="en-US" altLang="en-US" sz="1650">
                <a:effectLst>
                  <a:outerShdw blurRad="38100" dist="38100" dir="2700000" algn="tl">
                    <a:srgbClr val="C0C0C0"/>
                  </a:outerShdw>
                </a:effectLst>
              </a:rPr>
              <a:t>2</a:t>
            </a:r>
          </a:p>
        </p:txBody>
      </p:sp>
      <p:sp>
        <p:nvSpPr>
          <p:cNvPr id="1355804" name="Rectangle 28"/>
          <p:cNvSpPr>
            <a:spLocks noChangeArrowheads="1"/>
          </p:cNvSpPr>
          <p:nvPr/>
        </p:nvSpPr>
        <p:spPr bwMode="auto">
          <a:xfrm>
            <a:off x="5317331" y="4509121"/>
            <a:ext cx="444834" cy="436659"/>
          </a:xfrm>
          <a:prstGeom prst="rect">
            <a:avLst/>
          </a:prstGeom>
          <a:noFill/>
          <a:ln>
            <a:noFill/>
          </a:ln>
          <a:effectLst/>
          <a:extLst/>
        </p:spPr>
        <p:txBody>
          <a:bodyPr wrap="none" lIns="67866" tIns="33338" rIns="67866" bIns="33338">
            <a:spAutoFit/>
          </a:bodyPr>
          <a:lstStyle/>
          <a:p>
            <a:pPr eaLnBrk="0" hangingPunct="0">
              <a:defRPr/>
            </a:pPr>
            <a:r>
              <a:rPr lang="en-US" altLang="en-US" sz="2400">
                <a:effectLst>
                  <a:outerShdw blurRad="38100" dist="38100" dir="2700000" algn="tl">
                    <a:srgbClr val="C0C0C0"/>
                  </a:outerShdw>
                </a:effectLst>
                <a:latin typeface="MT Extra" pitchFamily="18" charset="2"/>
              </a:rPr>
              <a:t></a:t>
            </a:r>
          </a:p>
        </p:txBody>
      </p:sp>
      <p:sp>
        <p:nvSpPr>
          <p:cNvPr id="183324" name="Line 29"/>
          <p:cNvSpPr>
            <a:spLocks noChangeShapeType="1"/>
          </p:cNvSpPr>
          <p:nvPr/>
        </p:nvSpPr>
        <p:spPr bwMode="auto">
          <a:xfrm flipV="1">
            <a:off x="2400300" y="4661613"/>
            <a:ext cx="30480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183325" name="Text Box 30"/>
          <p:cNvSpPr txBox="1">
            <a:spLocks noChangeArrowheads="1"/>
          </p:cNvSpPr>
          <p:nvPr/>
        </p:nvSpPr>
        <p:spPr bwMode="auto">
          <a:xfrm>
            <a:off x="2668009" y="3453407"/>
            <a:ext cx="2236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dirty="0">
                <a:latin typeface="Arial" panose="020B0604020202020204" pitchFamily="34" charset="0"/>
                <a:cs typeface="Times New Roman" panose="02020603050405020304" pitchFamily="18" charset="0"/>
              </a:rPr>
              <a:t>Sum of all data ( X</a:t>
            </a:r>
            <a:r>
              <a:rPr lang="en-US" altLang="en-US" baseline="-25000" dirty="0">
                <a:latin typeface="Arial" panose="020B0604020202020204" pitchFamily="34" charset="0"/>
                <a:cs typeface="Times New Roman" panose="02020603050405020304" pitchFamily="18" charset="0"/>
              </a:rPr>
              <a:t>i </a:t>
            </a:r>
            <a:r>
              <a:rPr lang="en-US" altLang="en-US" dirty="0">
                <a:latin typeface="Arial" panose="020B0604020202020204" pitchFamily="34" charset="0"/>
                <a:cs typeface="Times New Roman" panose="02020603050405020304" pitchFamily="18" charset="0"/>
              </a:rPr>
              <a:t>)</a:t>
            </a:r>
          </a:p>
        </p:txBody>
      </p:sp>
      <p:sp>
        <p:nvSpPr>
          <p:cNvPr id="183326" name="Line 31"/>
          <p:cNvSpPr>
            <a:spLocks noChangeShapeType="1"/>
          </p:cNvSpPr>
          <p:nvPr/>
        </p:nvSpPr>
        <p:spPr bwMode="auto">
          <a:xfrm flipV="1">
            <a:off x="2673179" y="3817441"/>
            <a:ext cx="2232552" cy="11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dirty="0"/>
          </a:p>
        </p:txBody>
      </p:sp>
      <p:sp>
        <p:nvSpPr>
          <p:cNvPr id="183327" name="Text Box 32"/>
          <p:cNvSpPr txBox="1">
            <a:spLocks noChangeArrowheads="1"/>
          </p:cNvSpPr>
          <p:nvPr/>
        </p:nvSpPr>
        <p:spPr bwMode="auto">
          <a:xfrm>
            <a:off x="2723169" y="3825478"/>
            <a:ext cx="21210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r>
              <a:rPr lang="en-US" altLang="en-US" dirty="0">
                <a:latin typeface="Arial" panose="020B0604020202020204" pitchFamily="34" charset="0"/>
                <a:cs typeface="Times New Roman" panose="02020603050405020304" pitchFamily="18" charset="0"/>
              </a:rPr>
              <a:t>Number of data (n)</a:t>
            </a:r>
          </a:p>
        </p:txBody>
      </p:sp>
    </p:spTree>
    <p:custDataLst>
      <p:tags r:id="rId1"/>
    </p:custDataLst>
    <p:extLst>
      <p:ext uri="{BB962C8B-B14F-4D97-AF65-F5344CB8AC3E}">
        <p14:creationId xmlns:p14="http://schemas.microsoft.com/office/powerpoint/2010/main" val="34651756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animEffect transition="in" filter="wipe(left)">
                                      <p:cBhvr>
                                        <p:cTn id="7" dur="500"/>
                                        <p:tgtEl>
                                          <p:spTgt spid="1355779">
                                            <p:txEl>
                                              <p:pRg st="0" end="0"/>
                                            </p:txEl>
                                          </p:spTgt>
                                        </p:tgtEl>
                                      </p:cBhvr>
                                    </p:animEffect>
                                  </p:childTnLst>
                                  <p:subTnLst>
                                    <p:animClr clrSpc="rgb" dir="cw">
                                      <p:cBhvr override="childStyle">
                                        <p:cTn dur="1" fill="hold" display="0" masterRel="nextClick" afterEffect="1"/>
                                        <p:tgtEl>
                                          <p:spTgt spid="135577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5779">
                                            <p:txEl>
                                              <p:pRg st="1" end="1"/>
                                            </p:txEl>
                                          </p:spTgt>
                                        </p:tgtEl>
                                        <p:attrNameLst>
                                          <p:attrName>style.visibility</p:attrName>
                                        </p:attrNameLst>
                                      </p:cBhvr>
                                      <p:to>
                                        <p:strVal val="visible"/>
                                      </p:to>
                                    </p:set>
                                    <p:animEffect transition="in" filter="wipe(left)">
                                      <p:cBhvr>
                                        <p:cTn id="12" dur="500"/>
                                        <p:tgtEl>
                                          <p:spTgt spid="1355779">
                                            <p:txEl>
                                              <p:pRg st="1" end="1"/>
                                            </p:txEl>
                                          </p:spTgt>
                                        </p:tgtEl>
                                      </p:cBhvr>
                                    </p:animEffect>
                                  </p:childTnLst>
                                  <p:subTnLst>
                                    <p:animClr clrSpc="rgb" dir="cw">
                                      <p:cBhvr override="childStyle">
                                        <p:cTn dur="1" fill="hold" display="0" masterRel="nextClick" afterEffect="1"/>
                                        <p:tgtEl>
                                          <p:spTgt spid="135577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55779">
                                            <p:txEl>
                                              <p:pRg st="2" end="2"/>
                                            </p:txEl>
                                          </p:spTgt>
                                        </p:tgtEl>
                                        <p:attrNameLst>
                                          <p:attrName>style.visibility</p:attrName>
                                        </p:attrNameLst>
                                      </p:cBhvr>
                                      <p:to>
                                        <p:strVal val="visible"/>
                                      </p:to>
                                    </p:set>
                                    <p:animEffect transition="in" filter="wipe(left)">
                                      <p:cBhvr>
                                        <p:cTn id="17" dur="500"/>
                                        <p:tgtEl>
                                          <p:spTgt spid="1355779">
                                            <p:txEl>
                                              <p:pRg st="2" end="2"/>
                                            </p:txEl>
                                          </p:spTgt>
                                        </p:tgtEl>
                                      </p:cBhvr>
                                    </p:animEffect>
                                  </p:childTnLst>
                                  <p:subTnLst>
                                    <p:animClr clrSpc="rgb" dir="cw">
                                      <p:cBhvr override="childStyle">
                                        <p:cTn dur="1" fill="hold" display="0" masterRel="nextClick" afterEffect="1"/>
                                        <p:tgtEl>
                                          <p:spTgt spid="135577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5779">
                                            <p:txEl>
                                              <p:pRg st="3" end="3"/>
                                            </p:txEl>
                                          </p:spTgt>
                                        </p:tgtEl>
                                        <p:attrNameLst>
                                          <p:attrName>style.visibility</p:attrName>
                                        </p:attrNameLst>
                                      </p:cBhvr>
                                      <p:to>
                                        <p:strVal val="visible"/>
                                      </p:to>
                                    </p:set>
                                    <p:animEffect transition="in" filter="wipe(left)">
                                      <p:cBhvr>
                                        <p:cTn id="22" dur="500"/>
                                        <p:tgtEl>
                                          <p:spTgt spid="1355779">
                                            <p:txEl>
                                              <p:pRg st="3" end="3"/>
                                            </p:txEl>
                                          </p:spTgt>
                                        </p:tgtEl>
                                      </p:cBhvr>
                                    </p:animEffect>
                                  </p:childTnLst>
                                  <p:subTnLst>
                                    <p:animClr clrSpc="rgb" dir="cw">
                                      <p:cBhvr override="childStyle">
                                        <p:cTn dur="1" fill="hold" display="0" masterRel="nextClick" afterEffect="1"/>
                                        <p:tgtEl>
                                          <p:spTgt spid="1355779">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5779">
                                            <p:txEl>
                                              <p:pRg st="4" end="4"/>
                                            </p:txEl>
                                          </p:spTgt>
                                        </p:tgtEl>
                                        <p:attrNameLst>
                                          <p:attrName>style.visibility</p:attrName>
                                        </p:attrNameLst>
                                      </p:cBhvr>
                                      <p:to>
                                        <p:strVal val="visible"/>
                                      </p:to>
                                    </p:set>
                                    <p:animEffect transition="in" filter="wipe(left)">
                                      <p:cBhvr>
                                        <p:cTn id="27" dur="500"/>
                                        <p:tgtEl>
                                          <p:spTgt spid="1355779">
                                            <p:txEl>
                                              <p:pRg st="4" end="4"/>
                                            </p:txEl>
                                          </p:spTgt>
                                        </p:tgtEl>
                                      </p:cBhvr>
                                    </p:animEffect>
                                  </p:childTnLst>
                                  <p:subTnLst>
                                    <p:animClr clrSpc="rgb" dir="cw">
                                      <p:cBhvr override="childStyle">
                                        <p:cTn dur="1" fill="hold" display="0" masterRel="nextClick" afterEffect="1"/>
                                        <p:tgtEl>
                                          <p:spTgt spid="1355779">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9896" y="986001"/>
            <a:ext cx="1979712" cy="378619"/>
          </a:xfrm>
        </p:spPr>
        <p:txBody>
          <a:bodyPr vert="horz" wrap="square" lIns="67866" tIns="33338" rIns="67866" bIns="33338" numCol="1" rtlCol="0" anchor="ctr" anchorCtr="1" compatLnSpc="1">
            <a:prstTxWarp prst="textNoShape">
              <a:avLst/>
            </a:prstTxWarp>
            <a:normAutofit fontScale="90000"/>
          </a:bodyPr>
          <a:lstStyle/>
          <a:p>
            <a:r>
              <a:rPr lang="en-US" altLang="en-US" sz="2100" dirty="0">
                <a:cs typeface="Times New Roman" panose="02020603050405020304" pitchFamily="18" charset="0"/>
              </a:rPr>
              <a:t>Mean Example</a:t>
            </a:r>
          </a:p>
        </p:txBody>
      </p:sp>
      <p:sp>
        <p:nvSpPr>
          <p:cNvPr id="185346" name="Rectangle 3"/>
          <p:cNvSpPr>
            <a:spLocks noGrp="1" noChangeArrowheads="1"/>
          </p:cNvSpPr>
          <p:nvPr>
            <p:ph idx="1"/>
          </p:nvPr>
        </p:nvSpPr>
        <p:spPr>
          <a:xfrm>
            <a:off x="400050" y="2057401"/>
            <a:ext cx="8229600" cy="3394472"/>
          </a:xfrm>
        </p:spPr>
        <p:txBody>
          <a:bodyPr vert="horz" wrap="square" lIns="67866" tIns="33338" rIns="67866" bIns="33338" numCol="1" rtlCol="0" anchor="t" anchorCtr="0" compatLnSpc="1">
            <a:prstTxWarp prst="textNoShape">
              <a:avLst/>
            </a:prstTxWarp>
            <a:normAutofit/>
          </a:bodyPr>
          <a:lstStyle/>
          <a:p>
            <a:pPr marL="0" indent="0">
              <a:buNone/>
              <a:tabLst>
                <a:tab pos="1885950" algn="ctr"/>
                <a:tab pos="2571750" algn="ctr"/>
                <a:tab pos="3257550" algn="ctr"/>
                <a:tab pos="3943350" algn="ctr"/>
                <a:tab pos="4629150" algn="ctr"/>
                <a:tab pos="5314950" algn="ctr"/>
              </a:tabLst>
            </a:pPr>
            <a:r>
              <a:rPr lang="en-US" altLang="en-US" sz="1800" dirty="0"/>
              <a:t>Raw Data:	10.3	4.9	8.9	11.7	6.3	7.7</a:t>
            </a:r>
          </a:p>
        </p:txBody>
      </p:sp>
      <p:sp>
        <p:nvSpPr>
          <p:cNvPr id="185347" name="Line 4"/>
          <p:cNvSpPr>
            <a:spLocks noChangeShapeType="1"/>
          </p:cNvSpPr>
          <p:nvPr/>
        </p:nvSpPr>
        <p:spPr bwMode="auto">
          <a:xfrm>
            <a:off x="1699822" y="3469891"/>
            <a:ext cx="195263" cy="0"/>
          </a:xfrm>
          <a:prstGeom prst="line">
            <a:avLst/>
          </a:prstGeom>
          <a:noFill/>
          <a:ln w="12700">
            <a:solidFill>
              <a:srgbClr val="FCFEB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7830" name="Line 6"/>
          <p:cNvSpPr>
            <a:spLocks noChangeShapeType="1"/>
          </p:cNvSpPr>
          <p:nvPr/>
        </p:nvSpPr>
        <p:spPr bwMode="auto">
          <a:xfrm>
            <a:off x="2249892" y="3259150"/>
            <a:ext cx="4115990"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7831" name="Rectangle 7"/>
          <p:cNvSpPr>
            <a:spLocks noChangeArrowheads="1"/>
          </p:cNvSpPr>
          <p:nvPr/>
        </p:nvSpPr>
        <p:spPr bwMode="auto">
          <a:xfrm>
            <a:off x="1448601" y="3019836"/>
            <a:ext cx="257283" cy="344326"/>
          </a:xfrm>
          <a:prstGeom prst="rect">
            <a:avLst/>
          </a:prstGeom>
          <a:noFill/>
          <a:ln>
            <a:noFill/>
          </a:ln>
          <a:effectLst/>
          <a:extLst/>
        </p:spPr>
        <p:txBody>
          <a:bodyPr wrap="none" lIns="67866" tIns="33338" rIns="67866" bIns="33338">
            <a:spAutoFit/>
          </a:bodyPr>
          <a:lstStyle/>
          <a:p>
            <a:pPr eaLnBrk="0" hangingPunct="0">
              <a:defRPr/>
            </a:pPr>
            <a:r>
              <a:rPr lang="en-US" altLang="en-US" i="1" dirty="0">
                <a:effectLst>
                  <a:outerShdw blurRad="38100" dist="38100" dir="2700000" algn="tl">
                    <a:srgbClr val="C0C0C0"/>
                  </a:outerShdw>
                </a:effectLst>
              </a:rPr>
              <a:t>X</a:t>
            </a:r>
          </a:p>
        </p:txBody>
      </p:sp>
      <p:sp>
        <p:nvSpPr>
          <p:cNvPr id="1357838" name="Rectangle 14"/>
          <p:cNvSpPr>
            <a:spLocks noChangeArrowheads="1"/>
          </p:cNvSpPr>
          <p:nvPr/>
        </p:nvSpPr>
        <p:spPr bwMode="auto">
          <a:xfrm>
            <a:off x="1916517" y="3025789"/>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39" name="Rectangle 15"/>
          <p:cNvSpPr>
            <a:spLocks noChangeArrowheads="1"/>
          </p:cNvSpPr>
          <p:nvPr/>
        </p:nvSpPr>
        <p:spPr bwMode="auto">
          <a:xfrm>
            <a:off x="2790435" y="2791236"/>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0" name="Rectangle 16"/>
          <p:cNvSpPr>
            <a:spLocks noChangeArrowheads="1"/>
          </p:cNvSpPr>
          <p:nvPr/>
        </p:nvSpPr>
        <p:spPr bwMode="auto">
          <a:xfrm>
            <a:off x="3490523" y="2791236"/>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1" name="Rectangle 17"/>
          <p:cNvSpPr>
            <a:spLocks noChangeArrowheads="1"/>
          </p:cNvSpPr>
          <p:nvPr/>
        </p:nvSpPr>
        <p:spPr bwMode="auto">
          <a:xfrm>
            <a:off x="4190610" y="2791236"/>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2" name="Rectangle 18"/>
          <p:cNvSpPr>
            <a:spLocks noChangeArrowheads="1"/>
          </p:cNvSpPr>
          <p:nvPr/>
        </p:nvSpPr>
        <p:spPr bwMode="auto">
          <a:xfrm>
            <a:off x="4983567" y="2791236"/>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3" name="Rectangle 19"/>
          <p:cNvSpPr>
            <a:spLocks noChangeArrowheads="1"/>
          </p:cNvSpPr>
          <p:nvPr/>
        </p:nvSpPr>
        <p:spPr bwMode="auto">
          <a:xfrm>
            <a:off x="5683654" y="2791236"/>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4" name="Rectangle 20"/>
          <p:cNvSpPr>
            <a:spLocks noChangeArrowheads="1"/>
          </p:cNvSpPr>
          <p:nvPr/>
        </p:nvSpPr>
        <p:spPr bwMode="auto">
          <a:xfrm>
            <a:off x="1916517" y="3798505"/>
            <a:ext cx="263695"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latin typeface="Symbol" pitchFamily="18" charset="2"/>
              </a:rPr>
              <a:t></a:t>
            </a:r>
          </a:p>
        </p:txBody>
      </p:sp>
      <p:sp>
        <p:nvSpPr>
          <p:cNvPr id="1357848" name="Rectangle 24"/>
          <p:cNvSpPr>
            <a:spLocks noChangeArrowheads="1"/>
          </p:cNvSpPr>
          <p:nvPr/>
        </p:nvSpPr>
        <p:spPr bwMode="auto">
          <a:xfrm>
            <a:off x="2153449" y="2791236"/>
            <a:ext cx="54582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10.3</a:t>
            </a:r>
          </a:p>
        </p:txBody>
      </p:sp>
      <p:sp>
        <p:nvSpPr>
          <p:cNvPr id="1357849" name="Rectangle 25"/>
          <p:cNvSpPr>
            <a:spLocks noChangeArrowheads="1"/>
          </p:cNvSpPr>
          <p:nvPr/>
        </p:nvSpPr>
        <p:spPr bwMode="auto">
          <a:xfrm>
            <a:off x="3023797" y="2785282"/>
            <a:ext cx="42880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4.9</a:t>
            </a:r>
          </a:p>
        </p:txBody>
      </p:sp>
      <p:sp>
        <p:nvSpPr>
          <p:cNvPr id="1357850" name="Rectangle 26"/>
          <p:cNvSpPr>
            <a:spLocks noChangeArrowheads="1"/>
          </p:cNvSpPr>
          <p:nvPr/>
        </p:nvSpPr>
        <p:spPr bwMode="auto">
          <a:xfrm>
            <a:off x="3723884" y="2791236"/>
            <a:ext cx="42880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8.9</a:t>
            </a:r>
          </a:p>
        </p:txBody>
      </p:sp>
      <p:sp>
        <p:nvSpPr>
          <p:cNvPr id="1357851" name="Rectangle 27"/>
          <p:cNvSpPr>
            <a:spLocks noChangeArrowheads="1"/>
          </p:cNvSpPr>
          <p:nvPr/>
        </p:nvSpPr>
        <p:spPr bwMode="auto">
          <a:xfrm>
            <a:off x="4403731" y="2791236"/>
            <a:ext cx="54582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11.7</a:t>
            </a:r>
          </a:p>
        </p:txBody>
      </p:sp>
      <p:sp>
        <p:nvSpPr>
          <p:cNvPr id="1357852" name="Rectangle 28"/>
          <p:cNvSpPr>
            <a:spLocks noChangeArrowheads="1"/>
          </p:cNvSpPr>
          <p:nvPr/>
        </p:nvSpPr>
        <p:spPr bwMode="auto">
          <a:xfrm>
            <a:off x="5216928" y="2791236"/>
            <a:ext cx="42880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6.3</a:t>
            </a:r>
          </a:p>
        </p:txBody>
      </p:sp>
      <p:sp>
        <p:nvSpPr>
          <p:cNvPr id="1357853" name="Rectangle 29"/>
          <p:cNvSpPr>
            <a:spLocks noChangeArrowheads="1"/>
          </p:cNvSpPr>
          <p:nvPr/>
        </p:nvSpPr>
        <p:spPr bwMode="auto">
          <a:xfrm>
            <a:off x="5907490" y="2791236"/>
            <a:ext cx="42880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7.7</a:t>
            </a:r>
          </a:p>
        </p:txBody>
      </p:sp>
      <p:sp>
        <p:nvSpPr>
          <p:cNvPr id="1357854" name="Rectangle 30"/>
          <p:cNvSpPr>
            <a:spLocks noChangeArrowheads="1"/>
          </p:cNvSpPr>
          <p:nvPr/>
        </p:nvSpPr>
        <p:spPr bwMode="auto">
          <a:xfrm>
            <a:off x="4150129" y="3255580"/>
            <a:ext cx="254077"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6</a:t>
            </a:r>
          </a:p>
        </p:txBody>
      </p:sp>
      <p:sp>
        <p:nvSpPr>
          <p:cNvPr id="1357855" name="Rectangle 31"/>
          <p:cNvSpPr>
            <a:spLocks noChangeArrowheads="1"/>
          </p:cNvSpPr>
          <p:nvPr/>
        </p:nvSpPr>
        <p:spPr bwMode="auto">
          <a:xfrm>
            <a:off x="2162974" y="3798505"/>
            <a:ext cx="54582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8.30</a:t>
            </a:r>
          </a:p>
        </p:txBody>
      </p:sp>
      <p:sp>
        <p:nvSpPr>
          <p:cNvPr id="185365" name="Line 32"/>
          <p:cNvSpPr>
            <a:spLocks noChangeShapeType="1"/>
          </p:cNvSpPr>
          <p:nvPr/>
        </p:nvSpPr>
        <p:spPr bwMode="auto">
          <a:xfrm>
            <a:off x="1510512" y="3099606"/>
            <a:ext cx="266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custDataLst>
      <p:tags r:id="rId1"/>
    </p:custDataLst>
    <p:extLst>
      <p:ext uri="{BB962C8B-B14F-4D97-AF65-F5344CB8AC3E}">
        <p14:creationId xmlns:p14="http://schemas.microsoft.com/office/powerpoint/2010/main" val="36078573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7838"/>
                                        </p:tgtEl>
                                        <p:attrNameLst>
                                          <p:attrName>style.visibility</p:attrName>
                                        </p:attrNameLst>
                                      </p:cBhvr>
                                      <p:to>
                                        <p:strVal val="visible"/>
                                      </p:to>
                                    </p:set>
                                    <p:anim calcmode="lin" valueType="num">
                                      <p:cBhvr additive="base">
                                        <p:cTn id="7" dur="500" fill="hold"/>
                                        <p:tgtEl>
                                          <p:spTgt spid="1357838"/>
                                        </p:tgtEl>
                                        <p:attrNameLst>
                                          <p:attrName>ppt_x</p:attrName>
                                        </p:attrNameLst>
                                      </p:cBhvr>
                                      <p:tavLst>
                                        <p:tav tm="0">
                                          <p:val>
                                            <p:strVal val="0-#ppt_w/2"/>
                                          </p:val>
                                        </p:tav>
                                        <p:tav tm="100000">
                                          <p:val>
                                            <p:strVal val="#ppt_x"/>
                                          </p:val>
                                        </p:tav>
                                      </p:tavLst>
                                    </p:anim>
                                    <p:anim calcmode="lin" valueType="num">
                                      <p:cBhvr additive="base">
                                        <p:cTn id="8" dur="500" fill="hold"/>
                                        <p:tgtEl>
                                          <p:spTgt spid="13578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57830"/>
                                        </p:tgtEl>
                                        <p:attrNameLst>
                                          <p:attrName>style.visibility</p:attrName>
                                        </p:attrNameLst>
                                      </p:cBhvr>
                                      <p:to>
                                        <p:strVal val="visible"/>
                                      </p:to>
                                    </p:set>
                                    <p:anim calcmode="lin" valueType="num">
                                      <p:cBhvr additive="base">
                                        <p:cTn id="13" dur="500" fill="hold"/>
                                        <p:tgtEl>
                                          <p:spTgt spid="1357830"/>
                                        </p:tgtEl>
                                        <p:attrNameLst>
                                          <p:attrName>ppt_x</p:attrName>
                                        </p:attrNameLst>
                                      </p:cBhvr>
                                      <p:tavLst>
                                        <p:tav tm="0">
                                          <p:val>
                                            <p:strVal val="0-#ppt_w/2"/>
                                          </p:val>
                                        </p:tav>
                                        <p:tav tm="100000">
                                          <p:val>
                                            <p:strVal val="#ppt_x"/>
                                          </p:val>
                                        </p:tav>
                                      </p:tavLst>
                                    </p:anim>
                                    <p:anim calcmode="lin" valueType="num">
                                      <p:cBhvr additive="base">
                                        <p:cTn id="14" dur="500" fill="hold"/>
                                        <p:tgtEl>
                                          <p:spTgt spid="135783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57848"/>
                                        </p:tgtEl>
                                        <p:attrNameLst>
                                          <p:attrName>style.visibility</p:attrName>
                                        </p:attrNameLst>
                                      </p:cBhvr>
                                      <p:to>
                                        <p:strVal val="visible"/>
                                      </p:to>
                                    </p:set>
                                    <p:anim calcmode="lin" valueType="num">
                                      <p:cBhvr additive="base">
                                        <p:cTn id="19" dur="500" fill="hold"/>
                                        <p:tgtEl>
                                          <p:spTgt spid="1357848"/>
                                        </p:tgtEl>
                                        <p:attrNameLst>
                                          <p:attrName>ppt_x</p:attrName>
                                        </p:attrNameLst>
                                      </p:cBhvr>
                                      <p:tavLst>
                                        <p:tav tm="0">
                                          <p:val>
                                            <p:strVal val="0-#ppt_w/2"/>
                                          </p:val>
                                        </p:tav>
                                        <p:tav tm="100000">
                                          <p:val>
                                            <p:strVal val="#ppt_x"/>
                                          </p:val>
                                        </p:tav>
                                      </p:tavLst>
                                    </p:anim>
                                    <p:anim calcmode="lin" valueType="num">
                                      <p:cBhvr additive="base">
                                        <p:cTn id="20" dur="500" fill="hold"/>
                                        <p:tgtEl>
                                          <p:spTgt spid="135784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57839"/>
                                        </p:tgtEl>
                                        <p:attrNameLst>
                                          <p:attrName>style.visibility</p:attrName>
                                        </p:attrNameLst>
                                      </p:cBhvr>
                                      <p:to>
                                        <p:strVal val="visible"/>
                                      </p:to>
                                    </p:set>
                                    <p:anim calcmode="lin" valueType="num">
                                      <p:cBhvr additive="base">
                                        <p:cTn id="25" dur="500" fill="hold"/>
                                        <p:tgtEl>
                                          <p:spTgt spid="1357839"/>
                                        </p:tgtEl>
                                        <p:attrNameLst>
                                          <p:attrName>ppt_x</p:attrName>
                                        </p:attrNameLst>
                                      </p:cBhvr>
                                      <p:tavLst>
                                        <p:tav tm="0">
                                          <p:val>
                                            <p:strVal val="0-#ppt_w/2"/>
                                          </p:val>
                                        </p:tav>
                                        <p:tav tm="100000">
                                          <p:val>
                                            <p:strVal val="#ppt_x"/>
                                          </p:val>
                                        </p:tav>
                                      </p:tavLst>
                                    </p:anim>
                                    <p:anim calcmode="lin" valueType="num">
                                      <p:cBhvr additive="base">
                                        <p:cTn id="26" dur="500" fill="hold"/>
                                        <p:tgtEl>
                                          <p:spTgt spid="135783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57849"/>
                                        </p:tgtEl>
                                        <p:attrNameLst>
                                          <p:attrName>style.visibility</p:attrName>
                                        </p:attrNameLst>
                                      </p:cBhvr>
                                      <p:to>
                                        <p:strVal val="visible"/>
                                      </p:to>
                                    </p:set>
                                    <p:anim calcmode="lin" valueType="num">
                                      <p:cBhvr additive="base">
                                        <p:cTn id="31" dur="500" fill="hold"/>
                                        <p:tgtEl>
                                          <p:spTgt spid="1357849"/>
                                        </p:tgtEl>
                                        <p:attrNameLst>
                                          <p:attrName>ppt_x</p:attrName>
                                        </p:attrNameLst>
                                      </p:cBhvr>
                                      <p:tavLst>
                                        <p:tav tm="0">
                                          <p:val>
                                            <p:strVal val="0-#ppt_w/2"/>
                                          </p:val>
                                        </p:tav>
                                        <p:tav tm="100000">
                                          <p:val>
                                            <p:strVal val="#ppt_x"/>
                                          </p:val>
                                        </p:tav>
                                      </p:tavLst>
                                    </p:anim>
                                    <p:anim calcmode="lin" valueType="num">
                                      <p:cBhvr additive="base">
                                        <p:cTn id="32" dur="500" fill="hold"/>
                                        <p:tgtEl>
                                          <p:spTgt spid="135784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57840"/>
                                        </p:tgtEl>
                                        <p:attrNameLst>
                                          <p:attrName>style.visibility</p:attrName>
                                        </p:attrNameLst>
                                      </p:cBhvr>
                                      <p:to>
                                        <p:strVal val="visible"/>
                                      </p:to>
                                    </p:set>
                                    <p:anim calcmode="lin" valueType="num">
                                      <p:cBhvr additive="base">
                                        <p:cTn id="37" dur="500" fill="hold"/>
                                        <p:tgtEl>
                                          <p:spTgt spid="1357840"/>
                                        </p:tgtEl>
                                        <p:attrNameLst>
                                          <p:attrName>ppt_x</p:attrName>
                                        </p:attrNameLst>
                                      </p:cBhvr>
                                      <p:tavLst>
                                        <p:tav tm="0">
                                          <p:val>
                                            <p:strVal val="0-#ppt_w/2"/>
                                          </p:val>
                                        </p:tav>
                                        <p:tav tm="100000">
                                          <p:val>
                                            <p:strVal val="#ppt_x"/>
                                          </p:val>
                                        </p:tav>
                                      </p:tavLst>
                                    </p:anim>
                                    <p:anim calcmode="lin" valueType="num">
                                      <p:cBhvr additive="base">
                                        <p:cTn id="38" dur="500" fill="hold"/>
                                        <p:tgtEl>
                                          <p:spTgt spid="135784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57850"/>
                                        </p:tgtEl>
                                        <p:attrNameLst>
                                          <p:attrName>style.visibility</p:attrName>
                                        </p:attrNameLst>
                                      </p:cBhvr>
                                      <p:to>
                                        <p:strVal val="visible"/>
                                      </p:to>
                                    </p:set>
                                    <p:anim calcmode="lin" valueType="num">
                                      <p:cBhvr additive="base">
                                        <p:cTn id="43" dur="500" fill="hold"/>
                                        <p:tgtEl>
                                          <p:spTgt spid="1357850"/>
                                        </p:tgtEl>
                                        <p:attrNameLst>
                                          <p:attrName>ppt_x</p:attrName>
                                        </p:attrNameLst>
                                      </p:cBhvr>
                                      <p:tavLst>
                                        <p:tav tm="0">
                                          <p:val>
                                            <p:strVal val="0-#ppt_w/2"/>
                                          </p:val>
                                        </p:tav>
                                        <p:tav tm="100000">
                                          <p:val>
                                            <p:strVal val="#ppt_x"/>
                                          </p:val>
                                        </p:tav>
                                      </p:tavLst>
                                    </p:anim>
                                    <p:anim calcmode="lin" valueType="num">
                                      <p:cBhvr additive="base">
                                        <p:cTn id="44" dur="500" fill="hold"/>
                                        <p:tgtEl>
                                          <p:spTgt spid="135785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357841"/>
                                        </p:tgtEl>
                                        <p:attrNameLst>
                                          <p:attrName>style.visibility</p:attrName>
                                        </p:attrNameLst>
                                      </p:cBhvr>
                                      <p:to>
                                        <p:strVal val="visible"/>
                                      </p:to>
                                    </p:set>
                                    <p:anim calcmode="lin" valueType="num">
                                      <p:cBhvr additive="base">
                                        <p:cTn id="49" dur="500" fill="hold"/>
                                        <p:tgtEl>
                                          <p:spTgt spid="1357841"/>
                                        </p:tgtEl>
                                        <p:attrNameLst>
                                          <p:attrName>ppt_x</p:attrName>
                                        </p:attrNameLst>
                                      </p:cBhvr>
                                      <p:tavLst>
                                        <p:tav tm="0">
                                          <p:val>
                                            <p:strVal val="0-#ppt_w/2"/>
                                          </p:val>
                                        </p:tav>
                                        <p:tav tm="100000">
                                          <p:val>
                                            <p:strVal val="#ppt_x"/>
                                          </p:val>
                                        </p:tav>
                                      </p:tavLst>
                                    </p:anim>
                                    <p:anim calcmode="lin" valueType="num">
                                      <p:cBhvr additive="base">
                                        <p:cTn id="50" dur="500" fill="hold"/>
                                        <p:tgtEl>
                                          <p:spTgt spid="135784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357851"/>
                                        </p:tgtEl>
                                        <p:attrNameLst>
                                          <p:attrName>style.visibility</p:attrName>
                                        </p:attrNameLst>
                                      </p:cBhvr>
                                      <p:to>
                                        <p:strVal val="visible"/>
                                      </p:to>
                                    </p:set>
                                    <p:anim calcmode="lin" valueType="num">
                                      <p:cBhvr additive="base">
                                        <p:cTn id="55" dur="500" fill="hold"/>
                                        <p:tgtEl>
                                          <p:spTgt spid="1357851"/>
                                        </p:tgtEl>
                                        <p:attrNameLst>
                                          <p:attrName>ppt_x</p:attrName>
                                        </p:attrNameLst>
                                      </p:cBhvr>
                                      <p:tavLst>
                                        <p:tav tm="0">
                                          <p:val>
                                            <p:strVal val="0-#ppt_w/2"/>
                                          </p:val>
                                        </p:tav>
                                        <p:tav tm="100000">
                                          <p:val>
                                            <p:strVal val="#ppt_x"/>
                                          </p:val>
                                        </p:tav>
                                      </p:tavLst>
                                    </p:anim>
                                    <p:anim calcmode="lin" valueType="num">
                                      <p:cBhvr additive="base">
                                        <p:cTn id="56" dur="500" fill="hold"/>
                                        <p:tgtEl>
                                          <p:spTgt spid="1357851"/>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357842"/>
                                        </p:tgtEl>
                                        <p:attrNameLst>
                                          <p:attrName>style.visibility</p:attrName>
                                        </p:attrNameLst>
                                      </p:cBhvr>
                                      <p:to>
                                        <p:strVal val="visible"/>
                                      </p:to>
                                    </p:set>
                                    <p:anim calcmode="lin" valueType="num">
                                      <p:cBhvr additive="base">
                                        <p:cTn id="61" dur="500" fill="hold"/>
                                        <p:tgtEl>
                                          <p:spTgt spid="1357842"/>
                                        </p:tgtEl>
                                        <p:attrNameLst>
                                          <p:attrName>ppt_x</p:attrName>
                                        </p:attrNameLst>
                                      </p:cBhvr>
                                      <p:tavLst>
                                        <p:tav tm="0">
                                          <p:val>
                                            <p:strVal val="0-#ppt_w/2"/>
                                          </p:val>
                                        </p:tav>
                                        <p:tav tm="100000">
                                          <p:val>
                                            <p:strVal val="#ppt_x"/>
                                          </p:val>
                                        </p:tav>
                                      </p:tavLst>
                                    </p:anim>
                                    <p:anim calcmode="lin" valueType="num">
                                      <p:cBhvr additive="base">
                                        <p:cTn id="62" dur="500" fill="hold"/>
                                        <p:tgtEl>
                                          <p:spTgt spid="135784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57852"/>
                                        </p:tgtEl>
                                        <p:attrNameLst>
                                          <p:attrName>style.visibility</p:attrName>
                                        </p:attrNameLst>
                                      </p:cBhvr>
                                      <p:to>
                                        <p:strVal val="visible"/>
                                      </p:to>
                                    </p:set>
                                    <p:anim calcmode="lin" valueType="num">
                                      <p:cBhvr additive="base">
                                        <p:cTn id="67" dur="500" fill="hold"/>
                                        <p:tgtEl>
                                          <p:spTgt spid="1357852"/>
                                        </p:tgtEl>
                                        <p:attrNameLst>
                                          <p:attrName>ppt_x</p:attrName>
                                        </p:attrNameLst>
                                      </p:cBhvr>
                                      <p:tavLst>
                                        <p:tav tm="0">
                                          <p:val>
                                            <p:strVal val="0-#ppt_w/2"/>
                                          </p:val>
                                        </p:tav>
                                        <p:tav tm="100000">
                                          <p:val>
                                            <p:strVal val="#ppt_x"/>
                                          </p:val>
                                        </p:tav>
                                      </p:tavLst>
                                    </p:anim>
                                    <p:anim calcmode="lin" valueType="num">
                                      <p:cBhvr additive="base">
                                        <p:cTn id="68" dur="500" fill="hold"/>
                                        <p:tgtEl>
                                          <p:spTgt spid="1357852"/>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357843"/>
                                        </p:tgtEl>
                                        <p:attrNameLst>
                                          <p:attrName>style.visibility</p:attrName>
                                        </p:attrNameLst>
                                      </p:cBhvr>
                                      <p:to>
                                        <p:strVal val="visible"/>
                                      </p:to>
                                    </p:set>
                                    <p:anim calcmode="lin" valueType="num">
                                      <p:cBhvr additive="base">
                                        <p:cTn id="73" dur="500" fill="hold"/>
                                        <p:tgtEl>
                                          <p:spTgt spid="1357843"/>
                                        </p:tgtEl>
                                        <p:attrNameLst>
                                          <p:attrName>ppt_x</p:attrName>
                                        </p:attrNameLst>
                                      </p:cBhvr>
                                      <p:tavLst>
                                        <p:tav tm="0">
                                          <p:val>
                                            <p:strVal val="0-#ppt_w/2"/>
                                          </p:val>
                                        </p:tav>
                                        <p:tav tm="100000">
                                          <p:val>
                                            <p:strVal val="#ppt_x"/>
                                          </p:val>
                                        </p:tav>
                                      </p:tavLst>
                                    </p:anim>
                                    <p:anim calcmode="lin" valueType="num">
                                      <p:cBhvr additive="base">
                                        <p:cTn id="74" dur="500" fill="hold"/>
                                        <p:tgtEl>
                                          <p:spTgt spid="1357843"/>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357853"/>
                                        </p:tgtEl>
                                        <p:attrNameLst>
                                          <p:attrName>style.visibility</p:attrName>
                                        </p:attrNameLst>
                                      </p:cBhvr>
                                      <p:to>
                                        <p:strVal val="visible"/>
                                      </p:to>
                                    </p:set>
                                    <p:anim calcmode="lin" valueType="num">
                                      <p:cBhvr additive="base">
                                        <p:cTn id="79" dur="500" fill="hold"/>
                                        <p:tgtEl>
                                          <p:spTgt spid="1357853"/>
                                        </p:tgtEl>
                                        <p:attrNameLst>
                                          <p:attrName>ppt_x</p:attrName>
                                        </p:attrNameLst>
                                      </p:cBhvr>
                                      <p:tavLst>
                                        <p:tav tm="0">
                                          <p:val>
                                            <p:strVal val="0-#ppt_w/2"/>
                                          </p:val>
                                        </p:tav>
                                        <p:tav tm="100000">
                                          <p:val>
                                            <p:strVal val="#ppt_x"/>
                                          </p:val>
                                        </p:tav>
                                      </p:tavLst>
                                    </p:anim>
                                    <p:anim calcmode="lin" valueType="num">
                                      <p:cBhvr additive="base">
                                        <p:cTn id="80" dur="500" fill="hold"/>
                                        <p:tgtEl>
                                          <p:spTgt spid="1357853"/>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357854"/>
                                        </p:tgtEl>
                                        <p:attrNameLst>
                                          <p:attrName>style.visibility</p:attrName>
                                        </p:attrNameLst>
                                      </p:cBhvr>
                                      <p:to>
                                        <p:strVal val="visible"/>
                                      </p:to>
                                    </p:set>
                                    <p:anim calcmode="lin" valueType="num">
                                      <p:cBhvr additive="base">
                                        <p:cTn id="85" dur="500" fill="hold"/>
                                        <p:tgtEl>
                                          <p:spTgt spid="1357854"/>
                                        </p:tgtEl>
                                        <p:attrNameLst>
                                          <p:attrName>ppt_x</p:attrName>
                                        </p:attrNameLst>
                                      </p:cBhvr>
                                      <p:tavLst>
                                        <p:tav tm="0">
                                          <p:val>
                                            <p:strVal val="0-#ppt_w/2"/>
                                          </p:val>
                                        </p:tav>
                                        <p:tav tm="100000">
                                          <p:val>
                                            <p:strVal val="#ppt_x"/>
                                          </p:val>
                                        </p:tav>
                                      </p:tavLst>
                                    </p:anim>
                                    <p:anim calcmode="lin" valueType="num">
                                      <p:cBhvr additive="base">
                                        <p:cTn id="86" dur="500" fill="hold"/>
                                        <p:tgtEl>
                                          <p:spTgt spid="1357854"/>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357844"/>
                                        </p:tgtEl>
                                        <p:attrNameLst>
                                          <p:attrName>style.visibility</p:attrName>
                                        </p:attrNameLst>
                                      </p:cBhvr>
                                      <p:to>
                                        <p:strVal val="visible"/>
                                      </p:to>
                                    </p:set>
                                    <p:anim calcmode="lin" valueType="num">
                                      <p:cBhvr additive="base">
                                        <p:cTn id="91" dur="500" fill="hold"/>
                                        <p:tgtEl>
                                          <p:spTgt spid="1357844"/>
                                        </p:tgtEl>
                                        <p:attrNameLst>
                                          <p:attrName>ppt_x</p:attrName>
                                        </p:attrNameLst>
                                      </p:cBhvr>
                                      <p:tavLst>
                                        <p:tav tm="0">
                                          <p:val>
                                            <p:strVal val="0-#ppt_w/2"/>
                                          </p:val>
                                        </p:tav>
                                        <p:tav tm="100000">
                                          <p:val>
                                            <p:strVal val="#ppt_x"/>
                                          </p:val>
                                        </p:tav>
                                      </p:tavLst>
                                    </p:anim>
                                    <p:anim calcmode="lin" valueType="num">
                                      <p:cBhvr additive="base">
                                        <p:cTn id="92" dur="500" fill="hold"/>
                                        <p:tgtEl>
                                          <p:spTgt spid="1357844"/>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357855"/>
                                        </p:tgtEl>
                                        <p:attrNameLst>
                                          <p:attrName>style.visibility</p:attrName>
                                        </p:attrNameLst>
                                      </p:cBhvr>
                                      <p:to>
                                        <p:strVal val="visible"/>
                                      </p:to>
                                    </p:set>
                                    <p:anim calcmode="lin" valueType="num">
                                      <p:cBhvr additive="base">
                                        <p:cTn id="97" dur="500" fill="hold"/>
                                        <p:tgtEl>
                                          <p:spTgt spid="1357855"/>
                                        </p:tgtEl>
                                        <p:attrNameLst>
                                          <p:attrName>ppt_x</p:attrName>
                                        </p:attrNameLst>
                                      </p:cBhvr>
                                      <p:tavLst>
                                        <p:tav tm="0">
                                          <p:val>
                                            <p:strVal val="0-#ppt_w/2"/>
                                          </p:val>
                                        </p:tav>
                                        <p:tav tm="100000">
                                          <p:val>
                                            <p:strVal val="#ppt_x"/>
                                          </p:val>
                                        </p:tav>
                                      </p:tavLst>
                                    </p:anim>
                                    <p:anim calcmode="lin" valueType="num">
                                      <p:cBhvr additive="base">
                                        <p:cTn id="98" dur="500" fill="hold"/>
                                        <p:tgtEl>
                                          <p:spTgt spid="13578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30" grpId="0" animBg="1"/>
      <p:bldP spid="1357838" grpId="0" autoUpdateAnimBg="0"/>
      <p:bldP spid="1357839" grpId="0" autoUpdateAnimBg="0"/>
      <p:bldP spid="1357840" grpId="0" autoUpdateAnimBg="0"/>
      <p:bldP spid="1357841" grpId="0" autoUpdateAnimBg="0"/>
      <p:bldP spid="1357842" grpId="0" autoUpdateAnimBg="0"/>
      <p:bldP spid="1357843" grpId="0" autoUpdateAnimBg="0"/>
      <p:bldP spid="1357844" grpId="0" autoUpdateAnimBg="0"/>
      <p:bldP spid="1357848" grpId="0" autoUpdateAnimBg="0"/>
      <p:bldP spid="1357849" grpId="0" autoUpdateAnimBg="0"/>
      <p:bldP spid="1357850" grpId="0" autoUpdateAnimBg="0"/>
      <p:bldP spid="1357851" grpId="0" autoUpdateAnimBg="0"/>
      <p:bldP spid="1357852" grpId="0" autoUpdateAnimBg="0"/>
      <p:bldP spid="1357853" grpId="0" autoUpdateAnimBg="0"/>
      <p:bldP spid="1357854" grpId="0" autoUpdateAnimBg="0"/>
      <p:bldP spid="135785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Freeform 3"/>
          <p:cNvSpPr>
            <a:spLocks/>
          </p:cNvSpPr>
          <p:nvPr/>
        </p:nvSpPr>
        <p:spPr bwMode="auto">
          <a:xfrm>
            <a:off x="3407569" y="2258616"/>
            <a:ext cx="1796654" cy="588169"/>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7394" name="Rectangle 4"/>
          <p:cNvSpPr>
            <a:spLocks noChangeArrowheads="1"/>
          </p:cNvSpPr>
          <p:nvPr/>
        </p:nvSpPr>
        <p:spPr bwMode="auto">
          <a:xfrm>
            <a:off x="3359944" y="2228850"/>
            <a:ext cx="1884331"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dirty="0">
                <a:solidFill>
                  <a:srgbClr val="000000"/>
                </a:solidFill>
                <a:latin typeface="Arial" panose="020B0604020202020204" pitchFamily="34" charset="0"/>
                <a:cs typeface="Times New Roman" panose="02020603050405020304" pitchFamily="18" charset="0"/>
              </a:rPr>
              <a:t>Numerical Data</a:t>
            </a:r>
          </a:p>
        </p:txBody>
      </p:sp>
      <p:sp>
        <p:nvSpPr>
          <p:cNvPr id="187395" name="Rectangle 5"/>
          <p:cNvSpPr>
            <a:spLocks noChangeArrowheads="1"/>
          </p:cNvSpPr>
          <p:nvPr/>
        </p:nvSpPr>
        <p:spPr bwMode="auto">
          <a:xfrm>
            <a:off x="3639742" y="2514600"/>
            <a:ext cx="132488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Properties</a:t>
            </a:r>
          </a:p>
        </p:txBody>
      </p:sp>
      <p:sp>
        <p:nvSpPr>
          <p:cNvPr id="187396" name="Freeform 6"/>
          <p:cNvSpPr>
            <a:spLocks/>
          </p:cNvSpPr>
          <p:nvPr/>
        </p:nvSpPr>
        <p:spPr bwMode="auto">
          <a:xfrm>
            <a:off x="4305300" y="2845593"/>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397" name="Freeform 7"/>
          <p:cNvSpPr>
            <a:spLocks/>
          </p:cNvSpPr>
          <p:nvPr/>
        </p:nvSpPr>
        <p:spPr bwMode="auto">
          <a:xfrm>
            <a:off x="4257675" y="2996804"/>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chemeClr val="tx1"/>
          </a:solidFill>
          <a:ln>
            <a:noFill/>
          </a:ln>
          <a:extLst/>
        </p:spPr>
        <p:txBody>
          <a:bodyPr/>
          <a:lstStyle/>
          <a:p>
            <a:endParaRPr lang="en-US" sz="1350"/>
          </a:p>
        </p:txBody>
      </p:sp>
      <p:sp>
        <p:nvSpPr>
          <p:cNvPr id="187398" name="Freeform 8"/>
          <p:cNvSpPr>
            <a:spLocks/>
          </p:cNvSpPr>
          <p:nvPr/>
        </p:nvSpPr>
        <p:spPr bwMode="auto">
          <a:xfrm>
            <a:off x="2456261" y="2845593"/>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399" name="Freeform 9"/>
          <p:cNvSpPr>
            <a:spLocks/>
          </p:cNvSpPr>
          <p:nvPr/>
        </p:nvSpPr>
        <p:spPr bwMode="auto">
          <a:xfrm>
            <a:off x="2411017" y="2996804"/>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87400" name="Freeform 10"/>
          <p:cNvSpPr>
            <a:spLocks/>
          </p:cNvSpPr>
          <p:nvPr/>
        </p:nvSpPr>
        <p:spPr bwMode="auto">
          <a:xfrm>
            <a:off x="4305300" y="2845593"/>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1" name="Freeform 11"/>
          <p:cNvSpPr>
            <a:spLocks/>
          </p:cNvSpPr>
          <p:nvPr/>
        </p:nvSpPr>
        <p:spPr bwMode="auto">
          <a:xfrm>
            <a:off x="6106717" y="2996804"/>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87402" name="Freeform 12"/>
          <p:cNvSpPr>
            <a:spLocks/>
          </p:cNvSpPr>
          <p:nvPr/>
        </p:nvSpPr>
        <p:spPr bwMode="auto">
          <a:xfrm>
            <a:off x="1972867"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3" name="Freeform 13"/>
          <p:cNvSpPr>
            <a:spLocks/>
          </p:cNvSpPr>
          <p:nvPr/>
        </p:nvSpPr>
        <p:spPr bwMode="auto">
          <a:xfrm>
            <a:off x="1972867"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4" name="Freeform 14"/>
          <p:cNvSpPr>
            <a:spLocks/>
          </p:cNvSpPr>
          <p:nvPr/>
        </p:nvSpPr>
        <p:spPr bwMode="auto">
          <a:xfrm>
            <a:off x="1972867"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5" name="Freeform 15"/>
          <p:cNvSpPr>
            <a:spLocks/>
          </p:cNvSpPr>
          <p:nvPr/>
        </p:nvSpPr>
        <p:spPr bwMode="auto">
          <a:xfrm>
            <a:off x="1972867" y="4251723"/>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6" name="Freeform 16"/>
          <p:cNvSpPr>
            <a:spLocks/>
          </p:cNvSpPr>
          <p:nvPr/>
        </p:nvSpPr>
        <p:spPr bwMode="auto">
          <a:xfrm>
            <a:off x="1972867" y="3893344"/>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7" name="Freeform 17"/>
          <p:cNvSpPr>
            <a:spLocks/>
          </p:cNvSpPr>
          <p:nvPr/>
        </p:nvSpPr>
        <p:spPr bwMode="auto">
          <a:xfrm>
            <a:off x="1972867" y="3536155"/>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8" name="Freeform 18"/>
          <p:cNvSpPr>
            <a:spLocks/>
          </p:cNvSpPr>
          <p:nvPr/>
        </p:nvSpPr>
        <p:spPr bwMode="auto">
          <a:xfrm>
            <a:off x="1864519" y="3382567"/>
            <a:ext cx="109538" cy="154781"/>
          </a:xfrm>
          <a:custGeom>
            <a:avLst/>
            <a:gdLst>
              <a:gd name="T0" fmla="*/ 0 w 92"/>
              <a:gd name="T1" fmla="*/ 0 h 130"/>
              <a:gd name="T2" fmla="*/ 0 w 92"/>
              <a:gd name="T3" fmla="*/ 161289974 h 130"/>
              <a:gd name="T4" fmla="*/ 229335036 w 92"/>
              <a:gd name="T5" fmla="*/ 161289974 h 130"/>
              <a:gd name="T6" fmla="*/ 229335036 w 92"/>
              <a:gd name="T7" fmla="*/ 325100897 h 130"/>
              <a:gd name="T8" fmla="*/ 0 60000 65536"/>
              <a:gd name="T9" fmla="*/ 0 60000 65536"/>
              <a:gd name="T10" fmla="*/ 0 60000 65536"/>
              <a:gd name="T11" fmla="*/ 0 60000 65536"/>
              <a:gd name="T12" fmla="*/ 0 w 92"/>
              <a:gd name="T13" fmla="*/ 0 h 130"/>
              <a:gd name="T14" fmla="*/ 92 w 92"/>
              <a:gd name="T15" fmla="*/ 130 h 130"/>
            </a:gdLst>
            <a:ahLst/>
            <a:cxnLst>
              <a:cxn ang="T8">
                <a:pos x="T0" y="T1"/>
              </a:cxn>
              <a:cxn ang="T9">
                <a:pos x="T2" y="T3"/>
              </a:cxn>
              <a:cxn ang="T10">
                <a:pos x="T4" y="T5"/>
              </a:cxn>
              <a:cxn ang="T11">
                <a:pos x="T6" y="T7"/>
              </a:cxn>
            </a:cxnLst>
            <a:rect l="T12" t="T13" r="T14" b="T15"/>
            <a:pathLst>
              <a:path w="92" h="130">
                <a:moveTo>
                  <a:pt x="0" y="0"/>
                </a:moveTo>
                <a:lnTo>
                  <a:pt x="0" y="64"/>
                </a:lnTo>
                <a:lnTo>
                  <a:pt x="91" y="64"/>
                </a:lnTo>
                <a:lnTo>
                  <a:pt x="9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09" name="Rectangle 19"/>
          <p:cNvSpPr>
            <a:spLocks noChangeArrowheads="1"/>
          </p:cNvSpPr>
          <p:nvPr/>
        </p:nvSpPr>
        <p:spPr bwMode="auto">
          <a:xfrm>
            <a:off x="2327672" y="3813573"/>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892" name="Rectangle 20"/>
          <p:cNvSpPr>
            <a:spLocks noChangeArrowheads="1"/>
          </p:cNvSpPr>
          <p:nvPr/>
        </p:nvSpPr>
        <p:spPr bwMode="auto">
          <a:xfrm>
            <a:off x="2324100" y="3811191"/>
            <a:ext cx="568266"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Mean</a:t>
            </a:r>
          </a:p>
        </p:txBody>
      </p:sp>
      <p:sp>
        <p:nvSpPr>
          <p:cNvPr id="187411" name="Rectangle 21"/>
          <p:cNvSpPr>
            <a:spLocks noChangeArrowheads="1"/>
          </p:cNvSpPr>
          <p:nvPr/>
        </p:nvSpPr>
        <p:spPr bwMode="auto">
          <a:xfrm>
            <a:off x="2327672" y="414337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894" name="Rectangle 22"/>
          <p:cNvSpPr>
            <a:spLocks noChangeArrowheads="1"/>
          </p:cNvSpPr>
          <p:nvPr/>
        </p:nvSpPr>
        <p:spPr bwMode="auto">
          <a:xfrm>
            <a:off x="2324101" y="4098131"/>
            <a:ext cx="856806" cy="344326"/>
          </a:xfrm>
          <a:prstGeom prst="rect">
            <a:avLst/>
          </a:prstGeom>
          <a:noFill/>
          <a:ln>
            <a:noFill/>
          </a:ln>
          <a:effectLst/>
          <a:extLst/>
        </p:spPr>
        <p:txBody>
          <a:bodyPr wrap="none" lIns="67866" tIns="33338" rIns="67866" bIns="33338">
            <a:spAutoFit/>
          </a:bodyPr>
          <a:lstStyle/>
          <a:p>
            <a:pPr eaLnBrk="0" hangingPunct="0">
              <a:defRPr/>
            </a:pPr>
            <a:r>
              <a:rPr lang="en-US" altLang="en-US">
                <a:solidFill>
                  <a:schemeClr val="accent2"/>
                </a:solidFill>
                <a:effectLst>
                  <a:outerShdw blurRad="38100" dist="38100" dir="2700000" algn="tl">
                    <a:srgbClr val="C0C0C0"/>
                  </a:outerShdw>
                </a:effectLst>
              </a:rPr>
              <a:t>Median</a:t>
            </a:r>
          </a:p>
        </p:txBody>
      </p:sp>
      <p:sp>
        <p:nvSpPr>
          <p:cNvPr id="187413" name="Rectangle 23"/>
          <p:cNvSpPr>
            <a:spLocks noChangeArrowheads="1"/>
          </p:cNvSpPr>
          <p:nvPr/>
        </p:nvSpPr>
        <p:spPr bwMode="auto">
          <a:xfrm>
            <a:off x="2327672" y="447198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896" name="Rectangle 24"/>
          <p:cNvSpPr>
            <a:spLocks noChangeArrowheads="1"/>
          </p:cNvSpPr>
          <p:nvPr/>
        </p:nvSpPr>
        <p:spPr bwMode="auto">
          <a:xfrm>
            <a:off x="2324100" y="4470797"/>
            <a:ext cx="576280"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Mode</a:t>
            </a:r>
          </a:p>
        </p:txBody>
      </p:sp>
      <p:sp>
        <p:nvSpPr>
          <p:cNvPr id="187415" name="Rectangle 25"/>
          <p:cNvSpPr>
            <a:spLocks noChangeArrowheads="1"/>
          </p:cNvSpPr>
          <p:nvPr/>
        </p:nvSpPr>
        <p:spPr bwMode="auto">
          <a:xfrm>
            <a:off x="2327672" y="4801792"/>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7416" name="Rectangle 26"/>
          <p:cNvSpPr>
            <a:spLocks noChangeArrowheads="1"/>
          </p:cNvSpPr>
          <p:nvPr/>
        </p:nvSpPr>
        <p:spPr bwMode="auto">
          <a:xfrm>
            <a:off x="2327672" y="5131594"/>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7417" name="Freeform 27"/>
          <p:cNvSpPr>
            <a:spLocks/>
          </p:cNvSpPr>
          <p:nvPr/>
        </p:nvSpPr>
        <p:spPr bwMode="auto">
          <a:xfrm>
            <a:off x="1864519" y="3089673"/>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EAEC5E"/>
          </a:solidFill>
          <a:ln w="25400" cap="rnd" cmpd="sng">
            <a:solidFill>
              <a:srgbClr val="1A1A1A"/>
            </a:solidFill>
            <a:prstDash val="solid"/>
            <a:round/>
            <a:headEnd type="none" w="med" len="med"/>
            <a:tailEnd type="none" w="med" len="med"/>
          </a:ln>
        </p:spPr>
        <p:txBody>
          <a:bodyPr/>
          <a:lstStyle/>
          <a:p>
            <a:endParaRPr lang="en-US" sz="1350"/>
          </a:p>
        </p:txBody>
      </p:sp>
      <p:sp>
        <p:nvSpPr>
          <p:cNvPr id="187418" name="Rectangle 28"/>
          <p:cNvSpPr>
            <a:spLocks noChangeArrowheads="1"/>
          </p:cNvSpPr>
          <p:nvPr/>
        </p:nvSpPr>
        <p:spPr bwMode="auto">
          <a:xfrm>
            <a:off x="1971676" y="3058716"/>
            <a:ext cx="964207"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Central</a:t>
            </a:r>
          </a:p>
        </p:txBody>
      </p:sp>
      <p:sp>
        <p:nvSpPr>
          <p:cNvPr id="187419" name="Rectangle 29"/>
          <p:cNvSpPr>
            <a:spLocks noChangeArrowheads="1"/>
          </p:cNvSpPr>
          <p:nvPr/>
        </p:nvSpPr>
        <p:spPr bwMode="auto">
          <a:xfrm>
            <a:off x="1828800" y="3345657"/>
            <a:ext cx="1241334"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Tendency</a:t>
            </a:r>
          </a:p>
        </p:txBody>
      </p:sp>
      <p:sp>
        <p:nvSpPr>
          <p:cNvPr id="187420" name="Freeform 30"/>
          <p:cNvSpPr>
            <a:spLocks/>
          </p:cNvSpPr>
          <p:nvPr/>
        </p:nvSpPr>
        <p:spPr bwMode="auto">
          <a:xfrm>
            <a:off x="3879058" y="3893343"/>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1" name="Freeform 31"/>
          <p:cNvSpPr>
            <a:spLocks/>
          </p:cNvSpPr>
          <p:nvPr/>
        </p:nvSpPr>
        <p:spPr bwMode="auto">
          <a:xfrm>
            <a:off x="3879058" y="3893343"/>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2" name="Freeform 32"/>
          <p:cNvSpPr>
            <a:spLocks/>
          </p:cNvSpPr>
          <p:nvPr/>
        </p:nvSpPr>
        <p:spPr bwMode="auto">
          <a:xfrm>
            <a:off x="3879058" y="3893343"/>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3" name="Freeform 33"/>
          <p:cNvSpPr>
            <a:spLocks/>
          </p:cNvSpPr>
          <p:nvPr/>
        </p:nvSpPr>
        <p:spPr bwMode="auto">
          <a:xfrm>
            <a:off x="3879058" y="4251723"/>
            <a:ext cx="621506" cy="358378"/>
          </a:xfrm>
          <a:custGeom>
            <a:avLst/>
            <a:gdLst>
              <a:gd name="T0" fmla="*/ 0 w 522"/>
              <a:gd name="T1" fmla="*/ 0 h 301"/>
              <a:gd name="T2" fmla="*/ 0 w 522"/>
              <a:gd name="T3" fmla="*/ 756045976 h 301"/>
              <a:gd name="T4" fmla="*/ 1313001983 w 522"/>
              <a:gd name="T5" fmla="*/ 756045976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4" name="Freeform 34"/>
          <p:cNvSpPr>
            <a:spLocks/>
          </p:cNvSpPr>
          <p:nvPr/>
        </p:nvSpPr>
        <p:spPr bwMode="auto">
          <a:xfrm>
            <a:off x="3879058" y="3893344"/>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5" name="Freeform 35"/>
          <p:cNvSpPr>
            <a:spLocks/>
          </p:cNvSpPr>
          <p:nvPr/>
        </p:nvSpPr>
        <p:spPr bwMode="auto">
          <a:xfrm>
            <a:off x="3879058" y="3536155"/>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6" name="Freeform 36"/>
          <p:cNvSpPr>
            <a:spLocks/>
          </p:cNvSpPr>
          <p:nvPr/>
        </p:nvSpPr>
        <p:spPr bwMode="auto">
          <a:xfrm>
            <a:off x="3712369" y="3382567"/>
            <a:ext cx="167879" cy="154781"/>
          </a:xfrm>
          <a:custGeom>
            <a:avLst/>
            <a:gdLst>
              <a:gd name="T0" fmla="*/ 0 w 141"/>
              <a:gd name="T1" fmla="*/ 0 h 130"/>
              <a:gd name="T2" fmla="*/ 0 w 141"/>
              <a:gd name="T3" fmla="*/ 161289974 h 130"/>
              <a:gd name="T4" fmla="*/ 352822610 w 141"/>
              <a:gd name="T5" fmla="*/ 161289974 h 130"/>
              <a:gd name="T6" fmla="*/ 352822610 w 141"/>
              <a:gd name="T7" fmla="*/ 325100897 h 130"/>
              <a:gd name="T8" fmla="*/ 0 60000 65536"/>
              <a:gd name="T9" fmla="*/ 0 60000 65536"/>
              <a:gd name="T10" fmla="*/ 0 60000 65536"/>
              <a:gd name="T11" fmla="*/ 0 60000 65536"/>
              <a:gd name="T12" fmla="*/ 0 w 141"/>
              <a:gd name="T13" fmla="*/ 0 h 130"/>
              <a:gd name="T14" fmla="*/ 141 w 141"/>
              <a:gd name="T15" fmla="*/ 130 h 130"/>
            </a:gdLst>
            <a:ahLst/>
            <a:cxnLst>
              <a:cxn ang="T8">
                <a:pos x="T0" y="T1"/>
              </a:cxn>
              <a:cxn ang="T9">
                <a:pos x="T2" y="T3"/>
              </a:cxn>
              <a:cxn ang="T10">
                <a:pos x="T4" y="T5"/>
              </a:cxn>
              <a:cxn ang="T11">
                <a:pos x="T6" y="T7"/>
              </a:cxn>
            </a:cxnLst>
            <a:rect l="T12" t="T13" r="T14" b="T15"/>
            <a:pathLst>
              <a:path w="141" h="130">
                <a:moveTo>
                  <a:pt x="0" y="0"/>
                </a:moveTo>
                <a:lnTo>
                  <a:pt x="0" y="64"/>
                </a:lnTo>
                <a:lnTo>
                  <a:pt x="140" y="64"/>
                </a:lnTo>
                <a:lnTo>
                  <a:pt x="140"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27" name="Rectangle 37"/>
          <p:cNvSpPr>
            <a:spLocks noChangeArrowheads="1"/>
          </p:cNvSpPr>
          <p:nvPr/>
        </p:nvSpPr>
        <p:spPr bwMode="auto">
          <a:xfrm>
            <a:off x="4508897" y="3813573"/>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910" name="Rectangle 38"/>
          <p:cNvSpPr>
            <a:spLocks noChangeArrowheads="1"/>
          </p:cNvSpPr>
          <p:nvPr/>
        </p:nvSpPr>
        <p:spPr bwMode="auto">
          <a:xfrm>
            <a:off x="4505326" y="3811191"/>
            <a:ext cx="597183"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Range</a:t>
            </a:r>
          </a:p>
        </p:txBody>
      </p:sp>
      <p:sp>
        <p:nvSpPr>
          <p:cNvPr id="187429" name="Rectangle 39"/>
          <p:cNvSpPr>
            <a:spLocks noChangeArrowheads="1"/>
          </p:cNvSpPr>
          <p:nvPr/>
        </p:nvSpPr>
        <p:spPr bwMode="auto">
          <a:xfrm>
            <a:off x="4508897" y="414337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912" name="Rectangle 40"/>
          <p:cNvSpPr>
            <a:spLocks noChangeArrowheads="1"/>
          </p:cNvSpPr>
          <p:nvPr/>
        </p:nvSpPr>
        <p:spPr bwMode="auto">
          <a:xfrm>
            <a:off x="4500563" y="4071937"/>
            <a:ext cx="777682"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Variance</a:t>
            </a:r>
          </a:p>
        </p:txBody>
      </p:sp>
      <p:sp>
        <p:nvSpPr>
          <p:cNvPr id="187431" name="Rectangle 41"/>
          <p:cNvSpPr>
            <a:spLocks noChangeArrowheads="1"/>
          </p:cNvSpPr>
          <p:nvPr/>
        </p:nvSpPr>
        <p:spPr bwMode="auto">
          <a:xfrm>
            <a:off x="4508897" y="4801792"/>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59914" name="Rectangle 42"/>
          <p:cNvSpPr>
            <a:spLocks noChangeArrowheads="1"/>
          </p:cNvSpPr>
          <p:nvPr/>
        </p:nvSpPr>
        <p:spPr bwMode="auto">
          <a:xfrm>
            <a:off x="4500563" y="4414837"/>
            <a:ext cx="1554818"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Standard Deviation</a:t>
            </a:r>
          </a:p>
        </p:txBody>
      </p:sp>
      <p:sp>
        <p:nvSpPr>
          <p:cNvPr id="187433" name="Rectangle 43"/>
          <p:cNvSpPr>
            <a:spLocks noChangeArrowheads="1"/>
          </p:cNvSpPr>
          <p:nvPr/>
        </p:nvSpPr>
        <p:spPr bwMode="auto">
          <a:xfrm>
            <a:off x="4508897" y="5131594"/>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87434" name="Freeform 44"/>
          <p:cNvSpPr>
            <a:spLocks/>
          </p:cNvSpPr>
          <p:nvPr/>
        </p:nvSpPr>
        <p:spPr bwMode="auto">
          <a:xfrm>
            <a:off x="3712370" y="3089673"/>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7435" name="Rectangle 45"/>
          <p:cNvSpPr>
            <a:spLocks noChangeArrowheads="1"/>
          </p:cNvSpPr>
          <p:nvPr/>
        </p:nvSpPr>
        <p:spPr bwMode="auto">
          <a:xfrm>
            <a:off x="3718323" y="3201591"/>
            <a:ext cx="115291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Variation</a:t>
            </a:r>
          </a:p>
        </p:txBody>
      </p:sp>
      <p:sp>
        <p:nvSpPr>
          <p:cNvPr id="187436" name="Freeform 46"/>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37" name="Freeform 47"/>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38" name="Freeform 48"/>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39" name="Freeform 49"/>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40" name="Freeform 50"/>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41" name="Freeform 51"/>
          <p:cNvSpPr>
            <a:spLocks/>
          </p:cNvSpPr>
          <p:nvPr/>
        </p:nvSpPr>
        <p:spPr bwMode="auto">
          <a:xfrm>
            <a:off x="5741195" y="3893343"/>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42" name="Freeform 52"/>
          <p:cNvSpPr>
            <a:spLocks/>
          </p:cNvSpPr>
          <p:nvPr/>
        </p:nvSpPr>
        <p:spPr bwMode="auto">
          <a:xfrm>
            <a:off x="5741195" y="3536155"/>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7443" name="Freeform 53"/>
          <p:cNvSpPr>
            <a:spLocks/>
          </p:cNvSpPr>
          <p:nvPr/>
        </p:nvSpPr>
        <p:spPr bwMode="auto">
          <a:xfrm>
            <a:off x="5561410" y="3382567"/>
            <a:ext cx="180975" cy="154781"/>
          </a:xfrm>
          <a:custGeom>
            <a:avLst/>
            <a:gdLst>
              <a:gd name="T0" fmla="*/ 0 w 152"/>
              <a:gd name="T1" fmla="*/ 0 h 130"/>
              <a:gd name="T2" fmla="*/ 0 w 152"/>
              <a:gd name="T3" fmla="*/ 161289974 h 130"/>
              <a:gd name="T4" fmla="*/ 380544334 w 152"/>
              <a:gd name="T5" fmla="*/ 161289974 h 130"/>
              <a:gd name="T6" fmla="*/ 380544334 w 152"/>
              <a:gd name="T7" fmla="*/ 325100897 h 130"/>
              <a:gd name="T8" fmla="*/ 0 60000 65536"/>
              <a:gd name="T9" fmla="*/ 0 60000 65536"/>
              <a:gd name="T10" fmla="*/ 0 60000 65536"/>
              <a:gd name="T11" fmla="*/ 0 60000 65536"/>
              <a:gd name="T12" fmla="*/ 0 w 152"/>
              <a:gd name="T13" fmla="*/ 0 h 130"/>
              <a:gd name="T14" fmla="*/ 152 w 152"/>
              <a:gd name="T15" fmla="*/ 130 h 130"/>
            </a:gdLst>
            <a:ahLst/>
            <a:cxnLst>
              <a:cxn ang="T8">
                <a:pos x="T0" y="T1"/>
              </a:cxn>
              <a:cxn ang="T9">
                <a:pos x="T2" y="T3"/>
              </a:cxn>
              <a:cxn ang="T10">
                <a:pos x="T4" y="T5"/>
              </a:cxn>
              <a:cxn ang="T11">
                <a:pos x="T6" y="T7"/>
              </a:cxn>
            </a:cxnLst>
            <a:rect l="T12" t="T13" r="T14" b="T15"/>
            <a:pathLst>
              <a:path w="152" h="130">
                <a:moveTo>
                  <a:pt x="0" y="0"/>
                </a:moveTo>
                <a:lnTo>
                  <a:pt x="0" y="64"/>
                </a:lnTo>
                <a:lnTo>
                  <a:pt x="151" y="64"/>
                </a:lnTo>
                <a:lnTo>
                  <a:pt x="15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59926" name="Rectangle 54"/>
          <p:cNvSpPr>
            <a:spLocks noChangeArrowheads="1"/>
          </p:cNvSpPr>
          <p:nvPr/>
        </p:nvSpPr>
        <p:spPr bwMode="auto">
          <a:xfrm>
            <a:off x="6091238" y="3827860"/>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Skew</a:t>
            </a:r>
          </a:p>
        </p:txBody>
      </p:sp>
      <p:sp>
        <p:nvSpPr>
          <p:cNvPr id="187445" name="Freeform 55"/>
          <p:cNvSpPr>
            <a:spLocks/>
          </p:cNvSpPr>
          <p:nvPr/>
        </p:nvSpPr>
        <p:spPr bwMode="auto">
          <a:xfrm>
            <a:off x="5561410" y="3089673"/>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87446" name="Rectangle 56"/>
          <p:cNvSpPr>
            <a:spLocks noChangeArrowheads="1"/>
          </p:cNvSpPr>
          <p:nvPr/>
        </p:nvSpPr>
        <p:spPr bwMode="auto">
          <a:xfrm>
            <a:off x="5720954" y="3201591"/>
            <a:ext cx="858409"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Shape</a:t>
            </a:r>
          </a:p>
        </p:txBody>
      </p:sp>
      <p:sp>
        <p:nvSpPr>
          <p:cNvPr id="187447" name="Rectangle 59"/>
          <p:cNvSpPr>
            <a:spLocks noChangeArrowheads="1"/>
          </p:cNvSpPr>
          <p:nvPr/>
        </p:nvSpPr>
        <p:spPr bwMode="auto">
          <a:xfrm>
            <a:off x="89502" y="857251"/>
            <a:ext cx="4596798" cy="6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nchor="ctr" anchorCtr="1"/>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90000"/>
              </a:lnSpc>
            </a:pPr>
            <a:r>
              <a:rPr lang="en-US" altLang="en-US" sz="2100" dirty="0">
                <a:solidFill>
                  <a:schemeClr val="bg1"/>
                </a:solidFill>
                <a:latin typeface="+mj-lt"/>
                <a:cs typeface="Times New Roman" panose="02020603050405020304" pitchFamily="18" charset="0"/>
              </a:rPr>
              <a:t>Numerical Data Properties &amp; Measures</a:t>
            </a:r>
          </a:p>
        </p:txBody>
      </p:sp>
    </p:spTree>
    <p:custDataLst>
      <p:tags r:id="rId1"/>
    </p:custDataLst>
    <p:extLst>
      <p:ext uri="{BB962C8B-B14F-4D97-AF65-F5344CB8AC3E}">
        <p14:creationId xmlns:p14="http://schemas.microsoft.com/office/powerpoint/2010/main" val="3017438339"/>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33600" y="3319790"/>
            <a:ext cx="4724400" cy="523220"/>
          </a:xfrm>
          <a:prstGeom prst="rect">
            <a:avLst/>
          </a:prstGeom>
          <a:noFill/>
        </p:spPr>
        <p:txBody>
          <a:bodyPr wrap="square" rtlCol="0">
            <a:spAutoFit/>
          </a:bodyPr>
          <a:lstStyle/>
          <a:p>
            <a:pPr algn="ctr"/>
            <a:r>
              <a:rPr lang="en-IN" sz="2800" dirty="0" smtClean="0">
                <a:latin typeface="Times New Roman" pitchFamily="18" charset="0"/>
                <a:cs typeface="Times New Roman" pitchFamily="18" charset="0"/>
              </a:rPr>
              <a:t>Analytics </a:t>
            </a:r>
            <a:r>
              <a:rPr lang="en-IN" sz="2800" dirty="0" smtClean="0">
                <a:latin typeface="Times New Roman" pitchFamily="18" charset="0"/>
                <a:cs typeface="Times New Roman" pitchFamily="18" charset="0"/>
              </a:rPr>
              <a:t>Definition</a:t>
            </a:r>
          </a:p>
        </p:txBody>
      </p:sp>
      <p:grpSp>
        <p:nvGrpSpPr>
          <p:cNvPr id="18" name="Group 17"/>
          <p:cNvGrpSpPr/>
          <p:nvPr/>
        </p:nvGrpSpPr>
        <p:grpSpPr>
          <a:xfrm>
            <a:off x="1676400" y="2819400"/>
            <a:ext cx="5638800" cy="76200"/>
            <a:chOff x="1562100" y="2381250"/>
            <a:chExt cx="5638800" cy="76200"/>
          </a:xfrm>
        </p:grpSpPr>
        <p:cxnSp>
          <p:nvCxnSpPr>
            <p:cNvPr id="19" name="Straight Connector 18"/>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2" name="Group 21"/>
          <p:cNvGrpSpPr/>
          <p:nvPr/>
        </p:nvGrpSpPr>
        <p:grpSpPr>
          <a:xfrm>
            <a:off x="1676400" y="4267200"/>
            <a:ext cx="5638800" cy="76200"/>
            <a:chOff x="1562100" y="2381250"/>
            <a:chExt cx="5638800" cy="76200"/>
          </a:xfrm>
        </p:grpSpPr>
        <p:cxnSp>
          <p:nvCxnSpPr>
            <p:cNvPr id="23" name="Straight Connector 22"/>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65641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a:xfrm>
            <a:off x="-20055" y="944725"/>
            <a:ext cx="1371600" cy="479822"/>
          </a:xfrm>
        </p:spPr>
        <p:txBody>
          <a:bodyPr vert="horz" wrap="square" lIns="67866" tIns="33338" rIns="67866" bIns="33338" numCol="1" rtlCol="0" anchor="ctr" anchorCtr="1" compatLnSpc="1">
            <a:prstTxWarp prst="textNoShape">
              <a:avLst/>
            </a:prstTxWarp>
            <a:normAutofit/>
          </a:bodyPr>
          <a:lstStyle/>
          <a:p>
            <a:r>
              <a:rPr lang="en-US" altLang="en-US" sz="2100" dirty="0">
                <a:cs typeface="Times New Roman" panose="02020603050405020304" pitchFamily="18" charset="0"/>
              </a:rPr>
              <a:t>Median</a:t>
            </a:r>
          </a:p>
        </p:txBody>
      </p:sp>
      <p:sp>
        <p:nvSpPr>
          <p:cNvPr id="1361923" name="Rectangle 3"/>
          <p:cNvSpPr>
            <a:spLocks noGrp="1" noChangeArrowheads="1"/>
          </p:cNvSpPr>
          <p:nvPr>
            <p:ph idx="1"/>
          </p:nvPr>
        </p:nvSpPr>
        <p:spPr>
          <a:xfrm>
            <a:off x="514350" y="1885951"/>
            <a:ext cx="7143750" cy="3394472"/>
          </a:xfrm>
        </p:spPr>
        <p:txBody>
          <a:bodyPr vert="horz" wrap="square" lIns="67866" tIns="33338" rIns="67866" bIns="33338" numCol="1" rtlCol="0" anchor="t" anchorCtr="0" compatLnSpc="1">
            <a:prstTxWarp prst="textNoShape">
              <a:avLst/>
            </a:prstTxWarp>
            <a:normAutofit/>
          </a:bodyPr>
          <a:lstStyle/>
          <a:p>
            <a:pPr marL="0" indent="0">
              <a:buNone/>
            </a:pPr>
            <a:r>
              <a:rPr lang="en-US" altLang="en-US" sz="1875" dirty="0"/>
              <a:t>1. Measure of Central Tendency</a:t>
            </a:r>
          </a:p>
          <a:p>
            <a:pPr marL="0" indent="0">
              <a:spcBef>
                <a:spcPct val="33000"/>
              </a:spcBef>
              <a:buNone/>
            </a:pPr>
            <a:r>
              <a:rPr lang="en-US" altLang="en-US" sz="1875" dirty="0"/>
              <a:t>2. Middle Value In Ordered Sequence</a:t>
            </a:r>
          </a:p>
          <a:p>
            <a:pPr marL="728663" lvl="1"/>
            <a:r>
              <a:rPr lang="en-US" altLang="en-US" sz="1875" dirty="0"/>
              <a:t>If Odd n, Middle Value of Sequence</a:t>
            </a:r>
          </a:p>
          <a:p>
            <a:pPr marL="728663" lvl="1"/>
            <a:r>
              <a:rPr lang="en-US" altLang="en-US" sz="1875" dirty="0"/>
              <a:t>If Even n, Average of 2 Middle Values</a:t>
            </a:r>
          </a:p>
          <a:p>
            <a:pPr marL="0" indent="0">
              <a:spcBef>
                <a:spcPct val="33000"/>
              </a:spcBef>
              <a:buNone/>
            </a:pPr>
            <a:r>
              <a:rPr lang="en-US" altLang="en-US" sz="1875" dirty="0"/>
              <a:t>3. Position of Median in Sequence </a:t>
            </a:r>
          </a:p>
          <a:p>
            <a:pPr marL="0" indent="0">
              <a:spcBef>
                <a:spcPct val="33000"/>
              </a:spcBef>
              <a:buNone/>
            </a:pPr>
            <a:r>
              <a:rPr lang="en-US" altLang="en-US" sz="1875" dirty="0"/>
              <a:t>4. Not Affected by Extreme Values</a:t>
            </a:r>
          </a:p>
        </p:txBody>
      </p:sp>
      <p:sp>
        <p:nvSpPr>
          <p:cNvPr id="189443" name="Line 4"/>
          <p:cNvSpPr>
            <a:spLocks noChangeShapeType="1"/>
          </p:cNvSpPr>
          <p:nvPr/>
        </p:nvSpPr>
        <p:spPr bwMode="auto">
          <a:xfrm>
            <a:off x="4517995" y="4671138"/>
            <a:ext cx="575072" cy="0"/>
          </a:xfrm>
          <a:prstGeom prst="line">
            <a:avLst/>
          </a:prstGeom>
          <a:noFill/>
          <a:ln w="57150">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361925" name="Rectangle 5"/>
          <p:cNvSpPr>
            <a:spLocks noChangeArrowheads="1"/>
          </p:cNvSpPr>
          <p:nvPr/>
        </p:nvSpPr>
        <p:spPr bwMode="auto">
          <a:xfrm>
            <a:off x="1817694" y="4451246"/>
            <a:ext cx="1515897"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rPr>
              <a:t>Positioning</a:t>
            </a:r>
          </a:p>
        </p:txBody>
      </p:sp>
      <p:sp>
        <p:nvSpPr>
          <p:cNvPr id="1361926" name="Rectangle 6"/>
          <p:cNvSpPr>
            <a:spLocks noChangeArrowheads="1"/>
          </p:cNvSpPr>
          <p:nvPr/>
        </p:nvSpPr>
        <p:spPr bwMode="auto">
          <a:xfrm>
            <a:off x="3320449" y="4451246"/>
            <a:ext cx="783645"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rPr>
              <a:t>Point</a:t>
            </a:r>
          </a:p>
        </p:txBody>
      </p:sp>
      <p:sp>
        <p:nvSpPr>
          <p:cNvPr id="1361927" name="Rectangle 7"/>
          <p:cNvSpPr>
            <a:spLocks noChangeArrowheads="1"/>
          </p:cNvSpPr>
          <p:nvPr/>
        </p:nvSpPr>
        <p:spPr bwMode="auto">
          <a:xfrm>
            <a:off x="4170370" y="4451246"/>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latin typeface="Symbol" pitchFamily="18" charset="2"/>
              </a:rPr>
              <a:t></a:t>
            </a:r>
          </a:p>
        </p:txBody>
      </p:sp>
      <p:sp>
        <p:nvSpPr>
          <p:cNvPr id="1361928" name="Rectangle 8"/>
          <p:cNvSpPr>
            <a:spLocks noChangeArrowheads="1"/>
          </p:cNvSpPr>
          <p:nvPr/>
        </p:nvSpPr>
        <p:spPr bwMode="auto">
          <a:xfrm>
            <a:off x="4674004" y="4216693"/>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latin typeface="Symbol" pitchFamily="18" charset="2"/>
              </a:rPr>
              <a:t></a:t>
            </a:r>
          </a:p>
        </p:txBody>
      </p:sp>
      <p:sp>
        <p:nvSpPr>
          <p:cNvPr id="1361929" name="Rectangle 9"/>
          <p:cNvSpPr>
            <a:spLocks noChangeArrowheads="1"/>
          </p:cNvSpPr>
          <p:nvPr/>
        </p:nvSpPr>
        <p:spPr bwMode="auto">
          <a:xfrm>
            <a:off x="4426353" y="4216693"/>
            <a:ext cx="295755"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solidFill>
                  <a:srgbClr val="C00000"/>
                </a:solidFill>
                <a:effectLst>
                  <a:outerShdw blurRad="38100" dist="38100" dir="2700000" algn="tl">
                    <a:srgbClr val="C0C0C0"/>
                  </a:outerShdw>
                </a:effectLst>
              </a:rPr>
              <a:t>n</a:t>
            </a:r>
          </a:p>
        </p:txBody>
      </p:sp>
      <p:sp>
        <p:nvSpPr>
          <p:cNvPr id="1361930" name="Rectangle 10"/>
          <p:cNvSpPr>
            <a:spLocks noChangeArrowheads="1"/>
          </p:cNvSpPr>
          <p:nvPr/>
        </p:nvSpPr>
        <p:spPr bwMode="auto">
          <a:xfrm>
            <a:off x="4945744" y="4239090"/>
            <a:ext cx="292549"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rPr>
              <a:t>1</a:t>
            </a:r>
          </a:p>
        </p:txBody>
      </p:sp>
      <p:sp>
        <p:nvSpPr>
          <p:cNvPr id="1361931" name="Rectangle 11"/>
          <p:cNvSpPr>
            <a:spLocks noChangeArrowheads="1"/>
          </p:cNvSpPr>
          <p:nvPr/>
        </p:nvSpPr>
        <p:spPr bwMode="auto">
          <a:xfrm>
            <a:off x="4638285" y="4681037"/>
            <a:ext cx="292549"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rPr>
              <a:t>2</a:t>
            </a:r>
          </a:p>
        </p:txBody>
      </p:sp>
    </p:spTree>
    <p:custDataLst>
      <p:tags r:id="rId1"/>
    </p:custDataLst>
    <p:extLst>
      <p:ext uri="{BB962C8B-B14F-4D97-AF65-F5344CB8AC3E}">
        <p14:creationId xmlns:p14="http://schemas.microsoft.com/office/powerpoint/2010/main" val="9071532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1923">
                                            <p:txEl>
                                              <p:pRg st="0" end="0"/>
                                            </p:txEl>
                                          </p:spTgt>
                                        </p:tgtEl>
                                        <p:attrNameLst>
                                          <p:attrName>style.visibility</p:attrName>
                                        </p:attrNameLst>
                                      </p:cBhvr>
                                      <p:to>
                                        <p:strVal val="visible"/>
                                      </p:to>
                                    </p:set>
                                    <p:animEffect transition="in" filter="wipe(left)">
                                      <p:cBhvr>
                                        <p:cTn id="7" dur="500"/>
                                        <p:tgtEl>
                                          <p:spTgt spid="1361923">
                                            <p:txEl>
                                              <p:pRg st="0" end="0"/>
                                            </p:txEl>
                                          </p:spTgt>
                                        </p:tgtEl>
                                      </p:cBhvr>
                                    </p:animEffect>
                                  </p:childTnLst>
                                  <p:subTnLst>
                                    <p:animClr clrSpc="rgb" dir="cw">
                                      <p:cBhvr override="childStyle">
                                        <p:cTn dur="1" fill="hold" display="0" masterRel="nextClick" afterEffect="1"/>
                                        <p:tgtEl>
                                          <p:spTgt spid="13619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1923">
                                            <p:txEl>
                                              <p:pRg st="1" end="1"/>
                                            </p:txEl>
                                          </p:spTgt>
                                        </p:tgtEl>
                                        <p:attrNameLst>
                                          <p:attrName>style.visibility</p:attrName>
                                        </p:attrNameLst>
                                      </p:cBhvr>
                                      <p:to>
                                        <p:strVal val="visible"/>
                                      </p:to>
                                    </p:set>
                                    <p:animEffect transition="in" filter="wipe(left)">
                                      <p:cBhvr>
                                        <p:cTn id="12" dur="500"/>
                                        <p:tgtEl>
                                          <p:spTgt spid="1361923">
                                            <p:txEl>
                                              <p:pRg st="1" end="1"/>
                                            </p:txEl>
                                          </p:spTgt>
                                        </p:tgtEl>
                                      </p:cBhvr>
                                    </p:animEffect>
                                  </p:childTnLst>
                                  <p:subTnLst>
                                    <p:animClr clrSpc="rgb" dir="cw">
                                      <p:cBhvr override="childStyle">
                                        <p:cTn dur="1" fill="hold" display="0" masterRel="nextClick" afterEffect="1"/>
                                        <p:tgtEl>
                                          <p:spTgt spid="136192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1361923">
                                            <p:txEl>
                                              <p:pRg st="2" end="2"/>
                                            </p:txEl>
                                          </p:spTgt>
                                        </p:tgtEl>
                                        <p:attrNameLst>
                                          <p:attrName>style.visibility</p:attrName>
                                        </p:attrNameLst>
                                      </p:cBhvr>
                                      <p:to>
                                        <p:strVal val="visible"/>
                                      </p:to>
                                    </p:set>
                                    <p:animEffect transition="in" filter="wipe(left)">
                                      <p:cBhvr>
                                        <p:cTn id="15" dur="500"/>
                                        <p:tgtEl>
                                          <p:spTgt spid="1361923">
                                            <p:txEl>
                                              <p:pRg st="2" end="2"/>
                                            </p:txEl>
                                          </p:spTgt>
                                        </p:tgtEl>
                                      </p:cBhvr>
                                    </p:animEffect>
                                  </p:childTnLst>
                                  <p:subTnLst>
                                    <p:animClr clrSpc="rgb" dir="cw">
                                      <p:cBhvr override="childStyle">
                                        <p:cTn dur="1" fill="hold" display="0" masterRel="nextClick" afterEffect="1"/>
                                        <p:tgtEl>
                                          <p:spTgt spid="136192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1361923">
                                            <p:txEl>
                                              <p:pRg st="3" end="3"/>
                                            </p:txEl>
                                          </p:spTgt>
                                        </p:tgtEl>
                                        <p:attrNameLst>
                                          <p:attrName>style.visibility</p:attrName>
                                        </p:attrNameLst>
                                      </p:cBhvr>
                                      <p:to>
                                        <p:strVal val="visible"/>
                                      </p:to>
                                    </p:set>
                                    <p:animEffect transition="in" filter="wipe(left)">
                                      <p:cBhvr>
                                        <p:cTn id="18" dur="500"/>
                                        <p:tgtEl>
                                          <p:spTgt spid="1361923">
                                            <p:txEl>
                                              <p:pRg st="3" end="3"/>
                                            </p:txEl>
                                          </p:spTgt>
                                        </p:tgtEl>
                                      </p:cBhvr>
                                    </p:animEffect>
                                  </p:childTnLst>
                                  <p:subTnLst>
                                    <p:animClr clrSpc="rgb" dir="cw">
                                      <p:cBhvr override="childStyle">
                                        <p:cTn dur="1" fill="hold" display="0" masterRel="nextClick" afterEffect="1"/>
                                        <p:tgtEl>
                                          <p:spTgt spid="136192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61923">
                                            <p:txEl>
                                              <p:pRg st="4" end="4"/>
                                            </p:txEl>
                                          </p:spTgt>
                                        </p:tgtEl>
                                        <p:attrNameLst>
                                          <p:attrName>style.visibility</p:attrName>
                                        </p:attrNameLst>
                                      </p:cBhvr>
                                      <p:to>
                                        <p:strVal val="visible"/>
                                      </p:to>
                                    </p:set>
                                    <p:animEffect transition="in" filter="wipe(left)">
                                      <p:cBhvr>
                                        <p:cTn id="23" dur="500"/>
                                        <p:tgtEl>
                                          <p:spTgt spid="1361923">
                                            <p:txEl>
                                              <p:pRg st="4" end="4"/>
                                            </p:txEl>
                                          </p:spTgt>
                                        </p:tgtEl>
                                      </p:cBhvr>
                                    </p:animEffect>
                                  </p:childTnLst>
                                  <p:subTnLst>
                                    <p:animClr clrSpc="rgb" dir="cw">
                                      <p:cBhvr override="childStyle">
                                        <p:cTn dur="1" fill="hold" display="0" masterRel="nextClick" afterEffect="1"/>
                                        <p:tgtEl>
                                          <p:spTgt spid="1361923">
                                            <p:txEl>
                                              <p:pRg st="4" end="4"/>
                                            </p:txEl>
                                          </p:spTgt>
                                        </p:tgtEl>
                                        <p:attrNameLst>
                                          <p:attrName>ppt_c</p:attrName>
                                        </p:attrNameLst>
                                      </p:cBhvr>
                                      <p:to>
                                        <a:schemeClr val="folHlink"/>
                                      </p:to>
                                    </p:animClr>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61923">
                                            <p:txEl>
                                              <p:pRg st="5" end="5"/>
                                            </p:txEl>
                                          </p:spTgt>
                                        </p:tgtEl>
                                        <p:attrNameLst>
                                          <p:attrName>style.visibility</p:attrName>
                                        </p:attrNameLst>
                                      </p:cBhvr>
                                      <p:to>
                                        <p:strVal val="visible"/>
                                      </p:to>
                                    </p:set>
                                    <p:animEffect transition="in" filter="wipe(left)">
                                      <p:cBhvr>
                                        <p:cTn id="28" dur="500"/>
                                        <p:tgtEl>
                                          <p:spTgt spid="1361923">
                                            <p:txEl>
                                              <p:pRg st="5" end="5"/>
                                            </p:txEl>
                                          </p:spTgt>
                                        </p:tgtEl>
                                      </p:cBhvr>
                                    </p:animEffect>
                                  </p:childTnLst>
                                  <p:subTnLst>
                                    <p:animClr clrSpc="rgb" dir="cw">
                                      <p:cBhvr override="childStyle">
                                        <p:cTn dur="1" fill="hold" display="0" masterRel="nextClick" afterEffect="1"/>
                                        <p:tgtEl>
                                          <p:spTgt spid="136192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2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Freeform 3"/>
          <p:cNvSpPr>
            <a:spLocks/>
          </p:cNvSpPr>
          <p:nvPr/>
        </p:nvSpPr>
        <p:spPr bwMode="auto">
          <a:xfrm>
            <a:off x="3650456" y="2358630"/>
            <a:ext cx="1796654" cy="588169"/>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95586" name="Rectangle 4"/>
          <p:cNvSpPr>
            <a:spLocks noChangeArrowheads="1"/>
          </p:cNvSpPr>
          <p:nvPr/>
        </p:nvSpPr>
        <p:spPr bwMode="auto">
          <a:xfrm>
            <a:off x="3602832" y="2328864"/>
            <a:ext cx="1884331"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dirty="0">
                <a:solidFill>
                  <a:srgbClr val="000000"/>
                </a:solidFill>
                <a:latin typeface="Arial" panose="020B0604020202020204" pitchFamily="34" charset="0"/>
                <a:cs typeface="Times New Roman" panose="02020603050405020304" pitchFamily="18" charset="0"/>
              </a:rPr>
              <a:t>Numerical Data</a:t>
            </a:r>
          </a:p>
        </p:txBody>
      </p:sp>
      <p:sp>
        <p:nvSpPr>
          <p:cNvPr id="195587" name="Rectangle 5"/>
          <p:cNvSpPr>
            <a:spLocks noChangeArrowheads="1"/>
          </p:cNvSpPr>
          <p:nvPr/>
        </p:nvSpPr>
        <p:spPr bwMode="auto">
          <a:xfrm>
            <a:off x="3882630" y="2614614"/>
            <a:ext cx="132488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Properties</a:t>
            </a:r>
          </a:p>
        </p:txBody>
      </p:sp>
      <p:sp>
        <p:nvSpPr>
          <p:cNvPr id="195588" name="Freeform 6"/>
          <p:cNvSpPr>
            <a:spLocks/>
          </p:cNvSpPr>
          <p:nvPr/>
        </p:nvSpPr>
        <p:spPr bwMode="auto">
          <a:xfrm>
            <a:off x="4548188" y="2945606"/>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89" name="Freeform 7"/>
          <p:cNvSpPr>
            <a:spLocks/>
          </p:cNvSpPr>
          <p:nvPr/>
        </p:nvSpPr>
        <p:spPr bwMode="auto">
          <a:xfrm>
            <a:off x="4500563" y="3096817"/>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chemeClr val="tx1"/>
          </a:solidFill>
          <a:ln>
            <a:noFill/>
          </a:ln>
          <a:extLst/>
        </p:spPr>
        <p:txBody>
          <a:bodyPr/>
          <a:lstStyle/>
          <a:p>
            <a:endParaRPr lang="en-US" sz="1350"/>
          </a:p>
        </p:txBody>
      </p:sp>
      <p:sp>
        <p:nvSpPr>
          <p:cNvPr id="195590" name="Freeform 8"/>
          <p:cNvSpPr>
            <a:spLocks/>
          </p:cNvSpPr>
          <p:nvPr/>
        </p:nvSpPr>
        <p:spPr bwMode="auto">
          <a:xfrm>
            <a:off x="2699149" y="2945606"/>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1" name="Freeform 9"/>
          <p:cNvSpPr>
            <a:spLocks/>
          </p:cNvSpPr>
          <p:nvPr/>
        </p:nvSpPr>
        <p:spPr bwMode="auto">
          <a:xfrm>
            <a:off x="26539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95592" name="Freeform 10"/>
          <p:cNvSpPr>
            <a:spLocks/>
          </p:cNvSpPr>
          <p:nvPr/>
        </p:nvSpPr>
        <p:spPr bwMode="auto">
          <a:xfrm>
            <a:off x="4548188" y="2945606"/>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3" name="Freeform 11"/>
          <p:cNvSpPr>
            <a:spLocks/>
          </p:cNvSpPr>
          <p:nvPr/>
        </p:nvSpPr>
        <p:spPr bwMode="auto">
          <a:xfrm>
            <a:off x="63496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chemeClr val="tx1"/>
          </a:solidFill>
          <a:ln>
            <a:noFill/>
          </a:ln>
          <a:extLst/>
        </p:spPr>
        <p:txBody>
          <a:bodyPr/>
          <a:lstStyle/>
          <a:p>
            <a:endParaRPr lang="en-US" sz="1350"/>
          </a:p>
        </p:txBody>
      </p:sp>
      <p:sp>
        <p:nvSpPr>
          <p:cNvPr id="195594" name="Freeform 12"/>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5" name="Freeform 13"/>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6" name="Freeform 14"/>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7" name="Freeform 15"/>
          <p:cNvSpPr>
            <a:spLocks/>
          </p:cNvSpPr>
          <p:nvPr/>
        </p:nvSpPr>
        <p:spPr bwMode="auto">
          <a:xfrm>
            <a:off x="2215755" y="4351736"/>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8" name="Freeform 16"/>
          <p:cNvSpPr>
            <a:spLocks/>
          </p:cNvSpPr>
          <p:nvPr/>
        </p:nvSpPr>
        <p:spPr bwMode="auto">
          <a:xfrm>
            <a:off x="2215755" y="3993357"/>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599" name="Freeform 17"/>
          <p:cNvSpPr>
            <a:spLocks/>
          </p:cNvSpPr>
          <p:nvPr/>
        </p:nvSpPr>
        <p:spPr bwMode="auto">
          <a:xfrm>
            <a:off x="2215755"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00" name="Freeform 18"/>
          <p:cNvSpPr>
            <a:spLocks/>
          </p:cNvSpPr>
          <p:nvPr/>
        </p:nvSpPr>
        <p:spPr bwMode="auto">
          <a:xfrm>
            <a:off x="2107406" y="3482580"/>
            <a:ext cx="109538" cy="154781"/>
          </a:xfrm>
          <a:custGeom>
            <a:avLst/>
            <a:gdLst>
              <a:gd name="T0" fmla="*/ 0 w 92"/>
              <a:gd name="T1" fmla="*/ 0 h 130"/>
              <a:gd name="T2" fmla="*/ 0 w 92"/>
              <a:gd name="T3" fmla="*/ 161289974 h 130"/>
              <a:gd name="T4" fmla="*/ 229335036 w 92"/>
              <a:gd name="T5" fmla="*/ 161289974 h 130"/>
              <a:gd name="T6" fmla="*/ 229335036 w 92"/>
              <a:gd name="T7" fmla="*/ 325100897 h 130"/>
              <a:gd name="T8" fmla="*/ 0 60000 65536"/>
              <a:gd name="T9" fmla="*/ 0 60000 65536"/>
              <a:gd name="T10" fmla="*/ 0 60000 65536"/>
              <a:gd name="T11" fmla="*/ 0 60000 65536"/>
              <a:gd name="T12" fmla="*/ 0 w 92"/>
              <a:gd name="T13" fmla="*/ 0 h 130"/>
              <a:gd name="T14" fmla="*/ 92 w 92"/>
              <a:gd name="T15" fmla="*/ 130 h 130"/>
            </a:gdLst>
            <a:ahLst/>
            <a:cxnLst>
              <a:cxn ang="T8">
                <a:pos x="T0" y="T1"/>
              </a:cxn>
              <a:cxn ang="T9">
                <a:pos x="T2" y="T3"/>
              </a:cxn>
              <a:cxn ang="T10">
                <a:pos x="T4" y="T5"/>
              </a:cxn>
              <a:cxn ang="T11">
                <a:pos x="T6" y="T7"/>
              </a:cxn>
            </a:cxnLst>
            <a:rect l="T12" t="T13" r="T14" b="T15"/>
            <a:pathLst>
              <a:path w="92" h="130">
                <a:moveTo>
                  <a:pt x="0" y="0"/>
                </a:moveTo>
                <a:lnTo>
                  <a:pt x="0" y="64"/>
                </a:lnTo>
                <a:lnTo>
                  <a:pt x="91" y="64"/>
                </a:lnTo>
                <a:lnTo>
                  <a:pt x="9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01" name="Rectangle 19"/>
          <p:cNvSpPr>
            <a:spLocks noChangeArrowheads="1"/>
          </p:cNvSpPr>
          <p:nvPr/>
        </p:nvSpPr>
        <p:spPr bwMode="auto">
          <a:xfrm>
            <a:off x="2570560"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084" name="Rectangle 20"/>
          <p:cNvSpPr>
            <a:spLocks noChangeArrowheads="1"/>
          </p:cNvSpPr>
          <p:nvPr/>
        </p:nvSpPr>
        <p:spPr bwMode="auto">
          <a:xfrm>
            <a:off x="2566988" y="3911204"/>
            <a:ext cx="568266"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Mean</a:t>
            </a:r>
          </a:p>
        </p:txBody>
      </p:sp>
      <p:sp>
        <p:nvSpPr>
          <p:cNvPr id="195603" name="Rectangle 21"/>
          <p:cNvSpPr>
            <a:spLocks noChangeArrowheads="1"/>
          </p:cNvSpPr>
          <p:nvPr/>
        </p:nvSpPr>
        <p:spPr bwMode="auto">
          <a:xfrm>
            <a:off x="2570560"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086" name="Rectangle 22"/>
          <p:cNvSpPr>
            <a:spLocks noChangeArrowheads="1"/>
          </p:cNvSpPr>
          <p:nvPr/>
        </p:nvSpPr>
        <p:spPr bwMode="auto">
          <a:xfrm>
            <a:off x="2566988" y="4241007"/>
            <a:ext cx="706124"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Median</a:t>
            </a:r>
          </a:p>
        </p:txBody>
      </p:sp>
      <p:sp>
        <p:nvSpPr>
          <p:cNvPr id="195605" name="Rectangle 23"/>
          <p:cNvSpPr>
            <a:spLocks noChangeArrowheads="1"/>
          </p:cNvSpPr>
          <p:nvPr/>
        </p:nvSpPr>
        <p:spPr bwMode="auto">
          <a:xfrm>
            <a:off x="2570560" y="4572001"/>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088" name="Rectangle 24"/>
          <p:cNvSpPr>
            <a:spLocks noChangeArrowheads="1"/>
          </p:cNvSpPr>
          <p:nvPr/>
        </p:nvSpPr>
        <p:spPr bwMode="auto">
          <a:xfrm>
            <a:off x="2566988" y="4527948"/>
            <a:ext cx="693300" cy="344326"/>
          </a:xfrm>
          <a:prstGeom prst="rect">
            <a:avLst/>
          </a:prstGeom>
          <a:noFill/>
          <a:ln>
            <a:noFill/>
          </a:ln>
          <a:effectLst/>
          <a:extLst/>
        </p:spPr>
        <p:txBody>
          <a:bodyPr wrap="none" lIns="67866" tIns="33338" rIns="67866" bIns="33338">
            <a:spAutoFit/>
          </a:bodyPr>
          <a:lstStyle/>
          <a:p>
            <a:pPr eaLnBrk="0" hangingPunct="0">
              <a:defRPr/>
            </a:pPr>
            <a:r>
              <a:rPr lang="en-US" altLang="en-US">
                <a:solidFill>
                  <a:schemeClr val="accent2"/>
                </a:solidFill>
                <a:effectLst>
                  <a:outerShdw blurRad="38100" dist="38100" dir="2700000" algn="tl">
                    <a:srgbClr val="C0C0C0"/>
                  </a:outerShdw>
                </a:effectLst>
              </a:rPr>
              <a:t>Mode</a:t>
            </a:r>
          </a:p>
        </p:txBody>
      </p:sp>
      <p:sp>
        <p:nvSpPr>
          <p:cNvPr id="195607" name="Rectangle 25"/>
          <p:cNvSpPr>
            <a:spLocks noChangeArrowheads="1"/>
          </p:cNvSpPr>
          <p:nvPr/>
        </p:nvSpPr>
        <p:spPr bwMode="auto">
          <a:xfrm>
            <a:off x="2570560"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95608" name="Rectangle 26"/>
          <p:cNvSpPr>
            <a:spLocks noChangeArrowheads="1"/>
          </p:cNvSpPr>
          <p:nvPr/>
        </p:nvSpPr>
        <p:spPr bwMode="auto">
          <a:xfrm>
            <a:off x="2570560"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95609" name="Freeform 27"/>
          <p:cNvSpPr>
            <a:spLocks/>
          </p:cNvSpPr>
          <p:nvPr/>
        </p:nvSpPr>
        <p:spPr bwMode="auto">
          <a:xfrm>
            <a:off x="2107406"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EAEC5E"/>
          </a:solidFill>
          <a:ln w="25400" cap="rnd" cmpd="sng">
            <a:solidFill>
              <a:srgbClr val="1A1A1A"/>
            </a:solidFill>
            <a:prstDash val="solid"/>
            <a:round/>
            <a:headEnd type="none" w="med" len="med"/>
            <a:tailEnd type="none" w="med" len="med"/>
          </a:ln>
        </p:spPr>
        <p:txBody>
          <a:bodyPr/>
          <a:lstStyle/>
          <a:p>
            <a:endParaRPr lang="en-US" sz="1350"/>
          </a:p>
        </p:txBody>
      </p:sp>
      <p:sp>
        <p:nvSpPr>
          <p:cNvPr id="195610" name="Rectangle 28"/>
          <p:cNvSpPr>
            <a:spLocks noChangeArrowheads="1"/>
          </p:cNvSpPr>
          <p:nvPr/>
        </p:nvSpPr>
        <p:spPr bwMode="auto">
          <a:xfrm>
            <a:off x="2214564" y="3158729"/>
            <a:ext cx="964207"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Central</a:t>
            </a:r>
          </a:p>
        </p:txBody>
      </p:sp>
      <p:sp>
        <p:nvSpPr>
          <p:cNvPr id="195611" name="Rectangle 29"/>
          <p:cNvSpPr>
            <a:spLocks noChangeArrowheads="1"/>
          </p:cNvSpPr>
          <p:nvPr/>
        </p:nvSpPr>
        <p:spPr bwMode="auto">
          <a:xfrm>
            <a:off x="2071688" y="3445670"/>
            <a:ext cx="1241334"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Tendency</a:t>
            </a:r>
          </a:p>
        </p:txBody>
      </p:sp>
      <p:sp>
        <p:nvSpPr>
          <p:cNvPr id="195612" name="Freeform 30"/>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3" name="Freeform 31"/>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4" name="Freeform 32"/>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5" name="Freeform 33"/>
          <p:cNvSpPr>
            <a:spLocks/>
          </p:cNvSpPr>
          <p:nvPr/>
        </p:nvSpPr>
        <p:spPr bwMode="auto">
          <a:xfrm>
            <a:off x="4121945" y="4351736"/>
            <a:ext cx="621506" cy="358378"/>
          </a:xfrm>
          <a:custGeom>
            <a:avLst/>
            <a:gdLst>
              <a:gd name="T0" fmla="*/ 0 w 522"/>
              <a:gd name="T1" fmla="*/ 0 h 301"/>
              <a:gd name="T2" fmla="*/ 0 w 522"/>
              <a:gd name="T3" fmla="*/ 756045976 h 301"/>
              <a:gd name="T4" fmla="*/ 1313001983 w 522"/>
              <a:gd name="T5" fmla="*/ 756045976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6" name="Freeform 34"/>
          <p:cNvSpPr>
            <a:spLocks/>
          </p:cNvSpPr>
          <p:nvPr/>
        </p:nvSpPr>
        <p:spPr bwMode="auto">
          <a:xfrm>
            <a:off x="4121945" y="3993357"/>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7" name="Freeform 35"/>
          <p:cNvSpPr>
            <a:spLocks/>
          </p:cNvSpPr>
          <p:nvPr/>
        </p:nvSpPr>
        <p:spPr bwMode="auto">
          <a:xfrm>
            <a:off x="4121945" y="3636169"/>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8" name="Freeform 36"/>
          <p:cNvSpPr>
            <a:spLocks/>
          </p:cNvSpPr>
          <p:nvPr/>
        </p:nvSpPr>
        <p:spPr bwMode="auto">
          <a:xfrm>
            <a:off x="3955256" y="3482580"/>
            <a:ext cx="167879" cy="154781"/>
          </a:xfrm>
          <a:custGeom>
            <a:avLst/>
            <a:gdLst>
              <a:gd name="T0" fmla="*/ 0 w 141"/>
              <a:gd name="T1" fmla="*/ 0 h 130"/>
              <a:gd name="T2" fmla="*/ 0 w 141"/>
              <a:gd name="T3" fmla="*/ 161289974 h 130"/>
              <a:gd name="T4" fmla="*/ 352822610 w 141"/>
              <a:gd name="T5" fmla="*/ 161289974 h 130"/>
              <a:gd name="T6" fmla="*/ 352822610 w 141"/>
              <a:gd name="T7" fmla="*/ 325100897 h 130"/>
              <a:gd name="T8" fmla="*/ 0 60000 65536"/>
              <a:gd name="T9" fmla="*/ 0 60000 65536"/>
              <a:gd name="T10" fmla="*/ 0 60000 65536"/>
              <a:gd name="T11" fmla="*/ 0 60000 65536"/>
              <a:gd name="T12" fmla="*/ 0 w 141"/>
              <a:gd name="T13" fmla="*/ 0 h 130"/>
              <a:gd name="T14" fmla="*/ 141 w 141"/>
              <a:gd name="T15" fmla="*/ 130 h 130"/>
            </a:gdLst>
            <a:ahLst/>
            <a:cxnLst>
              <a:cxn ang="T8">
                <a:pos x="T0" y="T1"/>
              </a:cxn>
              <a:cxn ang="T9">
                <a:pos x="T2" y="T3"/>
              </a:cxn>
              <a:cxn ang="T10">
                <a:pos x="T4" y="T5"/>
              </a:cxn>
              <a:cxn ang="T11">
                <a:pos x="T6" y="T7"/>
              </a:cxn>
            </a:cxnLst>
            <a:rect l="T12" t="T13" r="T14" b="T15"/>
            <a:pathLst>
              <a:path w="141" h="130">
                <a:moveTo>
                  <a:pt x="0" y="0"/>
                </a:moveTo>
                <a:lnTo>
                  <a:pt x="0" y="64"/>
                </a:lnTo>
                <a:lnTo>
                  <a:pt x="140" y="64"/>
                </a:lnTo>
                <a:lnTo>
                  <a:pt x="140"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19" name="Rectangle 37"/>
          <p:cNvSpPr>
            <a:spLocks noChangeArrowheads="1"/>
          </p:cNvSpPr>
          <p:nvPr/>
        </p:nvSpPr>
        <p:spPr bwMode="auto">
          <a:xfrm>
            <a:off x="4751785"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102" name="Rectangle 38"/>
          <p:cNvSpPr>
            <a:spLocks noChangeArrowheads="1"/>
          </p:cNvSpPr>
          <p:nvPr/>
        </p:nvSpPr>
        <p:spPr bwMode="auto">
          <a:xfrm>
            <a:off x="4748214" y="3911204"/>
            <a:ext cx="597183"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Range</a:t>
            </a:r>
          </a:p>
        </p:txBody>
      </p:sp>
      <p:sp>
        <p:nvSpPr>
          <p:cNvPr id="195621" name="Rectangle 39"/>
          <p:cNvSpPr>
            <a:spLocks noChangeArrowheads="1"/>
          </p:cNvSpPr>
          <p:nvPr/>
        </p:nvSpPr>
        <p:spPr bwMode="auto">
          <a:xfrm>
            <a:off x="4751785"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104" name="Rectangle 40"/>
          <p:cNvSpPr>
            <a:spLocks noChangeArrowheads="1"/>
          </p:cNvSpPr>
          <p:nvPr/>
        </p:nvSpPr>
        <p:spPr bwMode="auto">
          <a:xfrm>
            <a:off x="4743451" y="4171951"/>
            <a:ext cx="777682"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Variance</a:t>
            </a:r>
          </a:p>
        </p:txBody>
      </p:sp>
      <p:sp>
        <p:nvSpPr>
          <p:cNvPr id="195623" name="Rectangle 41"/>
          <p:cNvSpPr>
            <a:spLocks noChangeArrowheads="1"/>
          </p:cNvSpPr>
          <p:nvPr/>
        </p:nvSpPr>
        <p:spPr bwMode="auto">
          <a:xfrm>
            <a:off x="4751785"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68106" name="Rectangle 42"/>
          <p:cNvSpPr>
            <a:spLocks noChangeArrowheads="1"/>
          </p:cNvSpPr>
          <p:nvPr/>
        </p:nvSpPr>
        <p:spPr bwMode="auto">
          <a:xfrm>
            <a:off x="4743450" y="4514851"/>
            <a:ext cx="1554818"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Standard Deviation</a:t>
            </a:r>
          </a:p>
        </p:txBody>
      </p:sp>
      <p:sp>
        <p:nvSpPr>
          <p:cNvPr id="195625" name="Rectangle 43"/>
          <p:cNvSpPr>
            <a:spLocks noChangeArrowheads="1"/>
          </p:cNvSpPr>
          <p:nvPr/>
        </p:nvSpPr>
        <p:spPr bwMode="auto">
          <a:xfrm>
            <a:off x="4751785"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95626" name="Freeform 44"/>
          <p:cNvSpPr>
            <a:spLocks/>
          </p:cNvSpPr>
          <p:nvPr/>
        </p:nvSpPr>
        <p:spPr bwMode="auto">
          <a:xfrm>
            <a:off x="3955258" y="3189686"/>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95627" name="Rectangle 45"/>
          <p:cNvSpPr>
            <a:spLocks noChangeArrowheads="1"/>
          </p:cNvSpPr>
          <p:nvPr/>
        </p:nvSpPr>
        <p:spPr bwMode="auto">
          <a:xfrm>
            <a:off x="3961210" y="3301604"/>
            <a:ext cx="115291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dirty="0">
                <a:solidFill>
                  <a:srgbClr val="000000"/>
                </a:solidFill>
                <a:latin typeface="Arial" panose="020B0604020202020204" pitchFamily="34" charset="0"/>
                <a:cs typeface="Times New Roman" panose="02020603050405020304" pitchFamily="18" charset="0"/>
              </a:rPr>
              <a:t>Variation</a:t>
            </a:r>
          </a:p>
        </p:txBody>
      </p:sp>
      <p:sp>
        <p:nvSpPr>
          <p:cNvPr id="195628" name="Freeform 46"/>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29" name="Freeform 47"/>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0" name="Freeform 48"/>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1" name="Freeform 49"/>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2" name="Freeform 50"/>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3" name="Freeform 51"/>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4" name="Freeform 52"/>
          <p:cNvSpPr>
            <a:spLocks/>
          </p:cNvSpPr>
          <p:nvPr/>
        </p:nvSpPr>
        <p:spPr bwMode="auto">
          <a:xfrm>
            <a:off x="5984083"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5635" name="Freeform 53"/>
          <p:cNvSpPr>
            <a:spLocks/>
          </p:cNvSpPr>
          <p:nvPr/>
        </p:nvSpPr>
        <p:spPr bwMode="auto">
          <a:xfrm>
            <a:off x="5804297" y="3482580"/>
            <a:ext cx="180975" cy="154781"/>
          </a:xfrm>
          <a:custGeom>
            <a:avLst/>
            <a:gdLst>
              <a:gd name="T0" fmla="*/ 0 w 152"/>
              <a:gd name="T1" fmla="*/ 0 h 130"/>
              <a:gd name="T2" fmla="*/ 0 w 152"/>
              <a:gd name="T3" fmla="*/ 161289974 h 130"/>
              <a:gd name="T4" fmla="*/ 380544334 w 152"/>
              <a:gd name="T5" fmla="*/ 161289974 h 130"/>
              <a:gd name="T6" fmla="*/ 380544334 w 152"/>
              <a:gd name="T7" fmla="*/ 325100897 h 130"/>
              <a:gd name="T8" fmla="*/ 0 60000 65536"/>
              <a:gd name="T9" fmla="*/ 0 60000 65536"/>
              <a:gd name="T10" fmla="*/ 0 60000 65536"/>
              <a:gd name="T11" fmla="*/ 0 60000 65536"/>
              <a:gd name="T12" fmla="*/ 0 w 152"/>
              <a:gd name="T13" fmla="*/ 0 h 130"/>
              <a:gd name="T14" fmla="*/ 152 w 152"/>
              <a:gd name="T15" fmla="*/ 130 h 130"/>
            </a:gdLst>
            <a:ahLst/>
            <a:cxnLst>
              <a:cxn ang="T8">
                <a:pos x="T0" y="T1"/>
              </a:cxn>
              <a:cxn ang="T9">
                <a:pos x="T2" y="T3"/>
              </a:cxn>
              <a:cxn ang="T10">
                <a:pos x="T4" y="T5"/>
              </a:cxn>
              <a:cxn ang="T11">
                <a:pos x="T6" y="T7"/>
              </a:cxn>
            </a:cxnLst>
            <a:rect l="T12" t="T13" r="T14" b="T15"/>
            <a:pathLst>
              <a:path w="152" h="130">
                <a:moveTo>
                  <a:pt x="0" y="0"/>
                </a:moveTo>
                <a:lnTo>
                  <a:pt x="0" y="64"/>
                </a:lnTo>
                <a:lnTo>
                  <a:pt x="151" y="64"/>
                </a:lnTo>
                <a:lnTo>
                  <a:pt x="15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68118" name="Rectangle 54"/>
          <p:cNvSpPr>
            <a:spLocks noChangeArrowheads="1"/>
          </p:cNvSpPr>
          <p:nvPr/>
        </p:nvSpPr>
        <p:spPr bwMode="auto">
          <a:xfrm>
            <a:off x="6334125" y="3927873"/>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Skew</a:t>
            </a:r>
          </a:p>
        </p:txBody>
      </p:sp>
      <p:sp>
        <p:nvSpPr>
          <p:cNvPr id="195637" name="Freeform 55"/>
          <p:cNvSpPr>
            <a:spLocks/>
          </p:cNvSpPr>
          <p:nvPr/>
        </p:nvSpPr>
        <p:spPr bwMode="auto">
          <a:xfrm>
            <a:off x="5804297"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195638" name="Rectangle 56"/>
          <p:cNvSpPr>
            <a:spLocks noChangeArrowheads="1"/>
          </p:cNvSpPr>
          <p:nvPr/>
        </p:nvSpPr>
        <p:spPr bwMode="auto">
          <a:xfrm>
            <a:off x="5963842" y="3301604"/>
            <a:ext cx="858409"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Shape</a:t>
            </a:r>
          </a:p>
        </p:txBody>
      </p:sp>
      <p:sp>
        <p:nvSpPr>
          <p:cNvPr id="195639" name="Rectangle 58"/>
          <p:cNvSpPr>
            <a:spLocks noChangeArrowheads="1"/>
          </p:cNvSpPr>
          <p:nvPr/>
        </p:nvSpPr>
        <p:spPr bwMode="auto">
          <a:xfrm>
            <a:off x="-65795" y="893762"/>
            <a:ext cx="4828542" cy="5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nchor="ctr" anchorCtr="1"/>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90000"/>
              </a:lnSpc>
            </a:pPr>
            <a:r>
              <a:rPr lang="en-US" altLang="en-US" sz="2100" dirty="0">
                <a:solidFill>
                  <a:schemeClr val="bg1"/>
                </a:solidFill>
                <a:latin typeface="+mn-lt"/>
                <a:cs typeface="Times New Roman" panose="02020603050405020304" pitchFamily="18" charset="0"/>
              </a:rPr>
              <a:t>Numerical Data Properties &amp; Measures</a:t>
            </a:r>
          </a:p>
        </p:txBody>
      </p:sp>
    </p:spTree>
    <p:custDataLst>
      <p:tags r:id="rId1"/>
    </p:custDataLst>
    <p:extLst>
      <p:ext uri="{BB962C8B-B14F-4D97-AF65-F5344CB8AC3E}">
        <p14:creationId xmlns:p14="http://schemas.microsoft.com/office/powerpoint/2010/main" val="666081442"/>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3" name="Rectangle 2"/>
          <p:cNvSpPr>
            <a:spLocks noGrp="1" noChangeArrowheads="1"/>
          </p:cNvSpPr>
          <p:nvPr>
            <p:ph type="title"/>
          </p:nvPr>
        </p:nvSpPr>
        <p:spPr>
          <a:xfrm>
            <a:off x="114301" y="914400"/>
            <a:ext cx="1100714" cy="457200"/>
          </a:xfrm>
        </p:spPr>
        <p:txBody>
          <a:bodyPr vert="horz" wrap="square" lIns="67866" tIns="33338" rIns="67866" bIns="33338" numCol="1" rtlCol="0" anchor="ctr" anchorCtr="1" compatLnSpc="1">
            <a:prstTxWarp prst="textNoShape">
              <a:avLst/>
            </a:prstTxWarp>
            <a:normAutofit/>
          </a:bodyPr>
          <a:lstStyle/>
          <a:p>
            <a:r>
              <a:rPr lang="en-US" altLang="en-US" sz="2100" dirty="0">
                <a:cs typeface="Times New Roman" panose="02020603050405020304" pitchFamily="18" charset="0"/>
              </a:rPr>
              <a:t>Mode</a:t>
            </a:r>
          </a:p>
        </p:txBody>
      </p:sp>
      <p:sp>
        <p:nvSpPr>
          <p:cNvPr id="1370115" name="Rectangle 3"/>
          <p:cNvSpPr>
            <a:spLocks noGrp="1" noChangeArrowheads="1"/>
          </p:cNvSpPr>
          <p:nvPr>
            <p:ph idx="1"/>
          </p:nvPr>
        </p:nvSpPr>
        <p:spPr>
          <a:xfrm>
            <a:off x="457200" y="1771651"/>
            <a:ext cx="6172200" cy="3394472"/>
          </a:xfrm>
        </p:spPr>
        <p:txBody>
          <a:bodyPr vert="horz" wrap="square" lIns="67866" tIns="33338" rIns="67866" bIns="33338" numCol="1" rtlCol="0" anchor="t" anchorCtr="0" compatLnSpc="1">
            <a:prstTxWarp prst="textNoShape">
              <a:avLst/>
            </a:prstTxWarp>
            <a:normAutofit/>
          </a:bodyPr>
          <a:lstStyle/>
          <a:p>
            <a:pPr marL="0" indent="0">
              <a:buNone/>
            </a:pPr>
            <a:r>
              <a:rPr lang="en-US" altLang="en-US" sz="1800" dirty="0"/>
              <a:t>1. Measure of Central Tendency</a:t>
            </a:r>
          </a:p>
          <a:p>
            <a:pPr marL="0" indent="0">
              <a:spcBef>
                <a:spcPct val="33000"/>
              </a:spcBef>
              <a:buNone/>
            </a:pPr>
            <a:r>
              <a:rPr lang="en-US" altLang="en-US" sz="1800" dirty="0"/>
              <a:t>2. Value That Occurs Most Often</a:t>
            </a:r>
          </a:p>
          <a:p>
            <a:pPr marL="0" indent="0">
              <a:spcBef>
                <a:spcPct val="33000"/>
              </a:spcBef>
              <a:buNone/>
            </a:pPr>
            <a:r>
              <a:rPr lang="en-US" altLang="en-US" sz="1800" dirty="0"/>
              <a:t>3. Not Affected by Extreme Values</a:t>
            </a:r>
          </a:p>
          <a:p>
            <a:pPr marL="0" indent="0">
              <a:spcBef>
                <a:spcPct val="33000"/>
              </a:spcBef>
              <a:buNone/>
            </a:pPr>
            <a:r>
              <a:rPr lang="en-US" altLang="en-US" sz="1800" dirty="0"/>
              <a:t>4. May Be No Mode or Several Modes</a:t>
            </a:r>
          </a:p>
          <a:p>
            <a:pPr marL="0" indent="0">
              <a:spcBef>
                <a:spcPct val="33000"/>
              </a:spcBef>
              <a:buNone/>
            </a:pPr>
            <a:r>
              <a:rPr lang="en-US" altLang="en-US" sz="1800" dirty="0"/>
              <a:t>5. May Be Used for Numerical &amp; Categorical Data</a:t>
            </a:r>
          </a:p>
        </p:txBody>
      </p:sp>
    </p:spTree>
    <p:custDataLst>
      <p:tags r:id="rId1"/>
    </p:custDataLst>
    <p:extLst>
      <p:ext uri="{BB962C8B-B14F-4D97-AF65-F5344CB8AC3E}">
        <p14:creationId xmlns:p14="http://schemas.microsoft.com/office/powerpoint/2010/main" val="1577329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0115">
                                            <p:txEl>
                                              <p:pRg st="0" end="0"/>
                                            </p:txEl>
                                          </p:spTgt>
                                        </p:tgtEl>
                                        <p:attrNameLst>
                                          <p:attrName>style.visibility</p:attrName>
                                        </p:attrNameLst>
                                      </p:cBhvr>
                                      <p:to>
                                        <p:strVal val="visible"/>
                                      </p:to>
                                    </p:set>
                                    <p:animEffect transition="in" filter="wipe(left)">
                                      <p:cBhvr>
                                        <p:cTn id="7" dur="500"/>
                                        <p:tgtEl>
                                          <p:spTgt spid="1370115">
                                            <p:txEl>
                                              <p:pRg st="0" end="0"/>
                                            </p:txEl>
                                          </p:spTgt>
                                        </p:tgtEl>
                                      </p:cBhvr>
                                    </p:animEffect>
                                  </p:childTnLst>
                                  <p:subTnLst>
                                    <p:animClr clrSpc="rgb" dir="cw">
                                      <p:cBhvr override="childStyle">
                                        <p:cTn dur="1" fill="hold" display="0" masterRel="nextClick" afterEffect="1"/>
                                        <p:tgtEl>
                                          <p:spTgt spid="13701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0115">
                                            <p:txEl>
                                              <p:pRg st="1" end="1"/>
                                            </p:txEl>
                                          </p:spTgt>
                                        </p:tgtEl>
                                        <p:attrNameLst>
                                          <p:attrName>style.visibility</p:attrName>
                                        </p:attrNameLst>
                                      </p:cBhvr>
                                      <p:to>
                                        <p:strVal val="visible"/>
                                      </p:to>
                                    </p:set>
                                    <p:animEffect transition="in" filter="wipe(left)">
                                      <p:cBhvr>
                                        <p:cTn id="12" dur="500"/>
                                        <p:tgtEl>
                                          <p:spTgt spid="1370115">
                                            <p:txEl>
                                              <p:pRg st="1" end="1"/>
                                            </p:txEl>
                                          </p:spTgt>
                                        </p:tgtEl>
                                      </p:cBhvr>
                                    </p:animEffect>
                                  </p:childTnLst>
                                  <p:subTnLst>
                                    <p:animClr clrSpc="rgb" dir="cw">
                                      <p:cBhvr override="childStyle">
                                        <p:cTn dur="1" fill="hold" display="0" masterRel="nextClick" afterEffect="1"/>
                                        <p:tgtEl>
                                          <p:spTgt spid="13701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0115">
                                            <p:txEl>
                                              <p:pRg st="2" end="2"/>
                                            </p:txEl>
                                          </p:spTgt>
                                        </p:tgtEl>
                                        <p:attrNameLst>
                                          <p:attrName>style.visibility</p:attrName>
                                        </p:attrNameLst>
                                      </p:cBhvr>
                                      <p:to>
                                        <p:strVal val="visible"/>
                                      </p:to>
                                    </p:set>
                                    <p:animEffect transition="in" filter="wipe(left)">
                                      <p:cBhvr>
                                        <p:cTn id="17" dur="500"/>
                                        <p:tgtEl>
                                          <p:spTgt spid="1370115">
                                            <p:txEl>
                                              <p:pRg st="2" end="2"/>
                                            </p:txEl>
                                          </p:spTgt>
                                        </p:tgtEl>
                                      </p:cBhvr>
                                    </p:animEffect>
                                  </p:childTnLst>
                                  <p:subTnLst>
                                    <p:animClr clrSpc="rgb" dir="cw">
                                      <p:cBhvr override="childStyle">
                                        <p:cTn dur="1" fill="hold" display="0" masterRel="nextClick" afterEffect="1"/>
                                        <p:tgtEl>
                                          <p:spTgt spid="137011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0115">
                                            <p:txEl>
                                              <p:pRg st="3" end="3"/>
                                            </p:txEl>
                                          </p:spTgt>
                                        </p:tgtEl>
                                        <p:attrNameLst>
                                          <p:attrName>style.visibility</p:attrName>
                                        </p:attrNameLst>
                                      </p:cBhvr>
                                      <p:to>
                                        <p:strVal val="visible"/>
                                      </p:to>
                                    </p:set>
                                    <p:animEffect transition="in" filter="wipe(left)">
                                      <p:cBhvr>
                                        <p:cTn id="22" dur="500"/>
                                        <p:tgtEl>
                                          <p:spTgt spid="1370115">
                                            <p:txEl>
                                              <p:pRg st="3" end="3"/>
                                            </p:txEl>
                                          </p:spTgt>
                                        </p:tgtEl>
                                      </p:cBhvr>
                                    </p:animEffect>
                                  </p:childTnLst>
                                  <p:subTnLst>
                                    <p:animClr clrSpc="rgb" dir="cw">
                                      <p:cBhvr override="childStyle">
                                        <p:cTn dur="1" fill="hold" display="0" masterRel="nextClick" afterEffect="1"/>
                                        <p:tgtEl>
                                          <p:spTgt spid="137011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70115">
                                            <p:txEl>
                                              <p:pRg st="4" end="4"/>
                                            </p:txEl>
                                          </p:spTgt>
                                        </p:tgtEl>
                                        <p:attrNameLst>
                                          <p:attrName>style.visibility</p:attrName>
                                        </p:attrNameLst>
                                      </p:cBhvr>
                                      <p:to>
                                        <p:strVal val="visible"/>
                                      </p:to>
                                    </p:set>
                                    <p:animEffect transition="in" filter="wipe(left)">
                                      <p:cBhvr>
                                        <p:cTn id="27" dur="500"/>
                                        <p:tgtEl>
                                          <p:spTgt spid="1370115">
                                            <p:txEl>
                                              <p:pRg st="4" end="4"/>
                                            </p:txEl>
                                          </p:spTgt>
                                        </p:tgtEl>
                                      </p:cBhvr>
                                    </p:animEffect>
                                  </p:childTnLst>
                                  <p:subTnLst>
                                    <p:animClr clrSpc="rgb" dir="cw">
                                      <p:cBhvr override="childStyle">
                                        <p:cTn dur="1" fill="hold" display="0" masterRel="nextClick" afterEffect="1"/>
                                        <p:tgtEl>
                                          <p:spTgt spid="137011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011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1" name="Rectangle 2"/>
          <p:cNvSpPr>
            <a:spLocks noGrp="1" noChangeArrowheads="1"/>
          </p:cNvSpPr>
          <p:nvPr>
            <p:ph type="title"/>
          </p:nvPr>
        </p:nvSpPr>
        <p:spPr>
          <a:xfrm>
            <a:off x="-171450" y="971550"/>
            <a:ext cx="2215865" cy="400050"/>
          </a:xfrm>
        </p:spPr>
        <p:txBody>
          <a:bodyPr vert="horz" wrap="square" lIns="67866" tIns="33338" rIns="67866" bIns="33338" numCol="1" rtlCol="0" anchor="ctr" anchorCtr="1" compatLnSpc="1">
            <a:prstTxWarp prst="textNoShape">
              <a:avLst/>
            </a:prstTxWarp>
            <a:normAutofit/>
          </a:bodyPr>
          <a:lstStyle/>
          <a:p>
            <a:r>
              <a:rPr lang="en-US" altLang="en-US" sz="1800" dirty="0">
                <a:latin typeface="+mn-lt"/>
                <a:cs typeface="Times New Roman" panose="02020603050405020304" pitchFamily="18" charset="0"/>
              </a:rPr>
              <a:t>Mode Example</a:t>
            </a:r>
          </a:p>
        </p:txBody>
      </p:sp>
      <p:sp>
        <p:nvSpPr>
          <p:cNvPr id="1372163" name="Rectangle 3"/>
          <p:cNvSpPr>
            <a:spLocks noGrp="1" noChangeArrowheads="1"/>
          </p:cNvSpPr>
          <p:nvPr>
            <p:ph idx="1"/>
          </p:nvPr>
        </p:nvSpPr>
        <p:spPr>
          <a:xfrm>
            <a:off x="400050" y="1828801"/>
            <a:ext cx="8629650" cy="3394472"/>
          </a:xfrm>
          <a:ln w="12700">
            <a:noFill/>
            <a:miter lim="800000"/>
            <a:headEnd/>
            <a:tailEnd/>
          </a:ln>
        </p:spPr>
        <p:txBody>
          <a:bodyPr vert="horz" wrap="square" lIns="67866" tIns="33338" rIns="67866" bIns="33338" numCol="1" rtlCol="0" anchor="t" anchorCtr="0" compatLnSpc="1">
            <a:prstTxWarp prst="textNoShape">
              <a:avLst/>
            </a:prstTxWarp>
            <a:normAutofit/>
          </a:bodyPr>
          <a:lstStyle/>
          <a:p>
            <a:pPr marL="0" indent="0">
              <a:tabLst>
                <a:tab pos="1885950" algn="ctr"/>
                <a:tab pos="2571750" algn="ctr"/>
                <a:tab pos="3257550" algn="ctr"/>
                <a:tab pos="3943350" algn="ctr"/>
                <a:tab pos="4629150" algn="ctr"/>
                <a:tab pos="5314950" algn="ctr"/>
              </a:tabLst>
            </a:pPr>
            <a:r>
              <a:rPr lang="en-US" altLang="en-US" dirty="0">
                <a:solidFill>
                  <a:schemeClr val="tx2"/>
                </a:solidFill>
              </a:rPr>
              <a:t> </a:t>
            </a:r>
            <a:r>
              <a:rPr lang="en-US" altLang="en-US" sz="1800" dirty="0">
                <a:solidFill>
                  <a:schemeClr val="tx2"/>
                </a:solidFill>
              </a:rPr>
              <a:t>No Mode</a:t>
            </a:r>
            <a:r>
              <a:rPr lang="en-US" altLang="en-US" sz="1800" dirty="0"/>
              <a:t/>
            </a:r>
            <a:br>
              <a:rPr lang="en-US" altLang="en-US" sz="1800" dirty="0"/>
            </a:br>
            <a:r>
              <a:rPr lang="en-US" altLang="en-US" sz="1800" dirty="0"/>
              <a:t>   Raw Data:	10.3	4.9	8.9	11.7	6.3	7.7</a:t>
            </a:r>
          </a:p>
          <a:p>
            <a:pPr marL="0" indent="0">
              <a:spcBef>
                <a:spcPct val="60000"/>
              </a:spcBef>
              <a:tabLst>
                <a:tab pos="1885950" algn="ctr"/>
                <a:tab pos="2571750" algn="ctr"/>
                <a:tab pos="3257550" algn="ctr"/>
                <a:tab pos="3943350" algn="ctr"/>
                <a:tab pos="4629150" algn="ctr"/>
                <a:tab pos="5314950" algn="ctr"/>
              </a:tabLst>
            </a:pPr>
            <a:r>
              <a:rPr lang="en-US" altLang="en-US" sz="1800" dirty="0">
                <a:solidFill>
                  <a:schemeClr val="tx2"/>
                </a:solidFill>
              </a:rPr>
              <a:t> One Mode</a:t>
            </a:r>
            <a:r>
              <a:rPr lang="en-US" altLang="en-US" sz="1800" dirty="0">
                <a:solidFill>
                  <a:srgbClr val="FCFEB9"/>
                </a:solidFill>
              </a:rPr>
              <a:t/>
            </a:r>
            <a:br>
              <a:rPr lang="en-US" altLang="en-US" sz="1800" dirty="0">
                <a:solidFill>
                  <a:srgbClr val="FCFEB9"/>
                </a:solidFill>
              </a:rPr>
            </a:br>
            <a:r>
              <a:rPr lang="en-US" altLang="en-US" sz="1800" dirty="0">
                <a:solidFill>
                  <a:srgbClr val="FCFEB9"/>
                </a:solidFill>
              </a:rPr>
              <a:t>   </a:t>
            </a:r>
            <a:r>
              <a:rPr lang="en-US" altLang="en-US" sz="1800" dirty="0"/>
              <a:t>Raw Data:	6.3	</a:t>
            </a:r>
            <a:r>
              <a:rPr lang="en-US" altLang="en-US" sz="1800" dirty="0">
                <a:solidFill>
                  <a:srgbClr val="CC3300"/>
                </a:solidFill>
              </a:rPr>
              <a:t>4.9</a:t>
            </a:r>
            <a:r>
              <a:rPr lang="en-US" altLang="en-US" sz="1800" dirty="0"/>
              <a:t>	8.9	 6.3 	</a:t>
            </a:r>
            <a:r>
              <a:rPr lang="en-US" altLang="en-US" sz="1800" dirty="0">
                <a:solidFill>
                  <a:srgbClr val="CC3300"/>
                </a:solidFill>
              </a:rPr>
              <a:t>4.9	4.9</a:t>
            </a:r>
          </a:p>
          <a:p>
            <a:pPr marL="0" indent="0">
              <a:spcBef>
                <a:spcPct val="60000"/>
              </a:spcBef>
              <a:tabLst>
                <a:tab pos="1885950" algn="ctr"/>
                <a:tab pos="2571750" algn="ctr"/>
                <a:tab pos="3257550" algn="ctr"/>
                <a:tab pos="3943350" algn="ctr"/>
                <a:tab pos="4629150" algn="ctr"/>
                <a:tab pos="5314950" algn="ctr"/>
              </a:tabLst>
            </a:pPr>
            <a:r>
              <a:rPr lang="en-US" altLang="en-US" sz="1800" dirty="0">
                <a:solidFill>
                  <a:schemeClr val="tx2"/>
                </a:solidFill>
              </a:rPr>
              <a:t> More Than 1 Mode</a:t>
            </a:r>
            <a:r>
              <a:rPr lang="en-US" altLang="en-US" sz="1800" dirty="0"/>
              <a:t/>
            </a:r>
            <a:br>
              <a:rPr lang="en-US" altLang="en-US" sz="1800" dirty="0"/>
            </a:br>
            <a:r>
              <a:rPr lang="en-US" altLang="en-US" sz="1800" dirty="0"/>
              <a:t>   Raw Data:	21	</a:t>
            </a:r>
            <a:r>
              <a:rPr lang="en-US" altLang="en-US" sz="1800" dirty="0">
                <a:solidFill>
                  <a:srgbClr val="CC3300"/>
                </a:solidFill>
              </a:rPr>
              <a:t>28	28</a:t>
            </a:r>
            <a:r>
              <a:rPr lang="en-US" altLang="en-US" sz="1800" dirty="0"/>
              <a:t>	41	</a:t>
            </a:r>
            <a:r>
              <a:rPr lang="en-US" altLang="en-US" sz="1800" dirty="0">
                <a:solidFill>
                  <a:srgbClr val="CC3300"/>
                </a:solidFill>
              </a:rPr>
              <a:t>43	43</a:t>
            </a:r>
          </a:p>
        </p:txBody>
      </p:sp>
    </p:spTree>
    <p:custDataLst>
      <p:tags r:id="rId1"/>
    </p:custDataLst>
    <p:extLst>
      <p:ext uri="{BB962C8B-B14F-4D97-AF65-F5344CB8AC3E}">
        <p14:creationId xmlns:p14="http://schemas.microsoft.com/office/powerpoint/2010/main" val="32318638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63">
                                            <p:txEl>
                                              <p:pRg st="0" end="0"/>
                                            </p:txEl>
                                          </p:spTgt>
                                        </p:tgtEl>
                                        <p:attrNameLst>
                                          <p:attrName>style.visibility</p:attrName>
                                        </p:attrNameLst>
                                      </p:cBhvr>
                                      <p:to>
                                        <p:strVal val="visible"/>
                                      </p:to>
                                    </p:set>
                                    <p:animEffect transition="in" filter="wipe(left)">
                                      <p:cBhvr>
                                        <p:cTn id="7" dur="500"/>
                                        <p:tgtEl>
                                          <p:spTgt spid="1372163">
                                            <p:txEl>
                                              <p:pRg st="0" end="0"/>
                                            </p:txEl>
                                          </p:spTgt>
                                        </p:tgtEl>
                                      </p:cBhvr>
                                    </p:animEffect>
                                  </p:childTnLst>
                                  <p:subTnLst>
                                    <p:animClr clrSpc="rgb" dir="cw">
                                      <p:cBhvr override="childStyle">
                                        <p:cTn dur="1" fill="hold" display="0" masterRel="nextClick" afterEffect="1"/>
                                        <p:tgtEl>
                                          <p:spTgt spid="137216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163">
                                            <p:txEl>
                                              <p:pRg st="1" end="1"/>
                                            </p:txEl>
                                          </p:spTgt>
                                        </p:tgtEl>
                                        <p:attrNameLst>
                                          <p:attrName>style.visibility</p:attrName>
                                        </p:attrNameLst>
                                      </p:cBhvr>
                                      <p:to>
                                        <p:strVal val="visible"/>
                                      </p:to>
                                    </p:set>
                                    <p:animEffect transition="in" filter="wipe(left)">
                                      <p:cBhvr>
                                        <p:cTn id="12" dur="500"/>
                                        <p:tgtEl>
                                          <p:spTgt spid="1372163">
                                            <p:txEl>
                                              <p:pRg st="1" end="1"/>
                                            </p:txEl>
                                          </p:spTgt>
                                        </p:tgtEl>
                                      </p:cBhvr>
                                    </p:animEffect>
                                  </p:childTnLst>
                                  <p:subTnLst>
                                    <p:animClr clrSpc="rgb" dir="cw">
                                      <p:cBhvr override="childStyle">
                                        <p:cTn dur="1" fill="hold" display="0" masterRel="nextClick" afterEffect="1"/>
                                        <p:tgtEl>
                                          <p:spTgt spid="137216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163">
                                            <p:txEl>
                                              <p:pRg st="2" end="2"/>
                                            </p:txEl>
                                          </p:spTgt>
                                        </p:tgtEl>
                                        <p:attrNameLst>
                                          <p:attrName>style.visibility</p:attrName>
                                        </p:attrNameLst>
                                      </p:cBhvr>
                                      <p:to>
                                        <p:strVal val="visible"/>
                                      </p:to>
                                    </p:set>
                                    <p:animEffect transition="in" filter="wipe(left)">
                                      <p:cBhvr>
                                        <p:cTn id="17" dur="500"/>
                                        <p:tgtEl>
                                          <p:spTgt spid="1372163">
                                            <p:txEl>
                                              <p:pRg st="2" end="2"/>
                                            </p:txEl>
                                          </p:spTgt>
                                        </p:tgtEl>
                                      </p:cBhvr>
                                    </p:animEffect>
                                  </p:childTnLst>
                                  <p:subTnLst>
                                    <p:animClr clrSpc="rgb" dir="cw">
                                      <p:cBhvr override="childStyle">
                                        <p:cTn dur="1" fill="hold" display="0" masterRel="nextClick" afterEffect="1"/>
                                        <p:tgtEl>
                                          <p:spTgt spid="1372163">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63"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89502" y="998730"/>
            <a:ext cx="4711098" cy="353616"/>
          </a:xfrm>
        </p:spPr>
        <p:txBody>
          <a:bodyPr vert="horz" wrap="square" lIns="67866" tIns="33338" rIns="67866" bIns="33338" numCol="1" rtlCol="0" anchor="ctr" anchorCtr="1" compatLnSpc="1">
            <a:prstTxWarp prst="textNoShape">
              <a:avLst/>
            </a:prstTxWarp>
            <a:noAutofit/>
          </a:bodyPr>
          <a:lstStyle/>
          <a:p>
            <a:r>
              <a:rPr lang="en-US" altLang="en-US" sz="2100" dirty="0">
                <a:cs typeface="Times New Roman" panose="02020603050405020304" pitchFamily="18" charset="0"/>
              </a:rPr>
              <a:t>Summary of Central Tendency Measures </a:t>
            </a:r>
          </a:p>
        </p:txBody>
      </p:sp>
      <p:sp>
        <p:nvSpPr>
          <p:cNvPr id="209922" name="Rectangle 3"/>
          <p:cNvSpPr>
            <a:spLocks noChangeArrowheads="1"/>
          </p:cNvSpPr>
          <p:nvPr/>
        </p:nvSpPr>
        <p:spPr bwMode="auto">
          <a:xfrm>
            <a:off x="2989660" y="2091928"/>
            <a:ext cx="13097" cy="308372"/>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23" name="Rectangle 4"/>
          <p:cNvSpPr>
            <a:spLocks noChangeArrowheads="1"/>
          </p:cNvSpPr>
          <p:nvPr/>
        </p:nvSpPr>
        <p:spPr bwMode="auto">
          <a:xfrm>
            <a:off x="5170885" y="2091928"/>
            <a:ext cx="13097" cy="308372"/>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24" name="Rectangle 5"/>
          <p:cNvSpPr>
            <a:spLocks noChangeArrowheads="1"/>
          </p:cNvSpPr>
          <p:nvPr/>
        </p:nvSpPr>
        <p:spPr bwMode="auto">
          <a:xfrm>
            <a:off x="1632348" y="2091928"/>
            <a:ext cx="1350169" cy="308372"/>
          </a:xfrm>
          <a:prstGeom prst="rect">
            <a:avLst/>
          </a:prstGeom>
          <a:solidFill>
            <a:schemeClr val="accent6">
              <a:lumMod val="50000"/>
            </a:schemeClr>
          </a:solidFill>
          <a:ln>
            <a:noFill/>
          </a:ln>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06" name="Rectangle 6"/>
          <p:cNvSpPr>
            <a:spLocks noChangeArrowheads="1"/>
          </p:cNvSpPr>
          <p:nvPr/>
        </p:nvSpPr>
        <p:spPr bwMode="auto">
          <a:xfrm>
            <a:off x="1700212" y="2071688"/>
            <a:ext cx="1103348"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Measure</a:t>
            </a:r>
          </a:p>
        </p:txBody>
      </p:sp>
      <p:sp>
        <p:nvSpPr>
          <p:cNvPr id="209926" name="Rectangle 7"/>
          <p:cNvSpPr>
            <a:spLocks noChangeArrowheads="1"/>
          </p:cNvSpPr>
          <p:nvPr/>
        </p:nvSpPr>
        <p:spPr bwMode="auto">
          <a:xfrm>
            <a:off x="3009900" y="2091928"/>
            <a:ext cx="2152650" cy="308372"/>
          </a:xfrm>
          <a:prstGeom prst="rect">
            <a:avLst/>
          </a:prstGeom>
          <a:solidFill>
            <a:schemeClr val="accent6">
              <a:lumMod val="50000"/>
            </a:schemeClr>
          </a:solidFill>
          <a:ln>
            <a:noFill/>
          </a:ln>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08" name="Rectangle 8"/>
          <p:cNvSpPr>
            <a:spLocks noChangeArrowheads="1"/>
          </p:cNvSpPr>
          <p:nvPr/>
        </p:nvSpPr>
        <p:spPr bwMode="auto">
          <a:xfrm>
            <a:off x="3448050" y="2071688"/>
            <a:ext cx="1108414"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Equation</a:t>
            </a:r>
          </a:p>
        </p:txBody>
      </p:sp>
      <p:sp>
        <p:nvSpPr>
          <p:cNvPr id="209928" name="Rectangle 9"/>
          <p:cNvSpPr>
            <a:spLocks noChangeArrowheads="1"/>
          </p:cNvSpPr>
          <p:nvPr/>
        </p:nvSpPr>
        <p:spPr bwMode="auto">
          <a:xfrm>
            <a:off x="5191125" y="2091928"/>
            <a:ext cx="2301479" cy="308372"/>
          </a:xfrm>
          <a:prstGeom prst="rect">
            <a:avLst/>
          </a:prstGeom>
          <a:solidFill>
            <a:schemeClr val="accent6">
              <a:lumMod val="50000"/>
            </a:schemeClr>
          </a:solidFill>
          <a:ln>
            <a:noFill/>
          </a:ln>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10" name="Rectangle 10"/>
          <p:cNvSpPr>
            <a:spLocks noChangeArrowheads="1"/>
          </p:cNvSpPr>
          <p:nvPr/>
        </p:nvSpPr>
        <p:spPr bwMode="auto">
          <a:xfrm>
            <a:off x="5532835" y="2071688"/>
            <a:ext cx="1389452" cy="390493"/>
          </a:xfrm>
          <a:prstGeom prst="rect">
            <a:avLst/>
          </a:prstGeom>
          <a:noFill/>
          <a:ln>
            <a:noFill/>
          </a:ln>
          <a:effectLst/>
          <a:extLst/>
        </p:spPr>
        <p:txBody>
          <a:bodyPr wrap="none" lIns="67866" tIns="33338" rIns="67866" bIns="33338">
            <a:spAutoFit/>
          </a:bodyPr>
          <a:lstStyle/>
          <a:p>
            <a:pPr eaLnBrk="0" hangingPunct="0">
              <a:defRPr/>
            </a:pPr>
            <a:r>
              <a:rPr lang="en-US" altLang="en-US" sz="2100">
                <a:effectLst>
                  <a:outerShdw blurRad="38100" dist="38100" dir="2700000" algn="tl">
                    <a:srgbClr val="C0C0C0"/>
                  </a:outerShdw>
                </a:effectLst>
              </a:rPr>
              <a:t>Description</a:t>
            </a:r>
          </a:p>
        </p:txBody>
      </p:sp>
      <p:sp>
        <p:nvSpPr>
          <p:cNvPr id="209930" name="Rectangle 11"/>
          <p:cNvSpPr>
            <a:spLocks noChangeArrowheads="1"/>
          </p:cNvSpPr>
          <p:nvPr/>
        </p:nvSpPr>
        <p:spPr bwMode="auto">
          <a:xfrm>
            <a:off x="1629966" y="2407445"/>
            <a:ext cx="13525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1" name="Rectangle 12"/>
          <p:cNvSpPr>
            <a:spLocks noChangeArrowheads="1"/>
          </p:cNvSpPr>
          <p:nvPr/>
        </p:nvSpPr>
        <p:spPr bwMode="auto">
          <a:xfrm>
            <a:off x="2989660" y="2407445"/>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2" name="Rectangle 13"/>
          <p:cNvSpPr>
            <a:spLocks noChangeArrowheads="1"/>
          </p:cNvSpPr>
          <p:nvPr/>
        </p:nvSpPr>
        <p:spPr bwMode="auto">
          <a:xfrm>
            <a:off x="3009900" y="2407445"/>
            <a:ext cx="21526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3" name="Rectangle 14"/>
          <p:cNvSpPr>
            <a:spLocks noChangeArrowheads="1"/>
          </p:cNvSpPr>
          <p:nvPr/>
        </p:nvSpPr>
        <p:spPr bwMode="auto">
          <a:xfrm>
            <a:off x="5170885" y="2407445"/>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4" name="Rectangle 15"/>
          <p:cNvSpPr>
            <a:spLocks noChangeArrowheads="1"/>
          </p:cNvSpPr>
          <p:nvPr/>
        </p:nvSpPr>
        <p:spPr bwMode="auto">
          <a:xfrm>
            <a:off x="5191125" y="2407445"/>
            <a:ext cx="2301479"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5" name="Rectangle 16"/>
          <p:cNvSpPr>
            <a:spLocks noChangeArrowheads="1"/>
          </p:cNvSpPr>
          <p:nvPr/>
        </p:nvSpPr>
        <p:spPr bwMode="auto">
          <a:xfrm>
            <a:off x="2989660" y="2428876"/>
            <a:ext cx="13097" cy="322660"/>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36" name="Rectangle 17"/>
          <p:cNvSpPr>
            <a:spLocks noChangeArrowheads="1"/>
          </p:cNvSpPr>
          <p:nvPr/>
        </p:nvSpPr>
        <p:spPr bwMode="auto">
          <a:xfrm>
            <a:off x="5170885" y="2428876"/>
            <a:ext cx="13097" cy="322660"/>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18" name="Rectangle 18"/>
          <p:cNvSpPr>
            <a:spLocks noChangeArrowheads="1"/>
          </p:cNvSpPr>
          <p:nvPr/>
        </p:nvSpPr>
        <p:spPr bwMode="auto">
          <a:xfrm>
            <a:off x="1610917" y="2399110"/>
            <a:ext cx="771847"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Mean</a:t>
            </a:r>
          </a:p>
        </p:txBody>
      </p:sp>
      <p:sp>
        <p:nvSpPr>
          <p:cNvPr id="1382419" name="Rectangle 19"/>
          <p:cNvSpPr>
            <a:spLocks noChangeArrowheads="1"/>
          </p:cNvSpPr>
          <p:nvPr/>
        </p:nvSpPr>
        <p:spPr bwMode="auto">
          <a:xfrm>
            <a:off x="3601642" y="2419351"/>
            <a:ext cx="363081"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latin typeface="Symbol" pitchFamily="18" charset="2"/>
              </a:rPr>
              <a:t></a:t>
            </a:r>
          </a:p>
        </p:txBody>
      </p:sp>
      <p:sp>
        <p:nvSpPr>
          <p:cNvPr id="1382420" name="Rectangle 20"/>
          <p:cNvSpPr>
            <a:spLocks noChangeArrowheads="1"/>
          </p:cNvSpPr>
          <p:nvPr/>
        </p:nvSpPr>
        <p:spPr bwMode="auto">
          <a:xfrm>
            <a:off x="3825479" y="2420542"/>
            <a:ext cx="276519" cy="390493"/>
          </a:xfrm>
          <a:prstGeom prst="rect">
            <a:avLst/>
          </a:prstGeom>
          <a:noFill/>
          <a:ln>
            <a:noFill/>
          </a:ln>
          <a:effectLst/>
          <a:extLst/>
        </p:spPr>
        <p:txBody>
          <a:bodyPr wrap="none" lIns="67866" tIns="33338" rIns="67866" bIns="33338">
            <a:spAutoFit/>
          </a:bodyPr>
          <a:lstStyle/>
          <a:p>
            <a:pPr eaLnBrk="0" hangingPunct="0">
              <a:defRPr/>
            </a:pPr>
            <a:r>
              <a:rPr lang="en-US" altLang="en-US" sz="2100" i="1" dirty="0">
                <a:effectLst>
                  <a:outerShdw blurRad="38100" dist="38100" dir="2700000" algn="tl">
                    <a:srgbClr val="C0C0C0"/>
                  </a:outerShdw>
                </a:effectLst>
              </a:rPr>
              <a:t>X</a:t>
            </a:r>
          </a:p>
        </p:txBody>
      </p:sp>
      <p:sp>
        <p:nvSpPr>
          <p:cNvPr id="1382421" name="Rectangle 21"/>
          <p:cNvSpPr>
            <a:spLocks noChangeArrowheads="1"/>
          </p:cNvSpPr>
          <p:nvPr/>
        </p:nvSpPr>
        <p:spPr bwMode="auto">
          <a:xfrm>
            <a:off x="4004074" y="2544367"/>
            <a:ext cx="177133" cy="275076"/>
          </a:xfrm>
          <a:prstGeom prst="rect">
            <a:avLst/>
          </a:prstGeom>
          <a:noFill/>
          <a:ln>
            <a:noFill/>
          </a:ln>
          <a:effectLst/>
          <a:extLst/>
        </p:spPr>
        <p:txBody>
          <a:bodyPr wrap="none" lIns="67866" tIns="33338" rIns="67866" bIns="33338">
            <a:spAutoFit/>
          </a:bodyPr>
          <a:lstStyle/>
          <a:p>
            <a:pPr eaLnBrk="0" hangingPunct="0">
              <a:defRPr/>
            </a:pPr>
            <a:r>
              <a:rPr lang="en-US" altLang="en-US" sz="1350" i="1" dirty="0" err="1">
                <a:effectLst>
                  <a:outerShdw blurRad="38100" dist="38100" dir="2700000" algn="tl">
                    <a:srgbClr val="C0C0C0"/>
                  </a:outerShdw>
                </a:effectLst>
              </a:rPr>
              <a:t>i</a:t>
            </a:r>
            <a:endParaRPr lang="en-US" altLang="en-US" sz="1350" i="1" dirty="0">
              <a:effectLst>
                <a:outerShdw blurRad="38100" dist="38100" dir="2700000" algn="tl">
                  <a:srgbClr val="C0C0C0"/>
                </a:outerShdw>
              </a:effectLst>
            </a:endParaRPr>
          </a:p>
        </p:txBody>
      </p:sp>
      <p:sp>
        <p:nvSpPr>
          <p:cNvPr id="1382422" name="Rectangle 22"/>
          <p:cNvSpPr>
            <a:spLocks noChangeArrowheads="1"/>
          </p:cNvSpPr>
          <p:nvPr/>
        </p:nvSpPr>
        <p:spPr bwMode="auto">
          <a:xfrm>
            <a:off x="4043363" y="2545557"/>
            <a:ext cx="214002" cy="275076"/>
          </a:xfrm>
          <a:prstGeom prst="rect">
            <a:avLst/>
          </a:prstGeom>
          <a:noFill/>
          <a:ln>
            <a:noFill/>
          </a:ln>
          <a:effectLst/>
          <a:extLst/>
        </p:spPr>
        <p:txBody>
          <a:bodyPr wrap="none" lIns="67866" tIns="33338" rIns="67866" bIns="33338">
            <a:spAutoFit/>
          </a:bodyPr>
          <a:lstStyle/>
          <a:p>
            <a:pPr eaLnBrk="0" hangingPunct="0">
              <a:defRPr/>
            </a:pPr>
            <a:r>
              <a:rPr lang="en-US" altLang="en-US" sz="1350" dirty="0">
                <a:effectLst>
                  <a:outerShdw blurRad="38100" dist="38100" dir="2700000" algn="tl">
                    <a:srgbClr val="C0C0C0"/>
                  </a:outerShdw>
                </a:effectLst>
              </a:rPr>
              <a:t>  </a:t>
            </a:r>
          </a:p>
        </p:txBody>
      </p:sp>
      <p:sp>
        <p:nvSpPr>
          <p:cNvPr id="1382423" name="Rectangle 23"/>
          <p:cNvSpPr>
            <a:spLocks noChangeArrowheads="1"/>
          </p:cNvSpPr>
          <p:nvPr/>
        </p:nvSpPr>
        <p:spPr bwMode="auto">
          <a:xfrm>
            <a:off x="4139804" y="2420542"/>
            <a:ext cx="302167"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 </a:t>
            </a:r>
          </a:p>
        </p:txBody>
      </p:sp>
      <p:sp>
        <p:nvSpPr>
          <p:cNvPr id="1382424" name="Rectangle 24"/>
          <p:cNvSpPr>
            <a:spLocks noChangeArrowheads="1"/>
          </p:cNvSpPr>
          <p:nvPr/>
        </p:nvSpPr>
        <p:spPr bwMode="auto">
          <a:xfrm>
            <a:off x="4289822" y="2420542"/>
            <a:ext cx="274916" cy="390493"/>
          </a:xfrm>
          <a:prstGeom prst="rect">
            <a:avLst/>
          </a:prstGeom>
          <a:noFill/>
          <a:ln>
            <a:noFill/>
          </a:ln>
          <a:effectLst/>
          <a:extLst/>
        </p:spPr>
        <p:txBody>
          <a:bodyPr wrap="none" lIns="67866" tIns="33338" rIns="67866" bIns="33338">
            <a:spAutoFit/>
          </a:bodyPr>
          <a:lstStyle/>
          <a:p>
            <a:pPr eaLnBrk="0" hangingPunct="0">
              <a:defRPr/>
            </a:pPr>
            <a:r>
              <a:rPr lang="en-US" altLang="en-US" sz="2100" i="1" dirty="0">
                <a:effectLst>
                  <a:outerShdw blurRad="38100" dist="38100" dir="2700000" algn="tl">
                    <a:srgbClr val="C0C0C0"/>
                  </a:outerShdw>
                </a:effectLst>
              </a:rPr>
              <a:t>n</a:t>
            </a:r>
          </a:p>
        </p:txBody>
      </p:sp>
      <p:sp>
        <p:nvSpPr>
          <p:cNvPr id="1382425" name="Rectangle 25"/>
          <p:cNvSpPr>
            <a:spLocks noChangeArrowheads="1"/>
          </p:cNvSpPr>
          <p:nvPr/>
        </p:nvSpPr>
        <p:spPr bwMode="auto">
          <a:xfrm>
            <a:off x="5400632" y="2399110"/>
            <a:ext cx="1619964"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Balance Point</a:t>
            </a:r>
          </a:p>
        </p:txBody>
      </p:sp>
      <p:sp>
        <p:nvSpPr>
          <p:cNvPr id="209945" name="Rectangle 26"/>
          <p:cNvSpPr>
            <a:spLocks noChangeArrowheads="1"/>
          </p:cNvSpPr>
          <p:nvPr/>
        </p:nvSpPr>
        <p:spPr bwMode="auto">
          <a:xfrm>
            <a:off x="1629966" y="2758678"/>
            <a:ext cx="13525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46" name="Rectangle 27"/>
          <p:cNvSpPr>
            <a:spLocks noChangeArrowheads="1"/>
          </p:cNvSpPr>
          <p:nvPr/>
        </p:nvSpPr>
        <p:spPr bwMode="auto">
          <a:xfrm>
            <a:off x="2989660" y="2758678"/>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47" name="Rectangle 28"/>
          <p:cNvSpPr>
            <a:spLocks noChangeArrowheads="1"/>
          </p:cNvSpPr>
          <p:nvPr/>
        </p:nvSpPr>
        <p:spPr bwMode="auto">
          <a:xfrm>
            <a:off x="3009900" y="2758678"/>
            <a:ext cx="21526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48" name="Rectangle 29"/>
          <p:cNvSpPr>
            <a:spLocks noChangeArrowheads="1"/>
          </p:cNvSpPr>
          <p:nvPr/>
        </p:nvSpPr>
        <p:spPr bwMode="auto">
          <a:xfrm>
            <a:off x="5170885" y="2758678"/>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49" name="Rectangle 30"/>
          <p:cNvSpPr>
            <a:spLocks noChangeArrowheads="1"/>
          </p:cNvSpPr>
          <p:nvPr/>
        </p:nvSpPr>
        <p:spPr bwMode="auto">
          <a:xfrm>
            <a:off x="5191125" y="2758678"/>
            <a:ext cx="2301479"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50" name="Rectangle 31"/>
          <p:cNvSpPr>
            <a:spLocks noChangeArrowheads="1"/>
          </p:cNvSpPr>
          <p:nvPr/>
        </p:nvSpPr>
        <p:spPr bwMode="auto">
          <a:xfrm>
            <a:off x="2989660" y="2778919"/>
            <a:ext cx="13097" cy="610791"/>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51" name="Rectangle 32"/>
          <p:cNvSpPr>
            <a:spLocks noChangeArrowheads="1"/>
          </p:cNvSpPr>
          <p:nvPr/>
        </p:nvSpPr>
        <p:spPr bwMode="auto">
          <a:xfrm>
            <a:off x="5170885" y="2778919"/>
            <a:ext cx="13097" cy="610791"/>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33" name="Rectangle 33"/>
          <p:cNvSpPr>
            <a:spLocks noChangeArrowheads="1"/>
          </p:cNvSpPr>
          <p:nvPr/>
        </p:nvSpPr>
        <p:spPr bwMode="auto">
          <a:xfrm>
            <a:off x="1601670" y="2834934"/>
            <a:ext cx="975429"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Median</a:t>
            </a:r>
          </a:p>
        </p:txBody>
      </p:sp>
      <p:sp>
        <p:nvSpPr>
          <p:cNvPr id="1382434" name="Rectangle 34"/>
          <p:cNvSpPr>
            <a:spLocks noChangeArrowheads="1"/>
          </p:cNvSpPr>
          <p:nvPr/>
        </p:nvSpPr>
        <p:spPr bwMode="auto">
          <a:xfrm>
            <a:off x="2981325" y="2750344"/>
            <a:ext cx="218811"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a:t>
            </a:r>
          </a:p>
        </p:txBody>
      </p:sp>
      <p:sp>
        <p:nvSpPr>
          <p:cNvPr id="1382435" name="Rectangle 35"/>
          <p:cNvSpPr>
            <a:spLocks noChangeArrowheads="1"/>
          </p:cNvSpPr>
          <p:nvPr/>
        </p:nvSpPr>
        <p:spPr bwMode="auto">
          <a:xfrm>
            <a:off x="3070622" y="2750344"/>
            <a:ext cx="274916" cy="390493"/>
          </a:xfrm>
          <a:prstGeom prst="rect">
            <a:avLst/>
          </a:prstGeom>
          <a:noFill/>
          <a:ln>
            <a:noFill/>
          </a:ln>
          <a:effectLst/>
          <a:extLst/>
        </p:spPr>
        <p:txBody>
          <a:bodyPr wrap="none" lIns="67866" tIns="33338" rIns="67866" bIns="33338">
            <a:spAutoFit/>
          </a:bodyPr>
          <a:lstStyle/>
          <a:p>
            <a:pPr eaLnBrk="0" hangingPunct="0">
              <a:defRPr/>
            </a:pPr>
            <a:r>
              <a:rPr lang="en-US" altLang="en-US" sz="2100" i="1" dirty="0">
                <a:effectLst>
                  <a:outerShdw blurRad="38100" dist="38100" dir="2700000" algn="tl">
                    <a:srgbClr val="C0C0C0"/>
                  </a:outerShdw>
                </a:effectLst>
              </a:rPr>
              <a:t>n</a:t>
            </a:r>
          </a:p>
        </p:txBody>
      </p:sp>
      <p:sp>
        <p:nvSpPr>
          <p:cNvPr id="1382436" name="Rectangle 36"/>
          <p:cNvSpPr>
            <a:spLocks noChangeArrowheads="1"/>
          </p:cNvSpPr>
          <p:nvPr/>
        </p:nvSpPr>
        <p:spPr bwMode="auto">
          <a:xfrm>
            <a:off x="3219450" y="2750344"/>
            <a:ext cx="489718"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+1)</a:t>
            </a:r>
          </a:p>
        </p:txBody>
      </p:sp>
      <p:sp>
        <p:nvSpPr>
          <p:cNvPr id="1382437" name="Rectangle 37"/>
          <p:cNvSpPr>
            <a:spLocks noChangeArrowheads="1"/>
          </p:cNvSpPr>
          <p:nvPr/>
        </p:nvSpPr>
        <p:spPr bwMode="auto">
          <a:xfrm>
            <a:off x="3613547" y="2750344"/>
            <a:ext cx="1079047"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 Position</a:t>
            </a:r>
          </a:p>
        </p:txBody>
      </p:sp>
      <p:sp>
        <p:nvSpPr>
          <p:cNvPr id="209957" name="Rectangle 38"/>
          <p:cNvSpPr>
            <a:spLocks noChangeArrowheads="1"/>
          </p:cNvSpPr>
          <p:nvPr/>
        </p:nvSpPr>
        <p:spPr bwMode="auto">
          <a:xfrm>
            <a:off x="3053955" y="3056335"/>
            <a:ext cx="625078"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39" name="Rectangle 39"/>
          <p:cNvSpPr>
            <a:spLocks noChangeArrowheads="1"/>
          </p:cNvSpPr>
          <p:nvPr/>
        </p:nvSpPr>
        <p:spPr bwMode="auto">
          <a:xfrm>
            <a:off x="2981325" y="3058717"/>
            <a:ext cx="456056"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   2</a:t>
            </a:r>
          </a:p>
        </p:txBody>
      </p:sp>
      <p:sp>
        <p:nvSpPr>
          <p:cNvPr id="1382440" name="Rectangle 40"/>
          <p:cNvSpPr>
            <a:spLocks noChangeArrowheads="1"/>
          </p:cNvSpPr>
          <p:nvPr/>
        </p:nvSpPr>
        <p:spPr bwMode="auto">
          <a:xfrm>
            <a:off x="5400632" y="2750344"/>
            <a:ext cx="1574374"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Middle Value</a:t>
            </a:r>
          </a:p>
        </p:txBody>
      </p:sp>
      <p:sp>
        <p:nvSpPr>
          <p:cNvPr id="1382441" name="Rectangle 41"/>
          <p:cNvSpPr>
            <a:spLocks noChangeArrowheads="1"/>
          </p:cNvSpPr>
          <p:nvPr/>
        </p:nvSpPr>
        <p:spPr bwMode="auto">
          <a:xfrm>
            <a:off x="5400632" y="3058717"/>
            <a:ext cx="1764939"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When Ordered</a:t>
            </a:r>
          </a:p>
        </p:txBody>
      </p:sp>
      <p:sp>
        <p:nvSpPr>
          <p:cNvPr id="209961" name="Rectangle 42"/>
          <p:cNvSpPr>
            <a:spLocks noChangeArrowheads="1"/>
          </p:cNvSpPr>
          <p:nvPr/>
        </p:nvSpPr>
        <p:spPr bwMode="auto">
          <a:xfrm>
            <a:off x="1629966" y="3396853"/>
            <a:ext cx="13525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2" name="Rectangle 43"/>
          <p:cNvSpPr>
            <a:spLocks noChangeArrowheads="1"/>
          </p:cNvSpPr>
          <p:nvPr/>
        </p:nvSpPr>
        <p:spPr bwMode="auto">
          <a:xfrm>
            <a:off x="2989660" y="3396853"/>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3" name="Rectangle 44"/>
          <p:cNvSpPr>
            <a:spLocks noChangeArrowheads="1"/>
          </p:cNvSpPr>
          <p:nvPr/>
        </p:nvSpPr>
        <p:spPr bwMode="auto">
          <a:xfrm>
            <a:off x="3009900" y="3396853"/>
            <a:ext cx="21526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4" name="Rectangle 45"/>
          <p:cNvSpPr>
            <a:spLocks noChangeArrowheads="1"/>
          </p:cNvSpPr>
          <p:nvPr/>
        </p:nvSpPr>
        <p:spPr bwMode="auto">
          <a:xfrm>
            <a:off x="5170885" y="3396853"/>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5" name="Rectangle 46"/>
          <p:cNvSpPr>
            <a:spLocks noChangeArrowheads="1"/>
          </p:cNvSpPr>
          <p:nvPr/>
        </p:nvSpPr>
        <p:spPr bwMode="auto">
          <a:xfrm>
            <a:off x="5191125" y="3396853"/>
            <a:ext cx="2301479"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6" name="Rectangle 47"/>
          <p:cNvSpPr>
            <a:spLocks noChangeArrowheads="1"/>
          </p:cNvSpPr>
          <p:nvPr/>
        </p:nvSpPr>
        <p:spPr bwMode="auto">
          <a:xfrm>
            <a:off x="2989660" y="3418286"/>
            <a:ext cx="13097" cy="302419"/>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67" name="Rectangle 48"/>
          <p:cNvSpPr>
            <a:spLocks noChangeArrowheads="1"/>
          </p:cNvSpPr>
          <p:nvPr/>
        </p:nvSpPr>
        <p:spPr bwMode="auto">
          <a:xfrm>
            <a:off x="5170885" y="3418286"/>
            <a:ext cx="13097" cy="302419"/>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2449" name="Rectangle 49"/>
          <p:cNvSpPr>
            <a:spLocks noChangeArrowheads="1"/>
          </p:cNvSpPr>
          <p:nvPr/>
        </p:nvSpPr>
        <p:spPr bwMode="auto">
          <a:xfrm>
            <a:off x="1610916" y="3388519"/>
            <a:ext cx="786274"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Mode</a:t>
            </a:r>
          </a:p>
        </p:txBody>
      </p:sp>
      <p:sp>
        <p:nvSpPr>
          <p:cNvPr id="1382450" name="Rectangle 50"/>
          <p:cNvSpPr>
            <a:spLocks noChangeArrowheads="1"/>
          </p:cNvSpPr>
          <p:nvPr/>
        </p:nvSpPr>
        <p:spPr bwMode="auto">
          <a:xfrm>
            <a:off x="3723085" y="3388519"/>
            <a:ext cx="696506"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none</a:t>
            </a:r>
          </a:p>
        </p:txBody>
      </p:sp>
      <p:sp>
        <p:nvSpPr>
          <p:cNvPr id="1382451" name="Rectangle 51"/>
          <p:cNvSpPr>
            <a:spLocks noChangeArrowheads="1"/>
          </p:cNvSpPr>
          <p:nvPr/>
        </p:nvSpPr>
        <p:spPr bwMode="auto">
          <a:xfrm>
            <a:off x="5400632" y="3388519"/>
            <a:ext cx="1758271" cy="390493"/>
          </a:xfrm>
          <a:prstGeom prst="rect">
            <a:avLst/>
          </a:prstGeom>
          <a:noFill/>
          <a:ln>
            <a:noFill/>
          </a:ln>
          <a:effectLst/>
          <a:extLst/>
        </p:spPr>
        <p:txBody>
          <a:bodyPr wrap="none" lIns="67866" tIns="33338" rIns="67866" bIns="33338">
            <a:spAutoFit/>
          </a:bodyPr>
          <a:lstStyle/>
          <a:p>
            <a:pPr eaLnBrk="0" hangingPunct="0">
              <a:defRPr/>
            </a:pPr>
            <a:r>
              <a:rPr lang="en-US" altLang="en-US" sz="2100" dirty="0">
                <a:effectLst>
                  <a:outerShdw blurRad="38100" dist="38100" dir="2700000" algn="tl">
                    <a:srgbClr val="C0C0C0"/>
                  </a:outerShdw>
                </a:effectLst>
              </a:rPr>
              <a:t>Most Frequent</a:t>
            </a:r>
          </a:p>
        </p:txBody>
      </p:sp>
      <p:sp>
        <p:nvSpPr>
          <p:cNvPr id="209971" name="Rectangle 52"/>
          <p:cNvSpPr>
            <a:spLocks noChangeArrowheads="1"/>
          </p:cNvSpPr>
          <p:nvPr/>
        </p:nvSpPr>
        <p:spPr bwMode="auto">
          <a:xfrm>
            <a:off x="1629966" y="3726658"/>
            <a:ext cx="13525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72" name="Rectangle 53"/>
          <p:cNvSpPr>
            <a:spLocks noChangeArrowheads="1"/>
          </p:cNvSpPr>
          <p:nvPr/>
        </p:nvSpPr>
        <p:spPr bwMode="auto">
          <a:xfrm>
            <a:off x="2989660" y="3726658"/>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73" name="Rectangle 54"/>
          <p:cNvSpPr>
            <a:spLocks noChangeArrowheads="1"/>
          </p:cNvSpPr>
          <p:nvPr/>
        </p:nvSpPr>
        <p:spPr bwMode="auto">
          <a:xfrm>
            <a:off x="3009900" y="3726658"/>
            <a:ext cx="2152650"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74" name="Rectangle 55"/>
          <p:cNvSpPr>
            <a:spLocks noChangeArrowheads="1"/>
          </p:cNvSpPr>
          <p:nvPr/>
        </p:nvSpPr>
        <p:spPr bwMode="auto">
          <a:xfrm>
            <a:off x="5170885" y="3726658"/>
            <a:ext cx="13097"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09975" name="Rectangle 56"/>
          <p:cNvSpPr>
            <a:spLocks noChangeArrowheads="1"/>
          </p:cNvSpPr>
          <p:nvPr/>
        </p:nvSpPr>
        <p:spPr bwMode="auto">
          <a:xfrm>
            <a:off x="5191125" y="3726658"/>
            <a:ext cx="2301479" cy="13097"/>
          </a:xfrm>
          <a:prstGeom prst="rect">
            <a:avLst/>
          </a:prstGeom>
          <a:solidFill>
            <a:srgbClr val="D989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48224605"/>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Freeform 3"/>
          <p:cNvSpPr>
            <a:spLocks/>
          </p:cNvSpPr>
          <p:nvPr/>
        </p:nvSpPr>
        <p:spPr bwMode="auto">
          <a:xfrm>
            <a:off x="3650456" y="1863330"/>
            <a:ext cx="1796654" cy="588169"/>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solidFill>
            <a:schemeClr val="accent1">
              <a:lumMod val="40000"/>
              <a:lumOff val="60000"/>
            </a:schemeClr>
          </a:solidFill>
          <a:ln w="25400" cap="rnd" cmpd="sng">
            <a:solidFill>
              <a:srgbClr val="1A1A1A"/>
            </a:solidFill>
            <a:prstDash val="solid"/>
            <a:round/>
            <a:headEnd type="none" w="med" len="med"/>
            <a:tailEnd type="none" w="med" len="med"/>
          </a:ln>
        </p:spPr>
        <p:txBody>
          <a:bodyPr/>
          <a:lstStyle/>
          <a:p>
            <a:endParaRPr lang="en-US" sz="1350"/>
          </a:p>
        </p:txBody>
      </p:sp>
      <p:sp>
        <p:nvSpPr>
          <p:cNvPr id="211970" name="Rectangle 4"/>
          <p:cNvSpPr>
            <a:spLocks noChangeArrowheads="1"/>
          </p:cNvSpPr>
          <p:nvPr/>
        </p:nvSpPr>
        <p:spPr bwMode="auto">
          <a:xfrm>
            <a:off x="3602832" y="1833564"/>
            <a:ext cx="1884331"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Numerical Data</a:t>
            </a:r>
          </a:p>
        </p:txBody>
      </p:sp>
      <p:sp>
        <p:nvSpPr>
          <p:cNvPr id="211971" name="Rectangle 5"/>
          <p:cNvSpPr>
            <a:spLocks noChangeArrowheads="1"/>
          </p:cNvSpPr>
          <p:nvPr/>
        </p:nvSpPr>
        <p:spPr bwMode="auto">
          <a:xfrm>
            <a:off x="3882630" y="2119314"/>
            <a:ext cx="132488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Properties</a:t>
            </a:r>
          </a:p>
        </p:txBody>
      </p:sp>
      <p:sp>
        <p:nvSpPr>
          <p:cNvPr id="211972" name="Freeform 6"/>
          <p:cNvSpPr>
            <a:spLocks/>
          </p:cNvSpPr>
          <p:nvPr/>
        </p:nvSpPr>
        <p:spPr bwMode="auto">
          <a:xfrm>
            <a:off x="4548188" y="2450306"/>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73" name="Freeform 7"/>
          <p:cNvSpPr>
            <a:spLocks/>
          </p:cNvSpPr>
          <p:nvPr/>
        </p:nvSpPr>
        <p:spPr bwMode="auto">
          <a:xfrm>
            <a:off x="4500563" y="2601517"/>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1974" name="Freeform 8"/>
          <p:cNvSpPr>
            <a:spLocks/>
          </p:cNvSpPr>
          <p:nvPr/>
        </p:nvSpPr>
        <p:spPr bwMode="auto">
          <a:xfrm>
            <a:off x="2699149" y="2450306"/>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75" name="Freeform 9"/>
          <p:cNvSpPr>
            <a:spLocks/>
          </p:cNvSpPr>
          <p:nvPr/>
        </p:nvSpPr>
        <p:spPr bwMode="auto">
          <a:xfrm>
            <a:off x="2653905" y="26015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1976" name="Freeform 10"/>
          <p:cNvSpPr>
            <a:spLocks/>
          </p:cNvSpPr>
          <p:nvPr/>
        </p:nvSpPr>
        <p:spPr bwMode="auto">
          <a:xfrm>
            <a:off x="4548188" y="2450306"/>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77" name="Freeform 11"/>
          <p:cNvSpPr>
            <a:spLocks/>
          </p:cNvSpPr>
          <p:nvPr/>
        </p:nvSpPr>
        <p:spPr bwMode="auto">
          <a:xfrm>
            <a:off x="6349605" y="26015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1978" name="Freeform 12"/>
          <p:cNvSpPr>
            <a:spLocks/>
          </p:cNvSpPr>
          <p:nvPr/>
        </p:nvSpPr>
        <p:spPr bwMode="auto">
          <a:xfrm>
            <a:off x="2215755"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79" name="Freeform 13"/>
          <p:cNvSpPr>
            <a:spLocks/>
          </p:cNvSpPr>
          <p:nvPr/>
        </p:nvSpPr>
        <p:spPr bwMode="auto">
          <a:xfrm>
            <a:off x="2215755"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0" name="Freeform 14"/>
          <p:cNvSpPr>
            <a:spLocks/>
          </p:cNvSpPr>
          <p:nvPr/>
        </p:nvSpPr>
        <p:spPr bwMode="auto">
          <a:xfrm>
            <a:off x="2215755"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1" name="Freeform 15"/>
          <p:cNvSpPr>
            <a:spLocks/>
          </p:cNvSpPr>
          <p:nvPr/>
        </p:nvSpPr>
        <p:spPr bwMode="auto">
          <a:xfrm>
            <a:off x="2215755" y="3856436"/>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2" name="Freeform 16"/>
          <p:cNvSpPr>
            <a:spLocks/>
          </p:cNvSpPr>
          <p:nvPr/>
        </p:nvSpPr>
        <p:spPr bwMode="auto">
          <a:xfrm>
            <a:off x="2215755" y="3498057"/>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3" name="Freeform 17"/>
          <p:cNvSpPr>
            <a:spLocks/>
          </p:cNvSpPr>
          <p:nvPr/>
        </p:nvSpPr>
        <p:spPr bwMode="auto">
          <a:xfrm>
            <a:off x="2215755" y="31408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4" name="Freeform 18"/>
          <p:cNvSpPr>
            <a:spLocks/>
          </p:cNvSpPr>
          <p:nvPr/>
        </p:nvSpPr>
        <p:spPr bwMode="auto">
          <a:xfrm>
            <a:off x="2107406" y="2987280"/>
            <a:ext cx="109538" cy="154781"/>
          </a:xfrm>
          <a:custGeom>
            <a:avLst/>
            <a:gdLst>
              <a:gd name="T0" fmla="*/ 0 w 92"/>
              <a:gd name="T1" fmla="*/ 0 h 130"/>
              <a:gd name="T2" fmla="*/ 0 w 92"/>
              <a:gd name="T3" fmla="*/ 161289974 h 130"/>
              <a:gd name="T4" fmla="*/ 229335036 w 92"/>
              <a:gd name="T5" fmla="*/ 161289974 h 130"/>
              <a:gd name="T6" fmla="*/ 229335036 w 92"/>
              <a:gd name="T7" fmla="*/ 325100897 h 130"/>
              <a:gd name="T8" fmla="*/ 0 60000 65536"/>
              <a:gd name="T9" fmla="*/ 0 60000 65536"/>
              <a:gd name="T10" fmla="*/ 0 60000 65536"/>
              <a:gd name="T11" fmla="*/ 0 60000 65536"/>
              <a:gd name="T12" fmla="*/ 0 w 92"/>
              <a:gd name="T13" fmla="*/ 0 h 130"/>
              <a:gd name="T14" fmla="*/ 92 w 92"/>
              <a:gd name="T15" fmla="*/ 130 h 130"/>
            </a:gdLst>
            <a:ahLst/>
            <a:cxnLst>
              <a:cxn ang="T8">
                <a:pos x="T0" y="T1"/>
              </a:cxn>
              <a:cxn ang="T9">
                <a:pos x="T2" y="T3"/>
              </a:cxn>
              <a:cxn ang="T10">
                <a:pos x="T4" y="T5"/>
              </a:cxn>
              <a:cxn ang="T11">
                <a:pos x="T6" y="T7"/>
              </a:cxn>
            </a:cxnLst>
            <a:rect l="T12" t="T13" r="T14" b="T15"/>
            <a:pathLst>
              <a:path w="92" h="130">
                <a:moveTo>
                  <a:pt x="0" y="0"/>
                </a:moveTo>
                <a:lnTo>
                  <a:pt x="0" y="64"/>
                </a:lnTo>
                <a:lnTo>
                  <a:pt x="91" y="64"/>
                </a:lnTo>
                <a:lnTo>
                  <a:pt x="9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85" name="Rectangle 19"/>
          <p:cNvSpPr>
            <a:spLocks noChangeArrowheads="1"/>
          </p:cNvSpPr>
          <p:nvPr/>
        </p:nvSpPr>
        <p:spPr bwMode="auto">
          <a:xfrm>
            <a:off x="2570560" y="34182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16" name="Rectangle 20"/>
          <p:cNvSpPr>
            <a:spLocks noChangeArrowheads="1"/>
          </p:cNvSpPr>
          <p:nvPr/>
        </p:nvSpPr>
        <p:spPr bwMode="auto">
          <a:xfrm>
            <a:off x="2566988" y="3415904"/>
            <a:ext cx="568266"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Mean</a:t>
            </a:r>
          </a:p>
        </p:txBody>
      </p:sp>
      <p:sp>
        <p:nvSpPr>
          <p:cNvPr id="211987" name="Rectangle 21"/>
          <p:cNvSpPr>
            <a:spLocks noChangeArrowheads="1"/>
          </p:cNvSpPr>
          <p:nvPr/>
        </p:nvSpPr>
        <p:spPr bwMode="auto">
          <a:xfrm>
            <a:off x="2570560" y="37480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18" name="Rectangle 22"/>
          <p:cNvSpPr>
            <a:spLocks noChangeArrowheads="1"/>
          </p:cNvSpPr>
          <p:nvPr/>
        </p:nvSpPr>
        <p:spPr bwMode="auto">
          <a:xfrm>
            <a:off x="2566988" y="3745707"/>
            <a:ext cx="706124"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Median</a:t>
            </a:r>
          </a:p>
        </p:txBody>
      </p:sp>
      <p:sp>
        <p:nvSpPr>
          <p:cNvPr id="211989" name="Rectangle 23"/>
          <p:cNvSpPr>
            <a:spLocks noChangeArrowheads="1"/>
          </p:cNvSpPr>
          <p:nvPr/>
        </p:nvSpPr>
        <p:spPr bwMode="auto">
          <a:xfrm>
            <a:off x="2570560" y="4076701"/>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20" name="Rectangle 24"/>
          <p:cNvSpPr>
            <a:spLocks noChangeArrowheads="1"/>
          </p:cNvSpPr>
          <p:nvPr/>
        </p:nvSpPr>
        <p:spPr bwMode="auto">
          <a:xfrm>
            <a:off x="2566987" y="4075510"/>
            <a:ext cx="576280"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Mode</a:t>
            </a:r>
          </a:p>
        </p:txBody>
      </p:sp>
      <p:sp>
        <p:nvSpPr>
          <p:cNvPr id="211991" name="Rectangle 25"/>
          <p:cNvSpPr>
            <a:spLocks noChangeArrowheads="1"/>
          </p:cNvSpPr>
          <p:nvPr/>
        </p:nvSpPr>
        <p:spPr bwMode="auto">
          <a:xfrm>
            <a:off x="2570560" y="44065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1992" name="Rectangle 26"/>
          <p:cNvSpPr>
            <a:spLocks noChangeArrowheads="1"/>
          </p:cNvSpPr>
          <p:nvPr/>
        </p:nvSpPr>
        <p:spPr bwMode="auto">
          <a:xfrm>
            <a:off x="2570560" y="47363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1993" name="Freeform 27"/>
          <p:cNvSpPr>
            <a:spLocks/>
          </p:cNvSpPr>
          <p:nvPr/>
        </p:nvSpPr>
        <p:spPr bwMode="auto">
          <a:xfrm>
            <a:off x="2107406" y="26943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211994" name="Rectangle 28"/>
          <p:cNvSpPr>
            <a:spLocks noChangeArrowheads="1"/>
          </p:cNvSpPr>
          <p:nvPr/>
        </p:nvSpPr>
        <p:spPr bwMode="auto">
          <a:xfrm>
            <a:off x="2214564" y="2663429"/>
            <a:ext cx="964207"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Central</a:t>
            </a:r>
          </a:p>
        </p:txBody>
      </p:sp>
      <p:sp>
        <p:nvSpPr>
          <p:cNvPr id="211995" name="Rectangle 29"/>
          <p:cNvSpPr>
            <a:spLocks noChangeArrowheads="1"/>
          </p:cNvSpPr>
          <p:nvPr/>
        </p:nvSpPr>
        <p:spPr bwMode="auto">
          <a:xfrm>
            <a:off x="2071688" y="2950370"/>
            <a:ext cx="1241334"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Tendency</a:t>
            </a:r>
          </a:p>
        </p:txBody>
      </p:sp>
      <p:sp>
        <p:nvSpPr>
          <p:cNvPr id="211996" name="Freeform 30"/>
          <p:cNvSpPr>
            <a:spLocks/>
          </p:cNvSpPr>
          <p:nvPr/>
        </p:nvSpPr>
        <p:spPr bwMode="auto">
          <a:xfrm>
            <a:off x="4121945" y="34980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97" name="Freeform 31"/>
          <p:cNvSpPr>
            <a:spLocks/>
          </p:cNvSpPr>
          <p:nvPr/>
        </p:nvSpPr>
        <p:spPr bwMode="auto">
          <a:xfrm>
            <a:off x="4121945" y="34980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98" name="Freeform 32"/>
          <p:cNvSpPr>
            <a:spLocks/>
          </p:cNvSpPr>
          <p:nvPr/>
        </p:nvSpPr>
        <p:spPr bwMode="auto">
          <a:xfrm>
            <a:off x="4121945" y="34980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1999" name="Freeform 33"/>
          <p:cNvSpPr>
            <a:spLocks/>
          </p:cNvSpPr>
          <p:nvPr/>
        </p:nvSpPr>
        <p:spPr bwMode="auto">
          <a:xfrm>
            <a:off x="4121945" y="3856436"/>
            <a:ext cx="621506" cy="358378"/>
          </a:xfrm>
          <a:custGeom>
            <a:avLst/>
            <a:gdLst>
              <a:gd name="T0" fmla="*/ 0 w 522"/>
              <a:gd name="T1" fmla="*/ 0 h 301"/>
              <a:gd name="T2" fmla="*/ 0 w 522"/>
              <a:gd name="T3" fmla="*/ 756045976 h 301"/>
              <a:gd name="T4" fmla="*/ 1313001983 w 522"/>
              <a:gd name="T5" fmla="*/ 756045976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00" name="Freeform 34"/>
          <p:cNvSpPr>
            <a:spLocks/>
          </p:cNvSpPr>
          <p:nvPr/>
        </p:nvSpPr>
        <p:spPr bwMode="auto">
          <a:xfrm>
            <a:off x="4121945" y="3498057"/>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01" name="Freeform 35"/>
          <p:cNvSpPr>
            <a:spLocks/>
          </p:cNvSpPr>
          <p:nvPr/>
        </p:nvSpPr>
        <p:spPr bwMode="auto">
          <a:xfrm>
            <a:off x="4121945" y="3140869"/>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02" name="Freeform 36"/>
          <p:cNvSpPr>
            <a:spLocks/>
          </p:cNvSpPr>
          <p:nvPr/>
        </p:nvSpPr>
        <p:spPr bwMode="auto">
          <a:xfrm>
            <a:off x="3955256" y="2987280"/>
            <a:ext cx="167879" cy="154781"/>
          </a:xfrm>
          <a:custGeom>
            <a:avLst/>
            <a:gdLst>
              <a:gd name="T0" fmla="*/ 0 w 141"/>
              <a:gd name="T1" fmla="*/ 0 h 130"/>
              <a:gd name="T2" fmla="*/ 0 w 141"/>
              <a:gd name="T3" fmla="*/ 161289974 h 130"/>
              <a:gd name="T4" fmla="*/ 352822610 w 141"/>
              <a:gd name="T5" fmla="*/ 161289974 h 130"/>
              <a:gd name="T6" fmla="*/ 352822610 w 141"/>
              <a:gd name="T7" fmla="*/ 325100897 h 130"/>
              <a:gd name="T8" fmla="*/ 0 60000 65536"/>
              <a:gd name="T9" fmla="*/ 0 60000 65536"/>
              <a:gd name="T10" fmla="*/ 0 60000 65536"/>
              <a:gd name="T11" fmla="*/ 0 60000 65536"/>
              <a:gd name="T12" fmla="*/ 0 w 141"/>
              <a:gd name="T13" fmla="*/ 0 h 130"/>
              <a:gd name="T14" fmla="*/ 141 w 141"/>
              <a:gd name="T15" fmla="*/ 130 h 130"/>
            </a:gdLst>
            <a:ahLst/>
            <a:cxnLst>
              <a:cxn ang="T8">
                <a:pos x="T0" y="T1"/>
              </a:cxn>
              <a:cxn ang="T9">
                <a:pos x="T2" y="T3"/>
              </a:cxn>
              <a:cxn ang="T10">
                <a:pos x="T4" y="T5"/>
              </a:cxn>
              <a:cxn ang="T11">
                <a:pos x="T6" y="T7"/>
              </a:cxn>
            </a:cxnLst>
            <a:rect l="T12" t="T13" r="T14" b="T15"/>
            <a:pathLst>
              <a:path w="141" h="130">
                <a:moveTo>
                  <a:pt x="0" y="0"/>
                </a:moveTo>
                <a:lnTo>
                  <a:pt x="0" y="64"/>
                </a:lnTo>
                <a:lnTo>
                  <a:pt x="140" y="64"/>
                </a:lnTo>
                <a:lnTo>
                  <a:pt x="140"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03" name="Rectangle 37"/>
          <p:cNvSpPr>
            <a:spLocks noChangeArrowheads="1"/>
          </p:cNvSpPr>
          <p:nvPr/>
        </p:nvSpPr>
        <p:spPr bwMode="auto">
          <a:xfrm>
            <a:off x="4751785" y="34182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34" name="Rectangle 38"/>
          <p:cNvSpPr>
            <a:spLocks noChangeArrowheads="1"/>
          </p:cNvSpPr>
          <p:nvPr/>
        </p:nvSpPr>
        <p:spPr bwMode="auto">
          <a:xfrm>
            <a:off x="4748213" y="3373042"/>
            <a:ext cx="717024" cy="344326"/>
          </a:xfrm>
          <a:prstGeom prst="rect">
            <a:avLst/>
          </a:prstGeom>
          <a:noFill/>
          <a:ln>
            <a:noFill/>
          </a:ln>
          <a:effectLst/>
          <a:extLst/>
        </p:spPr>
        <p:txBody>
          <a:bodyPr wrap="none" lIns="67866" tIns="33338" rIns="67866" bIns="33338">
            <a:spAutoFit/>
          </a:bodyPr>
          <a:lstStyle/>
          <a:p>
            <a:pPr eaLnBrk="0" hangingPunct="0">
              <a:defRPr/>
            </a:pPr>
            <a:r>
              <a:rPr lang="en-US" altLang="en-US" dirty="0">
                <a:effectLst>
                  <a:outerShdw blurRad="38100" dist="38100" dir="2700000" algn="tl">
                    <a:srgbClr val="C0C0C0"/>
                  </a:outerShdw>
                </a:effectLst>
              </a:rPr>
              <a:t>Range</a:t>
            </a:r>
          </a:p>
        </p:txBody>
      </p:sp>
      <p:sp>
        <p:nvSpPr>
          <p:cNvPr id="212005" name="Rectangle 39"/>
          <p:cNvSpPr>
            <a:spLocks noChangeArrowheads="1"/>
          </p:cNvSpPr>
          <p:nvPr/>
        </p:nvSpPr>
        <p:spPr bwMode="auto">
          <a:xfrm>
            <a:off x="4751785" y="37480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36" name="Rectangle 40"/>
          <p:cNvSpPr>
            <a:spLocks noChangeArrowheads="1"/>
          </p:cNvSpPr>
          <p:nvPr/>
        </p:nvSpPr>
        <p:spPr bwMode="auto">
          <a:xfrm>
            <a:off x="4800601" y="3733801"/>
            <a:ext cx="777682"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Variance</a:t>
            </a:r>
          </a:p>
        </p:txBody>
      </p:sp>
      <p:sp>
        <p:nvSpPr>
          <p:cNvPr id="212007" name="Rectangle 41"/>
          <p:cNvSpPr>
            <a:spLocks noChangeArrowheads="1"/>
          </p:cNvSpPr>
          <p:nvPr/>
        </p:nvSpPr>
        <p:spPr bwMode="auto">
          <a:xfrm>
            <a:off x="4751785" y="44065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6538" name="Rectangle 42"/>
          <p:cNvSpPr>
            <a:spLocks noChangeArrowheads="1"/>
          </p:cNvSpPr>
          <p:nvPr/>
        </p:nvSpPr>
        <p:spPr bwMode="auto">
          <a:xfrm>
            <a:off x="4743450" y="4076701"/>
            <a:ext cx="1554818"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Standard Deviation</a:t>
            </a:r>
          </a:p>
        </p:txBody>
      </p:sp>
      <p:sp>
        <p:nvSpPr>
          <p:cNvPr id="212009" name="Rectangle 43"/>
          <p:cNvSpPr>
            <a:spLocks noChangeArrowheads="1"/>
          </p:cNvSpPr>
          <p:nvPr/>
        </p:nvSpPr>
        <p:spPr bwMode="auto">
          <a:xfrm>
            <a:off x="4751785" y="47363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2010" name="Freeform 44"/>
          <p:cNvSpPr>
            <a:spLocks/>
          </p:cNvSpPr>
          <p:nvPr/>
        </p:nvSpPr>
        <p:spPr bwMode="auto">
          <a:xfrm>
            <a:off x="3955258" y="2694386"/>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solidFill>
            <a:srgbClr val="EAEC5E"/>
          </a:solidFill>
          <a:ln w="25400" cap="rnd" cmpd="sng">
            <a:solidFill>
              <a:srgbClr val="1A1A1A"/>
            </a:solidFill>
            <a:prstDash val="solid"/>
            <a:round/>
            <a:headEnd type="none" w="med" len="med"/>
            <a:tailEnd type="none" w="med" len="med"/>
          </a:ln>
        </p:spPr>
        <p:txBody>
          <a:bodyPr/>
          <a:lstStyle/>
          <a:p>
            <a:endParaRPr lang="en-US" sz="1350"/>
          </a:p>
        </p:txBody>
      </p:sp>
      <p:sp>
        <p:nvSpPr>
          <p:cNvPr id="212011" name="Rectangle 45"/>
          <p:cNvSpPr>
            <a:spLocks noChangeArrowheads="1"/>
          </p:cNvSpPr>
          <p:nvPr/>
        </p:nvSpPr>
        <p:spPr bwMode="auto">
          <a:xfrm>
            <a:off x="3961210" y="2806304"/>
            <a:ext cx="1152913"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Variation</a:t>
            </a:r>
          </a:p>
        </p:txBody>
      </p:sp>
      <p:sp>
        <p:nvSpPr>
          <p:cNvPr id="212012" name="Freeform 46"/>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3" name="Freeform 47"/>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4" name="Freeform 48"/>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5" name="Freeform 49"/>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6" name="Freeform 50"/>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7" name="Freeform 51"/>
          <p:cNvSpPr>
            <a:spLocks/>
          </p:cNvSpPr>
          <p:nvPr/>
        </p:nvSpPr>
        <p:spPr bwMode="auto">
          <a:xfrm>
            <a:off x="5984083" y="34980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8" name="Freeform 52"/>
          <p:cNvSpPr>
            <a:spLocks/>
          </p:cNvSpPr>
          <p:nvPr/>
        </p:nvSpPr>
        <p:spPr bwMode="auto">
          <a:xfrm>
            <a:off x="5984083" y="31408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2019" name="Freeform 53"/>
          <p:cNvSpPr>
            <a:spLocks/>
          </p:cNvSpPr>
          <p:nvPr/>
        </p:nvSpPr>
        <p:spPr bwMode="auto">
          <a:xfrm>
            <a:off x="5804297" y="2987280"/>
            <a:ext cx="180975" cy="154781"/>
          </a:xfrm>
          <a:custGeom>
            <a:avLst/>
            <a:gdLst>
              <a:gd name="T0" fmla="*/ 0 w 152"/>
              <a:gd name="T1" fmla="*/ 0 h 130"/>
              <a:gd name="T2" fmla="*/ 0 w 152"/>
              <a:gd name="T3" fmla="*/ 161289974 h 130"/>
              <a:gd name="T4" fmla="*/ 380544334 w 152"/>
              <a:gd name="T5" fmla="*/ 161289974 h 130"/>
              <a:gd name="T6" fmla="*/ 380544334 w 152"/>
              <a:gd name="T7" fmla="*/ 325100897 h 130"/>
              <a:gd name="T8" fmla="*/ 0 60000 65536"/>
              <a:gd name="T9" fmla="*/ 0 60000 65536"/>
              <a:gd name="T10" fmla="*/ 0 60000 65536"/>
              <a:gd name="T11" fmla="*/ 0 60000 65536"/>
              <a:gd name="T12" fmla="*/ 0 w 152"/>
              <a:gd name="T13" fmla="*/ 0 h 130"/>
              <a:gd name="T14" fmla="*/ 152 w 152"/>
              <a:gd name="T15" fmla="*/ 130 h 130"/>
            </a:gdLst>
            <a:ahLst/>
            <a:cxnLst>
              <a:cxn ang="T8">
                <a:pos x="T0" y="T1"/>
              </a:cxn>
              <a:cxn ang="T9">
                <a:pos x="T2" y="T3"/>
              </a:cxn>
              <a:cxn ang="T10">
                <a:pos x="T4" y="T5"/>
              </a:cxn>
              <a:cxn ang="T11">
                <a:pos x="T6" y="T7"/>
              </a:cxn>
            </a:cxnLst>
            <a:rect l="T12" t="T13" r="T14" b="T15"/>
            <a:pathLst>
              <a:path w="152" h="130">
                <a:moveTo>
                  <a:pt x="0" y="0"/>
                </a:moveTo>
                <a:lnTo>
                  <a:pt x="0" y="64"/>
                </a:lnTo>
                <a:lnTo>
                  <a:pt x="151" y="64"/>
                </a:lnTo>
                <a:lnTo>
                  <a:pt x="15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86550" name="Rectangle 54"/>
          <p:cNvSpPr>
            <a:spLocks noChangeArrowheads="1"/>
          </p:cNvSpPr>
          <p:nvPr/>
        </p:nvSpPr>
        <p:spPr bwMode="auto">
          <a:xfrm>
            <a:off x="6308188" y="3334168"/>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Skew</a:t>
            </a:r>
          </a:p>
        </p:txBody>
      </p:sp>
      <p:sp>
        <p:nvSpPr>
          <p:cNvPr id="212021" name="Freeform 55"/>
          <p:cNvSpPr>
            <a:spLocks/>
          </p:cNvSpPr>
          <p:nvPr/>
        </p:nvSpPr>
        <p:spPr bwMode="auto">
          <a:xfrm>
            <a:off x="5804297" y="26943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212022" name="Rectangle 56"/>
          <p:cNvSpPr>
            <a:spLocks noChangeArrowheads="1"/>
          </p:cNvSpPr>
          <p:nvPr/>
        </p:nvSpPr>
        <p:spPr bwMode="auto">
          <a:xfrm>
            <a:off x="5963842" y="2806304"/>
            <a:ext cx="858409"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a:solidFill>
                  <a:srgbClr val="000000"/>
                </a:solidFill>
                <a:latin typeface="Arial" panose="020B0604020202020204" pitchFamily="34" charset="0"/>
                <a:cs typeface="Times New Roman" panose="02020603050405020304" pitchFamily="18" charset="0"/>
              </a:rPr>
              <a:t>Shape</a:t>
            </a:r>
          </a:p>
        </p:txBody>
      </p:sp>
      <p:sp>
        <p:nvSpPr>
          <p:cNvPr id="212023" name="Rectangle 58"/>
          <p:cNvSpPr>
            <a:spLocks noChangeArrowheads="1"/>
          </p:cNvSpPr>
          <p:nvPr/>
        </p:nvSpPr>
        <p:spPr bwMode="auto">
          <a:xfrm>
            <a:off x="0" y="1264444"/>
            <a:ext cx="4570810" cy="16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nchor="ctr" anchorCtr="1"/>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90000"/>
              </a:lnSpc>
            </a:pPr>
            <a:r>
              <a:rPr lang="en-US" altLang="en-US" sz="2100" dirty="0">
                <a:solidFill>
                  <a:schemeClr val="bg1"/>
                </a:solidFill>
                <a:latin typeface="+mj-lt"/>
                <a:cs typeface="Times New Roman" panose="02020603050405020304" pitchFamily="18" charset="0"/>
              </a:rPr>
              <a:t>Numerical Data Properties &amp; Measures</a:t>
            </a:r>
            <a:br>
              <a:rPr lang="en-US" altLang="en-US" sz="2100" dirty="0">
                <a:solidFill>
                  <a:schemeClr val="bg1"/>
                </a:solidFill>
                <a:latin typeface="+mj-lt"/>
                <a:cs typeface="Times New Roman" panose="02020603050405020304" pitchFamily="18" charset="0"/>
              </a:rPr>
            </a:br>
            <a:endParaRPr lang="en-US" altLang="en-US" sz="2100" dirty="0">
              <a:solidFill>
                <a:schemeClr val="bg1"/>
              </a:solidFill>
              <a:latin typeface="+mj-lt"/>
              <a:cs typeface="Times New Roman" panose="02020603050405020304" pitchFamily="18" charset="0"/>
            </a:endParaRPr>
          </a:p>
        </p:txBody>
      </p:sp>
    </p:spTree>
    <p:custDataLst>
      <p:tags r:id="rId1"/>
    </p:custDataLst>
    <p:extLst>
      <p:ext uri="{BB962C8B-B14F-4D97-AF65-F5344CB8AC3E}">
        <p14:creationId xmlns:p14="http://schemas.microsoft.com/office/powerpoint/2010/main" val="242315899"/>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a:xfrm>
            <a:off x="-26238" y="944724"/>
            <a:ext cx="1322784" cy="457200"/>
          </a:xfrm>
        </p:spPr>
        <p:txBody>
          <a:bodyPr vert="horz" wrap="square" lIns="67866" tIns="33338" rIns="67866" bIns="33338" numCol="1" rtlCol="0" anchor="ctr" anchorCtr="1" compatLnSpc="1">
            <a:prstTxWarp prst="textNoShape">
              <a:avLst/>
            </a:prstTxWarp>
            <a:normAutofit/>
          </a:bodyPr>
          <a:lstStyle/>
          <a:p>
            <a:r>
              <a:rPr lang="en-US" altLang="en-US" sz="2100" dirty="0">
                <a:cs typeface="Times New Roman" panose="02020603050405020304" pitchFamily="18" charset="0"/>
              </a:rPr>
              <a:t>Range</a:t>
            </a:r>
          </a:p>
        </p:txBody>
      </p:sp>
      <p:sp>
        <p:nvSpPr>
          <p:cNvPr id="1388547" name="Rectangle 3"/>
          <p:cNvSpPr>
            <a:spLocks noGrp="1" noChangeArrowheads="1"/>
          </p:cNvSpPr>
          <p:nvPr>
            <p:ph idx="1"/>
          </p:nvPr>
        </p:nvSpPr>
        <p:spPr>
          <a:xfrm>
            <a:off x="1477380" y="1876719"/>
            <a:ext cx="7175078" cy="3292078"/>
          </a:xfrm>
        </p:spPr>
        <p:txBody>
          <a:bodyPr vert="horz" wrap="square" lIns="67866" tIns="33338" rIns="67866" bIns="33338" numCol="1" rtlCol="0" anchor="t" anchorCtr="0" compatLnSpc="1">
            <a:prstTxWarp prst="textNoShape">
              <a:avLst/>
            </a:prstTxWarp>
            <a:normAutofit/>
          </a:bodyPr>
          <a:lstStyle/>
          <a:p>
            <a:pPr marL="0" indent="0">
              <a:buNone/>
            </a:pPr>
            <a:r>
              <a:rPr lang="en-US" altLang="en-US" sz="1875" dirty="0"/>
              <a:t>1. Measure of Dispersion</a:t>
            </a:r>
          </a:p>
          <a:p>
            <a:pPr marL="0" indent="0">
              <a:buNone/>
            </a:pPr>
            <a:r>
              <a:rPr lang="en-US" altLang="en-US" sz="1875" dirty="0"/>
              <a:t>2. Difference Between Largest &amp; Smallest Observations</a:t>
            </a:r>
          </a:p>
          <a:p>
            <a:pPr marL="0" indent="0">
              <a:buNone/>
            </a:pPr>
            <a:r>
              <a:rPr lang="en-US" altLang="en-US" sz="1875" dirty="0"/>
              <a:t>3. Ignores How Data Are Distributed</a:t>
            </a:r>
          </a:p>
          <a:p>
            <a:pPr marL="0" indent="0">
              <a:buNone/>
            </a:pPr>
            <a:endParaRPr lang="en-US" altLang="en-US" sz="1875" dirty="0"/>
          </a:p>
        </p:txBody>
      </p:sp>
      <p:sp>
        <p:nvSpPr>
          <p:cNvPr id="1388548" name="Rectangle 4"/>
          <p:cNvSpPr>
            <a:spLocks noChangeArrowheads="1"/>
          </p:cNvSpPr>
          <p:nvPr/>
        </p:nvSpPr>
        <p:spPr bwMode="auto">
          <a:xfrm>
            <a:off x="2319338" y="3086100"/>
            <a:ext cx="908744"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rPr>
              <a:t>Range</a:t>
            </a:r>
          </a:p>
        </p:txBody>
      </p:sp>
      <p:sp>
        <p:nvSpPr>
          <p:cNvPr id="1388549" name="Rectangle 5"/>
          <p:cNvSpPr>
            <a:spLocks noChangeArrowheads="1"/>
          </p:cNvSpPr>
          <p:nvPr/>
        </p:nvSpPr>
        <p:spPr bwMode="auto">
          <a:xfrm>
            <a:off x="3288508" y="3086100"/>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latin typeface="Symbol" pitchFamily="18" charset="2"/>
              </a:rPr>
              <a:t></a:t>
            </a:r>
          </a:p>
        </p:txBody>
      </p:sp>
      <p:sp>
        <p:nvSpPr>
          <p:cNvPr id="1388550" name="Rectangle 6"/>
          <p:cNvSpPr>
            <a:spLocks noChangeArrowheads="1"/>
          </p:cNvSpPr>
          <p:nvPr/>
        </p:nvSpPr>
        <p:spPr bwMode="auto">
          <a:xfrm>
            <a:off x="4587480" y="3086100"/>
            <a:ext cx="305373" cy="436659"/>
          </a:xfrm>
          <a:prstGeom prst="rect">
            <a:avLst/>
          </a:prstGeom>
          <a:noFill/>
          <a:ln>
            <a:noFill/>
          </a:ln>
          <a:effectLst/>
          <a:extLst/>
        </p:spPr>
        <p:txBody>
          <a:bodyPr wrap="none" lIns="67866" tIns="33338" rIns="67866" bIns="33338">
            <a:spAutoFit/>
          </a:bodyPr>
          <a:lstStyle/>
          <a:p>
            <a:pPr eaLnBrk="0" hangingPunct="0">
              <a:defRPr/>
            </a:pPr>
            <a:r>
              <a:rPr lang="en-US" altLang="en-US" sz="2400" dirty="0">
                <a:solidFill>
                  <a:srgbClr val="C00000"/>
                </a:solidFill>
                <a:effectLst>
                  <a:outerShdw blurRad="38100" dist="38100" dir="2700000" algn="tl">
                    <a:srgbClr val="C0C0C0"/>
                  </a:outerShdw>
                </a:effectLst>
                <a:latin typeface="Symbol" pitchFamily="18" charset="2"/>
              </a:rPr>
              <a:t></a:t>
            </a:r>
          </a:p>
        </p:txBody>
      </p:sp>
      <p:sp>
        <p:nvSpPr>
          <p:cNvPr id="1388551" name="Rectangle 7"/>
          <p:cNvSpPr>
            <a:spLocks noChangeArrowheads="1"/>
          </p:cNvSpPr>
          <p:nvPr/>
        </p:nvSpPr>
        <p:spPr bwMode="auto">
          <a:xfrm>
            <a:off x="3554017" y="3086100"/>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solidFill>
                  <a:srgbClr val="C00000"/>
                </a:solidFill>
                <a:effectLst>
                  <a:outerShdw blurRad="38100" dist="38100" dir="2700000" algn="tl">
                    <a:srgbClr val="C0C0C0"/>
                  </a:outerShdw>
                </a:effectLst>
              </a:rPr>
              <a:t>X</a:t>
            </a:r>
          </a:p>
        </p:txBody>
      </p:sp>
      <p:sp>
        <p:nvSpPr>
          <p:cNvPr id="1388552" name="Rectangle 8"/>
          <p:cNvSpPr>
            <a:spLocks noChangeArrowheads="1"/>
          </p:cNvSpPr>
          <p:nvPr/>
        </p:nvSpPr>
        <p:spPr bwMode="auto">
          <a:xfrm>
            <a:off x="4838701" y="3086100"/>
            <a:ext cx="297358" cy="436659"/>
          </a:xfrm>
          <a:prstGeom prst="rect">
            <a:avLst/>
          </a:prstGeom>
          <a:noFill/>
          <a:ln>
            <a:noFill/>
          </a:ln>
          <a:effectLst/>
          <a:extLst/>
        </p:spPr>
        <p:txBody>
          <a:bodyPr wrap="none" lIns="67866" tIns="33338" rIns="67866" bIns="33338">
            <a:spAutoFit/>
          </a:bodyPr>
          <a:lstStyle/>
          <a:p>
            <a:pPr eaLnBrk="0" hangingPunct="0">
              <a:defRPr/>
            </a:pPr>
            <a:r>
              <a:rPr lang="en-US" altLang="en-US" sz="2400" i="1" dirty="0">
                <a:solidFill>
                  <a:srgbClr val="C00000"/>
                </a:solidFill>
                <a:effectLst>
                  <a:outerShdw blurRad="38100" dist="38100" dir="2700000" algn="tl">
                    <a:srgbClr val="C0C0C0"/>
                  </a:outerShdw>
                </a:effectLst>
              </a:rPr>
              <a:t>X</a:t>
            </a:r>
          </a:p>
        </p:txBody>
      </p:sp>
      <p:sp>
        <p:nvSpPr>
          <p:cNvPr id="1388553" name="Rectangle 9"/>
          <p:cNvSpPr>
            <a:spLocks noChangeArrowheads="1"/>
          </p:cNvSpPr>
          <p:nvPr/>
        </p:nvSpPr>
        <p:spPr bwMode="auto">
          <a:xfrm>
            <a:off x="3781425" y="3248025"/>
            <a:ext cx="185148" cy="321243"/>
          </a:xfrm>
          <a:prstGeom prst="rect">
            <a:avLst/>
          </a:prstGeom>
          <a:noFill/>
          <a:ln>
            <a:noFill/>
          </a:ln>
          <a:effectLst/>
          <a:extLst/>
        </p:spPr>
        <p:txBody>
          <a:bodyPr wrap="none" lIns="67866" tIns="33338" rIns="67866" bIns="33338">
            <a:spAutoFit/>
          </a:bodyPr>
          <a:lstStyle/>
          <a:p>
            <a:pPr eaLnBrk="0" hangingPunct="0">
              <a:defRPr/>
            </a:pPr>
            <a:r>
              <a:rPr lang="en-US" altLang="en-US" sz="1650" i="1">
                <a:effectLst>
                  <a:outerShdw blurRad="38100" dist="38100" dir="2700000" algn="tl">
                    <a:srgbClr val="C0C0C0"/>
                  </a:outerShdw>
                </a:effectLst>
              </a:rPr>
              <a:t>l</a:t>
            </a:r>
          </a:p>
        </p:txBody>
      </p:sp>
      <p:sp>
        <p:nvSpPr>
          <p:cNvPr id="1388554" name="Rectangle 10"/>
          <p:cNvSpPr>
            <a:spLocks noChangeArrowheads="1"/>
          </p:cNvSpPr>
          <p:nvPr/>
        </p:nvSpPr>
        <p:spPr bwMode="auto">
          <a:xfrm>
            <a:off x="3781426" y="3248025"/>
            <a:ext cx="833438" cy="321243"/>
          </a:xfrm>
          <a:prstGeom prst="rect">
            <a:avLst/>
          </a:prstGeom>
          <a:noFill/>
          <a:ln>
            <a:noFill/>
          </a:ln>
          <a:effectLst/>
          <a:extLst/>
        </p:spPr>
        <p:txBody>
          <a:bodyPr wrap="square" lIns="67866" tIns="33338" rIns="67866" bIns="33338">
            <a:spAutoFit/>
          </a:bodyPr>
          <a:lstStyle/>
          <a:p>
            <a:pPr eaLnBrk="0" hangingPunct="0">
              <a:defRPr/>
            </a:pPr>
            <a:r>
              <a:rPr lang="en-US" altLang="en-US" sz="1650" i="1" dirty="0">
                <a:solidFill>
                  <a:srgbClr val="C00000"/>
                </a:solidFill>
                <a:effectLst>
                  <a:outerShdw blurRad="38100" dist="38100" dir="2700000" algn="tl">
                    <a:srgbClr val="C0C0C0"/>
                  </a:outerShdw>
                </a:effectLst>
              </a:rPr>
              <a:t>largest</a:t>
            </a:r>
          </a:p>
        </p:txBody>
      </p:sp>
      <p:sp>
        <p:nvSpPr>
          <p:cNvPr id="1388555" name="Rectangle 11"/>
          <p:cNvSpPr>
            <a:spLocks noChangeArrowheads="1"/>
          </p:cNvSpPr>
          <p:nvPr/>
        </p:nvSpPr>
        <p:spPr bwMode="auto">
          <a:xfrm>
            <a:off x="5064919" y="3248024"/>
            <a:ext cx="841609" cy="321243"/>
          </a:xfrm>
          <a:prstGeom prst="rect">
            <a:avLst/>
          </a:prstGeom>
          <a:noFill/>
          <a:ln>
            <a:noFill/>
          </a:ln>
          <a:effectLst/>
          <a:extLst/>
        </p:spPr>
        <p:txBody>
          <a:bodyPr wrap="none" lIns="67866" tIns="33338" rIns="67866" bIns="33338">
            <a:spAutoFit/>
          </a:bodyPr>
          <a:lstStyle/>
          <a:p>
            <a:pPr eaLnBrk="0" hangingPunct="0">
              <a:defRPr/>
            </a:pPr>
            <a:r>
              <a:rPr lang="en-US" altLang="en-US" sz="1650" i="1" dirty="0">
                <a:solidFill>
                  <a:srgbClr val="C00000"/>
                </a:solidFill>
                <a:effectLst>
                  <a:outerShdw blurRad="38100" dist="38100" dir="2700000" algn="tl">
                    <a:srgbClr val="C0C0C0"/>
                  </a:outerShdw>
                </a:effectLst>
              </a:rPr>
              <a:t>smallest</a:t>
            </a:r>
          </a:p>
        </p:txBody>
      </p:sp>
      <p:sp>
        <p:nvSpPr>
          <p:cNvPr id="214030" name="Rectangle 15"/>
          <p:cNvSpPr>
            <a:spLocks noChangeArrowheads="1"/>
          </p:cNvSpPr>
          <p:nvPr/>
        </p:nvSpPr>
        <p:spPr bwMode="auto">
          <a:xfrm>
            <a:off x="3081337" y="4882754"/>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8560" name="Rectangle 16"/>
          <p:cNvSpPr>
            <a:spLocks noChangeArrowheads="1"/>
          </p:cNvSpPr>
          <p:nvPr/>
        </p:nvSpPr>
        <p:spPr bwMode="auto">
          <a:xfrm>
            <a:off x="2474119"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7</a:t>
            </a:r>
          </a:p>
        </p:txBody>
      </p:sp>
      <p:sp>
        <p:nvSpPr>
          <p:cNvPr id="1388561" name="Rectangle 17"/>
          <p:cNvSpPr>
            <a:spLocks noChangeArrowheads="1"/>
          </p:cNvSpPr>
          <p:nvPr/>
        </p:nvSpPr>
        <p:spPr bwMode="auto">
          <a:xfrm>
            <a:off x="2815829"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8</a:t>
            </a:r>
          </a:p>
        </p:txBody>
      </p:sp>
      <p:sp>
        <p:nvSpPr>
          <p:cNvPr id="1388562" name="Rectangle 18"/>
          <p:cNvSpPr>
            <a:spLocks noChangeArrowheads="1"/>
          </p:cNvSpPr>
          <p:nvPr/>
        </p:nvSpPr>
        <p:spPr bwMode="auto">
          <a:xfrm>
            <a:off x="3157538"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9</a:t>
            </a:r>
          </a:p>
        </p:txBody>
      </p:sp>
      <p:sp>
        <p:nvSpPr>
          <p:cNvPr id="1388563" name="Rectangle 19"/>
          <p:cNvSpPr>
            <a:spLocks noChangeArrowheads="1"/>
          </p:cNvSpPr>
          <p:nvPr/>
        </p:nvSpPr>
        <p:spPr bwMode="auto">
          <a:xfrm>
            <a:off x="3437874" y="4757738"/>
            <a:ext cx="428804"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10</a:t>
            </a:r>
          </a:p>
        </p:txBody>
      </p:sp>
      <p:sp>
        <p:nvSpPr>
          <p:cNvPr id="214035" name="Freeform 20"/>
          <p:cNvSpPr>
            <a:spLocks/>
          </p:cNvSpPr>
          <p:nvPr/>
        </p:nvSpPr>
        <p:spPr bwMode="auto">
          <a:xfrm>
            <a:off x="2551511" y="4542235"/>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36" name="Freeform 21"/>
          <p:cNvSpPr>
            <a:spLocks/>
          </p:cNvSpPr>
          <p:nvPr/>
        </p:nvSpPr>
        <p:spPr bwMode="auto">
          <a:xfrm>
            <a:off x="2576513" y="4567238"/>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37" name="Freeform 22"/>
          <p:cNvSpPr>
            <a:spLocks/>
          </p:cNvSpPr>
          <p:nvPr/>
        </p:nvSpPr>
        <p:spPr bwMode="auto">
          <a:xfrm>
            <a:off x="2893220" y="4542235"/>
            <a:ext cx="164306" cy="164306"/>
          </a:xfrm>
          <a:custGeom>
            <a:avLst/>
            <a:gdLst>
              <a:gd name="T0" fmla="*/ 0 w 138"/>
              <a:gd name="T1" fmla="*/ 171370599 h 138"/>
              <a:gd name="T2" fmla="*/ 10080624 w 138"/>
              <a:gd name="T3" fmla="*/ 115927186 h 138"/>
              <a:gd name="T4" fmla="*/ 30241874 w 138"/>
              <a:gd name="T5" fmla="*/ 70564369 h 138"/>
              <a:gd name="T6" fmla="*/ 73085317 w 138"/>
              <a:gd name="T7" fmla="*/ 30241874 h 138"/>
              <a:gd name="T8" fmla="*/ 118448135 w 138"/>
              <a:gd name="T9" fmla="*/ 5040312 h 138"/>
              <a:gd name="T10" fmla="*/ 173891548 w 138"/>
              <a:gd name="T11" fmla="*/ 0 h 138"/>
              <a:gd name="T12" fmla="*/ 224294700 w 138"/>
              <a:gd name="T13" fmla="*/ 5040312 h 138"/>
              <a:gd name="T14" fmla="*/ 274697803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4294700 h 138"/>
              <a:gd name="T24" fmla="*/ 315020285 w 138"/>
              <a:gd name="T25" fmla="*/ 272176854 h 138"/>
              <a:gd name="T26" fmla="*/ 274697803 w 138"/>
              <a:gd name="T27" fmla="*/ 309979975 h 138"/>
              <a:gd name="T28" fmla="*/ 224294700 w 138"/>
              <a:gd name="T29" fmla="*/ 335181526 h 138"/>
              <a:gd name="T30" fmla="*/ 173891548 w 138"/>
              <a:gd name="T31" fmla="*/ 345262147 h 138"/>
              <a:gd name="T32" fmla="*/ 118448135 w 138"/>
              <a:gd name="T33" fmla="*/ 335181526 h 138"/>
              <a:gd name="T34" fmla="*/ 73085317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29" y="12"/>
                </a:lnTo>
                <a:lnTo>
                  <a:pt x="47" y="2"/>
                </a:lnTo>
                <a:lnTo>
                  <a:pt x="69" y="0"/>
                </a:lnTo>
                <a:lnTo>
                  <a:pt x="89" y="2"/>
                </a:lnTo>
                <a:lnTo>
                  <a:pt x="109" y="12"/>
                </a:lnTo>
                <a:lnTo>
                  <a:pt x="125" y="28"/>
                </a:lnTo>
                <a:lnTo>
                  <a:pt x="133" y="46"/>
                </a:lnTo>
                <a:lnTo>
                  <a:pt x="137" y="68"/>
                </a:lnTo>
                <a:lnTo>
                  <a:pt x="133" y="89"/>
                </a:lnTo>
                <a:lnTo>
                  <a:pt x="125" y="108"/>
                </a:lnTo>
                <a:lnTo>
                  <a:pt x="109" y="123"/>
                </a:lnTo>
                <a:lnTo>
                  <a:pt x="89" y="133"/>
                </a:lnTo>
                <a:lnTo>
                  <a:pt x="69" y="137"/>
                </a:lnTo>
                <a:lnTo>
                  <a:pt x="47" y="133"/>
                </a:lnTo>
                <a:lnTo>
                  <a:pt x="29"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38" name="Freeform 23"/>
          <p:cNvSpPr>
            <a:spLocks/>
          </p:cNvSpPr>
          <p:nvPr/>
        </p:nvSpPr>
        <p:spPr bwMode="auto">
          <a:xfrm>
            <a:off x="2918222" y="4567238"/>
            <a:ext cx="114300" cy="111919"/>
          </a:xfrm>
          <a:custGeom>
            <a:avLst/>
            <a:gdLst>
              <a:gd name="T0" fmla="*/ 0 w 96"/>
              <a:gd name="T1" fmla="*/ 118448149 h 94"/>
              <a:gd name="T2" fmla="*/ 10080625 w 96"/>
              <a:gd name="T3" fmla="*/ 75604688 h 94"/>
              <a:gd name="T4" fmla="*/ 30241878 w 96"/>
              <a:gd name="T5" fmla="*/ 40322499 h 94"/>
              <a:gd name="T6" fmla="*/ 60483756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0483756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4"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4"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39" name="Freeform 24"/>
          <p:cNvSpPr>
            <a:spLocks/>
          </p:cNvSpPr>
          <p:nvPr/>
        </p:nvSpPr>
        <p:spPr bwMode="auto">
          <a:xfrm>
            <a:off x="3233739" y="4542235"/>
            <a:ext cx="165497" cy="164306"/>
          </a:xfrm>
          <a:custGeom>
            <a:avLst/>
            <a:gdLst>
              <a:gd name="T0" fmla="*/ 0 w 139"/>
              <a:gd name="T1" fmla="*/ 171370599 h 138"/>
              <a:gd name="T2" fmla="*/ 10080647 w 139"/>
              <a:gd name="T3" fmla="*/ 115927186 h 138"/>
              <a:gd name="T4" fmla="*/ 32762897 w 139"/>
              <a:gd name="T5" fmla="*/ 70564369 h 138"/>
              <a:gd name="T6" fmla="*/ 75604850 w 139"/>
              <a:gd name="T7" fmla="*/ 30241874 h 138"/>
              <a:gd name="T8" fmla="*/ 120967771 w 139"/>
              <a:gd name="T9" fmla="*/ 5040312 h 138"/>
              <a:gd name="T10" fmla="*/ 176411309 w 139"/>
              <a:gd name="T11" fmla="*/ 0 h 138"/>
              <a:gd name="T12" fmla="*/ 226814576 w 139"/>
              <a:gd name="T13" fmla="*/ 5040312 h 138"/>
              <a:gd name="T14" fmla="*/ 277217793 w 139"/>
              <a:gd name="T15" fmla="*/ 30241874 h 138"/>
              <a:gd name="T16" fmla="*/ 315021000 w 139"/>
              <a:gd name="T17" fmla="*/ 70564369 h 138"/>
              <a:gd name="T18" fmla="*/ 337701654 w 139"/>
              <a:gd name="T19" fmla="*/ 115927186 h 138"/>
              <a:gd name="T20" fmla="*/ 347782297 w 139"/>
              <a:gd name="T21" fmla="*/ 171370599 h 138"/>
              <a:gd name="T22" fmla="*/ 337701654 w 139"/>
              <a:gd name="T23" fmla="*/ 224294700 h 138"/>
              <a:gd name="T24" fmla="*/ 315021000 w 139"/>
              <a:gd name="T25" fmla="*/ 272176854 h 138"/>
              <a:gd name="T26" fmla="*/ 277217793 w 139"/>
              <a:gd name="T27" fmla="*/ 309979975 h 138"/>
              <a:gd name="T28" fmla="*/ 226814576 w 139"/>
              <a:gd name="T29" fmla="*/ 335181526 h 138"/>
              <a:gd name="T30" fmla="*/ 176411309 w 139"/>
              <a:gd name="T31" fmla="*/ 345262147 h 138"/>
              <a:gd name="T32" fmla="*/ 120967771 w 139"/>
              <a:gd name="T33" fmla="*/ 335181526 h 138"/>
              <a:gd name="T34" fmla="*/ 75604850 w 139"/>
              <a:gd name="T35" fmla="*/ 309979975 h 138"/>
              <a:gd name="T36" fmla="*/ 32762897 w 139"/>
              <a:gd name="T37" fmla="*/ 272176854 h 138"/>
              <a:gd name="T38" fmla="*/ 10080647 w 139"/>
              <a:gd name="T39" fmla="*/ 224294700 h 138"/>
              <a:gd name="T40" fmla="*/ 0 w 139"/>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138"/>
              <a:gd name="T65" fmla="*/ 139 w 139"/>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138">
                <a:moveTo>
                  <a:pt x="0" y="68"/>
                </a:moveTo>
                <a:lnTo>
                  <a:pt x="4" y="46"/>
                </a:lnTo>
                <a:lnTo>
                  <a:pt x="13" y="28"/>
                </a:lnTo>
                <a:lnTo>
                  <a:pt x="30" y="12"/>
                </a:lnTo>
                <a:lnTo>
                  <a:pt x="48" y="2"/>
                </a:lnTo>
                <a:lnTo>
                  <a:pt x="70" y="0"/>
                </a:lnTo>
                <a:lnTo>
                  <a:pt x="90" y="2"/>
                </a:lnTo>
                <a:lnTo>
                  <a:pt x="110" y="12"/>
                </a:lnTo>
                <a:lnTo>
                  <a:pt x="125" y="28"/>
                </a:lnTo>
                <a:lnTo>
                  <a:pt x="134" y="46"/>
                </a:lnTo>
                <a:lnTo>
                  <a:pt x="138" y="68"/>
                </a:lnTo>
                <a:lnTo>
                  <a:pt x="134" y="89"/>
                </a:lnTo>
                <a:lnTo>
                  <a:pt x="125" y="108"/>
                </a:lnTo>
                <a:lnTo>
                  <a:pt x="110" y="123"/>
                </a:lnTo>
                <a:lnTo>
                  <a:pt x="90" y="133"/>
                </a:lnTo>
                <a:lnTo>
                  <a:pt x="70" y="137"/>
                </a:lnTo>
                <a:lnTo>
                  <a:pt x="48" y="133"/>
                </a:lnTo>
                <a:lnTo>
                  <a:pt x="30" y="123"/>
                </a:lnTo>
                <a:lnTo>
                  <a:pt x="13"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0" name="Freeform 25"/>
          <p:cNvSpPr>
            <a:spLocks/>
          </p:cNvSpPr>
          <p:nvPr/>
        </p:nvSpPr>
        <p:spPr bwMode="auto">
          <a:xfrm>
            <a:off x="3258742" y="4567238"/>
            <a:ext cx="115490" cy="111919"/>
          </a:xfrm>
          <a:custGeom>
            <a:avLst/>
            <a:gdLst>
              <a:gd name="T0" fmla="*/ 0 w 97"/>
              <a:gd name="T1" fmla="*/ 118448149 h 94"/>
              <a:gd name="T2" fmla="*/ 10080592 w 97"/>
              <a:gd name="T3" fmla="*/ 75604688 h 94"/>
              <a:gd name="T4" fmla="*/ 32761133 w 97"/>
              <a:gd name="T5" fmla="*/ 40322499 h 94"/>
              <a:gd name="T6" fmla="*/ 63002913 w 97"/>
              <a:gd name="T7" fmla="*/ 15120939 h 94"/>
              <a:gd name="T8" fmla="*/ 100805916 w 97"/>
              <a:gd name="T9" fmla="*/ 0 h 94"/>
              <a:gd name="T10" fmla="*/ 141128297 w 97"/>
              <a:gd name="T11" fmla="*/ 0 h 94"/>
              <a:gd name="T12" fmla="*/ 181450653 w 97"/>
              <a:gd name="T13" fmla="*/ 15120939 h 94"/>
              <a:gd name="T14" fmla="*/ 214211824 w 97"/>
              <a:gd name="T15" fmla="*/ 40322499 h 94"/>
              <a:gd name="T16" fmla="*/ 231853648 w 97"/>
              <a:gd name="T17" fmla="*/ 75604688 h 94"/>
              <a:gd name="T18" fmla="*/ 241934238 w 97"/>
              <a:gd name="T19" fmla="*/ 118448149 h 94"/>
              <a:gd name="T20" fmla="*/ 231853648 w 97"/>
              <a:gd name="T21" fmla="*/ 158770636 h 94"/>
              <a:gd name="T22" fmla="*/ 214211824 w 97"/>
              <a:gd name="T23" fmla="*/ 194052812 h 94"/>
              <a:gd name="T24" fmla="*/ 181450653 w 97"/>
              <a:gd name="T25" fmla="*/ 219254416 h 94"/>
              <a:gd name="T26" fmla="*/ 141128297 w 97"/>
              <a:gd name="T27" fmla="*/ 234375348 h 94"/>
              <a:gd name="T28" fmla="*/ 100805916 w 97"/>
              <a:gd name="T29" fmla="*/ 234375348 h 94"/>
              <a:gd name="T30" fmla="*/ 63002913 w 97"/>
              <a:gd name="T31" fmla="*/ 219254416 h 94"/>
              <a:gd name="T32" fmla="*/ 32761133 w 97"/>
              <a:gd name="T33" fmla="*/ 194052812 h 94"/>
              <a:gd name="T34" fmla="*/ 10080592 w 97"/>
              <a:gd name="T35" fmla="*/ 158770636 h 94"/>
              <a:gd name="T36" fmla="*/ 0 w 97"/>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7"/>
              <a:gd name="T58" fmla="*/ 0 h 94"/>
              <a:gd name="T59" fmla="*/ 97 w 97"/>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7" h="94">
                <a:moveTo>
                  <a:pt x="0" y="47"/>
                </a:moveTo>
                <a:lnTo>
                  <a:pt x="4" y="30"/>
                </a:lnTo>
                <a:lnTo>
                  <a:pt x="13" y="16"/>
                </a:lnTo>
                <a:lnTo>
                  <a:pt x="25" y="6"/>
                </a:lnTo>
                <a:lnTo>
                  <a:pt x="40" y="0"/>
                </a:lnTo>
                <a:lnTo>
                  <a:pt x="56" y="0"/>
                </a:lnTo>
                <a:lnTo>
                  <a:pt x="72" y="6"/>
                </a:lnTo>
                <a:lnTo>
                  <a:pt x="85" y="16"/>
                </a:lnTo>
                <a:lnTo>
                  <a:pt x="92" y="30"/>
                </a:lnTo>
                <a:lnTo>
                  <a:pt x="96" y="47"/>
                </a:lnTo>
                <a:lnTo>
                  <a:pt x="92" y="63"/>
                </a:lnTo>
                <a:lnTo>
                  <a:pt x="85" y="77"/>
                </a:lnTo>
                <a:lnTo>
                  <a:pt x="72" y="87"/>
                </a:lnTo>
                <a:lnTo>
                  <a:pt x="56"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1" name="Freeform 26"/>
          <p:cNvSpPr>
            <a:spLocks/>
          </p:cNvSpPr>
          <p:nvPr/>
        </p:nvSpPr>
        <p:spPr bwMode="auto">
          <a:xfrm>
            <a:off x="3575449" y="4542235"/>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2" name="Freeform 27"/>
          <p:cNvSpPr>
            <a:spLocks/>
          </p:cNvSpPr>
          <p:nvPr/>
        </p:nvSpPr>
        <p:spPr bwMode="auto">
          <a:xfrm>
            <a:off x="3600450" y="4567238"/>
            <a:ext cx="114300" cy="111919"/>
          </a:xfrm>
          <a:custGeom>
            <a:avLst/>
            <a:gdLst>
              <a:gd name="T0" fmla="*/ 0 w 96"/>
              <a:gd name="T1" fmla="*/ 118448149 h 94"/>
              <a:gd name="T2" fmla="*/ 10080625 w 96"/>
              <a:gd name="T3" fmla="*/ 75604688 h 94"/>
              <a:gd name="T4" fmla="*/ 32762827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2762827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3"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3" name="Freeform 28"/>
          <p:cNvSpPr>
            <a:spLocks/>
          </p:cNvSpPr>
          <p:nvPr/>
        </p:nvSpPr>
        <p:spPr bwMode="auto">
          <a:xfrm>
            <a:off x="2551511" y="4371976"/>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4" name="Freeform 29"/>
          <p:cNvSpPr>
            <a:spLocks/>
          </p:cNvSpPr>
          <p:nvPr/>
        </p:nvSpPr>
        <p:spPr bwMode="auto">
          <a:xfrm>
            <a:off x="2576513" y="4396979"/>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5" name="Freeform 30"/>
          <p:cNvSpPr>
            <a:spLocks/>
          </p:cNvSpPr>
          <p:nvPr/>
        </p:nvSpPr>
        <p:spPr bwMode="auto">
          <a:xfrm>
            <a:off x="3233739" y="4371976"/>
            <a:ext cx="165497" cy="164306"/>
          </a:xfrm>
          <a:custGeom>
            <a:avLst/>
            <a:gdLst>
              <a:gd name="T0" fmla="*/ 0 w 139"/>
              <a:gd name="T1" fmla="*/ 171370599 h 138"/>
              <a:gd name="T2" fmla="*/ 10080647 w 139"/>
              <a:gd name="T3" fmla="*/ 115927186 h 138"/>
              <a:gd name="T4" fmla="*/ 32762897 w 139"/>
              <a:gd name="T5" fmla="*/ 70564369 h 138"/>
              <a:gd name="T6" fmla="*/ 75604850 w 139"/>
              <a:gd name="T7" fmla="*/ 30241874 h 138"/>
              <a:gd name="T8" fmla="*/ 120967771 w 139"/>
              <a:gd name="T9" fmla="*/ 5040312 h 138"/>
              <a:gd name="T10" fmla="*/ 176411309 w 139"/>
              <a:gd name="T11" fmla="*/ 0 h 138"/>
              <a:gd name="T12" fmla="*/ 226814576 w 139"/>
              <a:gd name="T13" fmla="*/ 5040312 h 138"/>
              <a:gd name="T14" fmla="*/ 277217793 w 139"/>
              <a:gd name="T15" fmla="*/ 30241874 h 138"/>
              <a:gd name="T16" fmla="*/ 315021000 w 139"/>
              <a:gd name="T17" fmla="*/ 70564369 h 138"/>
              <a:gd name="T18" fmla="*/ 337701654 w 139"/>
              <a:gd name="T19" fmla="*/ 115927186 h 138"/>
              <a:gd name="T20" fmla="*/ 347782297 w 139"/>
              <a:gd name="T21" fmla="*/ 171370599 h 138"/>
              <a:gd name="T22" fmla="*/ 337701654 w 139"/>
              <a:gd name="T23" fmla="*/ 224294700 h 138"/>
              <a:gd name="T24" fmla="*/ 315021000 w 139"/>
              <a:gd name="T25" fmla="*/ 272176854 h 138"/>
              <a:gd name="T26" fmla="*/ 277217793 w 139"/>
              <a:gd name="T27" fmla="*/ 309979975 h 138"/>
              <a:gd name="T28" fmla="*/ 226814576 w 139"/>
              <a:gd name="T29" fmla="*/ 335181526 h 138"/>
              <a:gd name="T30" fmla="*/ 176411309 w 139"/>
              <a:gd name="T31" fmla="*/ 345262147 h 138"/>
              <a:gd name="T32" fmla="*/ 120967771 w 139"/>
              <a:gd name="T33" fmla="*/ 335181526 h 138"/>
              <a:gd name="T34" fmla="*/ 75604850 w 139"/>
              <a:gd name="T35" fmla="*/ 309979975 h 138"/>
              <a:gd name="T36" fmla="*/ 32762897 w 139"/>
              <a:gd name="T37" fmla="*/ 272176854 h 138"/>
              <a:gd name="T38" fmla="*/ 10080647 w 139"/>
              <a:gd name="T39" fmla="*/ 224294700 h 138"/>
              <a:gd name="T40" fmla="*/ 0 w 139"/>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138"/>
              <a:gd name="T65" fmla="*/ 139 w 139"/>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138">
                <a:moveTo>
                  <a:pt x="0" y="68"/>
                </a:moveTo>
                <a:lnTo>
                  <a:pt x="4" y="46"/>
                </a:lnTo>
                <a:lnTo>
                  <a:pt x="13" y="28"/>
                </a:lnTo>
                <a:lnTo>
                  <a:pt x="30" y="12"/>
                </a:lnTo>
                <a:lnTo>
                  <a:pt x="48" y="2"/>
                </a:lnTo>
                <a:lnTo>
                  <a:pt x="70" y="0"/>
                </a:lnTo>
                <a:lnTo>
                  <a:pt x="90" y="2"/>
                </a:lnTo>
                <a:lnTo>
                  <a:pt x="110" y="12"/>
                </a:lnTo>
                <a:lnTo>
                  <a:pt x="125" y="28"/>
                </a:lnTo>
                <a:lnTo>
                  <a:pt x="134" y="46"/>
                </a:lnTo>
                <a:lnTo>
                  <a:pt x="138" y="68"/>
                </a:lnTo>
                <a:lnTo>
                  <a:pt x="134" y="89"/>
                </a:lnTo>
                <a:lnTo>
                  <a:pt x="125" y="108"/>
                </a:lnTo>
                <a:lnTo>
                  <a:pt x="110" y="123"/>
                </a:lnTo>
                <a:lnTo>
                  <a:pt x="90" y="133"/>
                </a:lnTo>
                <a:lnTo>
                  <a:pt x="70" y="137"/>
                </a:lnTo>
                <a:lnTo>
                  <a:pt x="48" y="133"/>
                </a:lnTo>
                <a:lnTo>
                  <a:pt x="30" y="123"/>
                </a:lnTo>
                <a:lnTo>
                  <a:pt x="13"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6" name="Freeform 31"/>
          <p:cNvSpPr>
            <a:spLocks/>
          </p:cNvSpPr>
          <p:nvPr/>
        </p:nvSpPr>
        <p:spPr bwMode="auto">
          <a:xfrm>
            <a:off x="3258742" y="4396979"/>
            <a:ext cx="115490" cy="111919"/>
          </a:xfrm>
          <a:custGeom>
            <a:avLst/>
            <a:gdLst>
              <a:gd name="T0" fmla="*/ 0 w 97"/>
              <a:gd name="T1" fmla="*/ 118448149 h 94"/>
              <a:gd name="T2" fmla="*/ 10080592 w 97"/>
              <a:gd name="T3" fmla="*/ 75604688 h 94"/>
              <a:gd name="T4" fmla="*/ 32761133 w 97"/>
              <a:gd name="T5" fmla="*/ 40322499 h 94"/>
              <a:gd name="T6" fmla="*/ 63002913 w 97"/>
              <a:gd name="T7" fmla="*/ 15120939 h 94"/>
              <a:gd name="T8" fmla="*/ 100805916 w 97"/>
              <a:gd name="T9" fmla="*/ 0 h 94"/>
              <a:gd name="T10" fmla="*/ 141128297 w 97"/>
              <a:gd name="T11" fmla="*/ 0 h 94"/>
              <a:gd name="T12" fmla="*/ 181450653 w 97"/>
              <a:gd name="T13" fmla="*/ 15120939 h 94"/>
              <a:gd name="T14" fmla="*/ 214211824 w 97"/>
              <a:gd name="T15" fmla="*/ 40322499 h 94"/>
              <a:gd name="T16" fmla="*/ 231853648 w 97"/>
              <a:gd name="T17" fmla="*/ 75604688 h 94"/>
              <a:gd name="T18" fmla="*/ 241934238 w 97"/>
              <a:gd name="T19" fmla="*/ 118448149 h 94"/>
              <a:gd name="T20" fmla="*/ 231853648 w 97"/>
              <a:gd name="T21" fmla="*/ 158770636 h 94"/>
              <a:gd name="T22" fmla="*/ 214211824 w 97"/>
              <a:gd name="T23" fmla="*/ 194052812 h 94"/>
              <a:gd name="T24" fmla="*/ 181450653 w 97"/>
              <a:gd name="T25" fmla="*/ 219254416 h 94"/>
              <a:gd name="T26" fmla="*/ 141128297 w 97"/>
              <a:gd name="T27" fmla="*/ 234375348 h 94"/>
              <a:gd name="T28" fmla="*/ 100805916 w 97"/>
              <a:gd name="T29" fmla="*/ 234375348 h 94"/>
              <a:gd name="T30" fmla="*/ 63002913 w 97"/>
              <a:gd name="T31" fmla="*/ 219254416 h 94"/>
              <a:gd name="T32" fmla="*/ 32761133 w 97"/>
              <a:gd name="T33" fmla="*/ 194052812 h 94"/>
              <a:gd name="T34" fmla="*/ 10080592 w 97"/>
              <a:gd name="T35" fmla="*/ 158770636 h 94"/>
              <a:gd name="T36" fmla="*/ 0 w 97"/>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7"/>
              <a:gd name="T58" fmla="*/ 0 h 94"/>
              <a:gd name="T59" fmla="*/ 97 w 97"/>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7" h="94">
                <a:moveTo>
                  <a:pt x="0" y="47"/>
                </a:moveTo>
                <a:lnTo>
                  <a:pt x="4" y="30"/>
                </a:lnTo>
                <a:lnTo>
                  <a:pt x="13" y="16"/>
                </a:lnTo>
                <a:lnTo>
                  <a:pt x="25" y="6"/>
                </a:lnTo>
                <a:lnTo>
                  <a:pt x="40" y="0"/>
                </a:lnTo>
                <a:lnTo>
                  <a:pt x="56" y="0"/>
                </a:lnTo>
                <a:lnTo>
                  <a:pt x="72" y="6"/>
                </a:lnTo>
                <a:lnTo>
                  <a:pt x="85" y="16"/>
                </a:lnTo>
                <a:lnTo>
                  <a:pt x="92" y="30"/>
                </a:lnTo>
                <a:lnTo>
                  <a:pt x="96" y="47"/>
                </a:lnTo>
                <a:lnTo>
                  <a:pt x="92" y="63"/>
                </a:lnTo>
                <a:lnTo>
                  <a:pt x="85" y="77"/>
                </a:lnTo>
                <a:lnTo>
                  <a:pt x="72" y="87"/>
                </a:lnTo>
                <a:lnTo>
                  <a:pt x="56"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7" name="Freeform 32"/>
          <p:cNvSpPr>
            <a:spLocks/>
          </p:cNvSpPr>
          <p:nvPr/>
        </p:nvSpPr>
        <p:spPr bwMode="auto">
          <a:xfrm>
            <a:off x="2893220" y="4371976"/>
            <a:ext cx="164306" cy="164306"/>
          </a:xfrm>
          <a:custGeom>
            <a:avLst/>
            <a:gdLst>
              <a:gd name="T0" fmla="*/ 0 w 138"/>
              <a:gd name="T1" fmla="*/ 171370599 h 138"/>
              <a:gd name="T2" fmla="*/ 10080624 w 138"/>
              <a:gd name="T3" fmla="*/ 115927186 h 138"/>
              <a:gd name="T4" fmla="*/ 30241874 w 138"/>
              <a:gd name="T5" fmla="*/ 70564369 h 138"/>
              <a:gd name="T6" fmla="*/ 73085317 w 138"/>
              <a:gd name="T7" fmla="*/ 30241874 h 138"/>
              <a:gd name="T8" fmla="*/ 118448135 w 138"/>
              <a:gd name="T9" fmla="*/ 5040312 h 138"/>
              <a:gd name="T10" fmla="*/ 173891548 w 138"/>
              <a:gd name="T11" fmla="*/ 0 h 138"/>
              <a:gd name="T12" fmla="*/ 224294700 w 138"/>
              <a:gd name="T13" fmla="*/ 5040312 h 138"/>
              <a:gd name="T14" fmla="*/ 274697803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4294700 h 138"/>
              <a:gd name="T24" fmla="*/ 315020285 w 138"/>
              <a:gd name="T25" fmla="*/ 272176854 h 138"/>
              <a:gd name="T26" fmla="*/ 274697803 w 138"/>
              <a:gd name="T27" fmla="*/ 309979975 h 138"/>
              <a:gd name="T28" fmla="*/ 224294700 w 138"/>
              <a:gd name="T29" fmla="*/ 335181526 h 138"/>
              <a:gd name="T30" fmla="*/ 173891548 w 138"/>
              <a:gd name="T31" fmla="*/ 345262147 h 138"/>
              <a:gd name="T32" fmla="*/ 118448135 w 138"/>
              <a:gd name="T33" fmla="*/ 335181526 h 138"/>
              <a:gd name="T34" fmla="*/ 73085317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29" y="12"/>
                </a:lnTo>
                <a:lnTo>
                  <a:pt x="47" y="2"/>
                </a:lnTo>
                <a:lnTo>
                  <a:pt x="69" y="0"/>
                </a:lnTo>
                <a:lnTo>
                  <a:pt x="89" y="2"/>
                </a:lnTo>
                <a:lnTo>
                  <a:pt x="109" y="12"/>
                </a:lnTo>
                <a:lnTo>
                  <a:pt x="125" y="28"/>
                </a:lnTo>
                <a:lnTo>
                  <a:pt x="133" y="46"/>
                </a:lnTo>
                <a:lnTo>
                  <a:pt x="137" y="68"/>
                </a:lnTo>
                <a:lnTo>
                  <a:pt x="133" y="89"/>
                </a:lnTo>
                <a:lnTo>
                  <a:pt x="125" y="108"/>
                </a:lnTo>
                <a:lnTo>
                  <a:pt x="109" y="123"/>
                </a:lnTo>
                <a:lnTo>
                  <a:pt x="89" y="133"/>
                </a:lnTo>
                <a:lnTo>
                  <a:pt x="69" y="137"/>
                </a:lnTo>
                <a:lnTo>
                  <a:pt x="47" y="133"/>
                </a:lnTo>
                <a:lnTo>
                  <a:pt x="29"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8" name="Freeform 33"/>
          <p:cNvSpPr>
            <a:spLocks/>
          </p:cNvSpPr>
          <p:nvPr/>
        </p:nvSpPr>
        <p:spPr bwMode="auto">
          <a:xfrm>
            <a:off x="2918222" y="4396979"/>
            <a:ext cx="114300" cy="111919"/>
          </a:xfrm>
          <a:custGeom>
            <a:avLst/>
            <a:gdLst>
              <a:gd name="T0" fmla="*/ 0 w 96"/>
              <a:gd name="T1" fmla="*/ 118448149 h 94"/>
              <a:gd name="T2" fmla="*/ 10080625 w 96"/>
              <a:gd name="T3" fmla="*/ 75604688 h 94"/>
              <a:gd name="T4" fmla="*/ 30241878 w 96"/>
              <a:gd name="T5" fmla="*/ 40322499 h 94"/>
              <a:gd name="T6" fmla="*/ 60483756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0483756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4"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4"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49" name="Freeform 34"/>
          <p:cNvSpPr>
            <a:spLocks/>
          </p:cNvSpPr>
          <p:nvPr/>
        </p:nvSpPr>
        <p:spPr bwMode="auto">
          <a:xfrm>
            <a:off x="3575449" y="4371976"/>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50" name="Freeform 35"/>
          <p:cNvSpPr>
            <a:spLocks/>
          </p:cNvSpPr>
          <p:nvPr/>
        </p:nvSpPr>
        <p:spPr bwMode="auto">
          <a:xfrm>
            <a:off x="3600450" y="4396979"/>
            <a:ext cx="114300" cy="111919"/>
          </a:xfrm>
          <a:custGeom>
            <a:avLst/>
            <a:gdLst>
              <a:gd name="T0" fmla="*/ 0 w 96"/>
              <a:gd name="T1" fmla="*/ 118448149 h 94"/>
              <a:gd name="T2" fmla="*/ 10080625 w 96"/>
              <a:gd name="T3" fmla="*/ 75604688 h 94"/>
              <a:gd name="T4" fmla="*/ 32762827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2762827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3"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51" name="Line 36"/>
          <p:cNvSpPr>
            <a:spLocks noChangeShapeType="1"/>
          </p:cNvSpPr>
          <p:nvPr/>
        </p:nvSpPr>
        <p:spPr bwMode="auto">
          <a:xfrm>
            <a:off x="4780360" y="4797028"/>
            <a:ext cx="1599009" cy="0"/>
          </a:xfrm>
          <a:prstGeom prst="line">
            <a:avLst/>
          </a:prstGeom>
          <a:ln>
            <a:headEnd/>
            <a:tailEnd/>
          </a:ln>
          <a:extLst/>
        </p:spPr>
        <p:style>
          <a:lnRef idx="3">
            <a:schemeClr val="accent4"/>
          </a:lnRef>
          <a:fillRef idx="0">
            <a:schemeClr val="accent4"/>
          </a:fillRef>
          <a:effectRef idx="2">
            <a:schemeClr val="accent4"/>
          </a:effectRef>
          <a:fontRef idx="minor">
            <a:schemeClr val="tx1"/>
          </a:fontRef>
        </p:style>
        <p:txBody>
          <a:bodyPr wrap="none" anchor="ctr"/>
          <a:lstStyle/>
          <a:p>
            <a:endParaRPr lang="en-US" sz="1350"/>
          </a:p>
        </p:txBody>
      </p:sp>
      <p:sp>
        <p:nvSpPr>
          <p:cNvPr id="214052" name="Freeform 37"/>
          <p:cNvSpPr>
            <a:spLocks/>
          </p:cNvSpPr>
          <p:nvPr/>
        </p:nvSpPr>
        <p:spPr bwMode="auto">
          <a:xfrm>
            <a:off x="6388894" y="4752975"/>
            <a:ext cx="82154" cy="83344"/>
          </a:xfrm>
          <a:custGeom>
            <a:avLst/>
            <a:gdLst>
              <a:gd name="T0" fmla="*/ 0 w 69"/>
              <a:gd name="T1" fmla="*/ 0 h 70"/>
              <a:gd name="T2" fmla="*/ 171371381 w 69"/>
              <a:gd name="T3" fmla="*/ 85685300 h 70"/>
              <a:gd name="T4" fmla="*/ 0 w 69"/>
              <a:gd name="T5" fmla="*/ 173891549 h 70"/>
              <a:gd name="T6" fmla="*/ 0 w 69"/>
              <a:gd name="T7" fmla="*/ 0 h 70"/>
              <a:gd name="T8" fmla="*/ 0 60000 65536"/>
              <a:gd name="T9" fmla="*/ 0 60000 65536"/>
              <a:gd name="T10" fmla="*/ 0 60000 65536"/>
              <a:gd name="T11" fmla="*/ 0 60000 65536"/>
              <a:gd name="T12" fmla="*/ 0 w 69"/>
              <a:gd name="T13" fmla="*/ 0 h 70"/>
              <a:gd name="T14" fmla="*/ 69 w 69"/>
              <a:gd name="T15" fmla="*/ 70 h 70"/>
            </a:gdLst>
            <a:ahLst/>
            <a:cxnLst>
              <a:cxn ang="T8">
                <a:pos x="T0" y="T1"/>
              </a:cxn>
              <a:cxn ang="T9">
                <a:pos x="T2" y="T3"/>
              </a:cxn>
              <a:cxn ang="T10">
                <a:pos x="T4" y="T5"/>
              </a:cxn>
              <a:cxn ang="T11">
                <a:pos x="T6" y="T7"/>
              </a:cxn>
            </a:cxnLst>
            <a:rect l="T12" t="T13" r="T14" b="T15"/>
            <a:pathLst>
              <a:path w="69" h="70">
                <a:moveTo>
                  <a:pt x="0" y="0"/>
                </a:moveTo>
                <a:lnTo>
                  <a:pt x="68" y="34"/>
                </a:lnTo>
                <a:lnTo>
                  <a:pt x="0" y="69"/>
                </a:lnTo>
                <a:lnTo>
                  <a:pt x="0" y="0"/>
                </a:lnTo>
              </a:path>
            </a:pathLst>
          </a:custGeom>
          <a:solidFill>
            <a:srgbClr val="CDCDCD"/>
          </a:solidFill>
          <a:ln w="9525">
            <a:solidFill>
              <a:srgbClr val="000000"/>
            </a:solidFill>
            <a:round/>
            <a:headEnd/>
            <a:tailEnd/>
          </a:ln>
          <a:extLst/>
        </p:spPr>
        <p:txBody>
          <a:bodyPr/>
          <a:lstStyle/>
          <a:p>
            <a:endParaRPr lang="en-US" sz="1350"/>
          </a:p>
        </p:txBody>
      </p:sp>
      <p:sp>
        <p:nvSpPr>
          <p:cNvPr id="214053" name="Rectangle 38"/>
          <p:cNvSpPr>
            <a:spLocks noChangeArrowheads="1"/>
          </p:cNvSpPr>
          <p:nvPr/>
        </p:nvSpPr>
        <p:spPr bwMode="auto">
          <a:xfrm>
            <a:off x="5470922" y="4882754"/>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88583" name="Rectangle 39"/>
          <p:cNvSpPr>
            <a:spLocks noChangeArrowheads="1"/>
          </p:cNvSpPr>
          <p:nvPr/>
        </p:nvSpPr>
        <p:spPr bwMode="auto">
          <a:xfrm>
            <a:off x="4863704"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7</a:t>
            </a:r>
          </a:p>
        </p:txBody>
      </p:sp>
      <p:sp>
        <p:nvSpPr>
          <p:cNvPr id="1388584" name="Rectangle 40"/>
          <p:cNvSpPr>
            <a:spLocks noChangeArrowheads="1"/>
          </p:cNvSpPr>
          <p:nvPr/>
        </p:nvSpPr>
        <p:spPr bwMode="auto">
          <a:xfrm>
            <a:off x="5205413"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8</a:t>
            </a:r>
          </a:p>
        </p:txBody>
      </p:sp>
      <p:sp>
        <p:nvSpPr>
          <p:cNvPr id="1388585" name="Rectangle 41"/>
          <p:cNvSpPr>
            <a:spLocks noChangeArrowheads="1"/>
          </p:cNvSpPr>
          <p:nvPr/>
        </p:nvSpPr>
        <p:spPr bwMode="auto">
          <a:xfrm>
            <a:off x="5547123" y="4757738"/>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9</a:t>
            </a:r>
          </a:p>
        </p:txBody>
      </p:sp>
      <p:sp>
        <p:nvSpPr>
          <p:cNvPr id="1388586" name="Rectangle 42"/>
          <p:cNvSpPr>
            <a:spLocks noChangeArrowheads="1"/>
          </p:cNvSpPr>
          <p:nvPr/>
        </p:nvSpPr>
        <p:spPr bwMode="auto">
          <a:xfrm>
            <a:off x="5887641" y="4757738"/>
            <a:ext cx="428804"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chemeClr val="accent6">
                    <a:lumMod val="50000"/>
                  </a:schemeClr>
                </a:solidFill>
                <a:effectLst>
                  <a:outerShdw blurRad="38100" dist="38100" dir="2700000" algn="tl">
                    <a:srgbClr val="C0C0C0"/>
                  </a:outerShdw>
                </a:effectLst>
              </a:rPr>
              <a:t>10</a:t>
            </a:r>
          </a:p>
        </p:txBody>
      </p:sp>
      <p:sp>
        <p:nvSpPr>
          <p:cNvPr id="214058" name="Freeform 43"/>
          <p:cNvSpPr>
            <a:spLocks/>
          </p:cNvSpPr>
          <p:nvPr/>
        </p:nvSpPr>
        <p:spPr bwMode="auto">
          <a:xfrm>
            <a:off x="4941095" y="4542235"/>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3" y="46"/>
                </a:lnTo>
                <a:lnTo>
                  <a:pt x="137" y="68"/>
                </a:lnTo>
                <a:lnTo>
                  <a:pt x="133"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59" name="Freeform 44"/>
          <p:cNvSpPr>
            <a:spLocks/>
          </p:cNvSpPr>
          <p:nvPr/>
        </p:nvSpPr>
        <p:spPr bwMode="auto">
          <a:xfrm>
            <a:off x="4966097" y="4567238"/>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0" name="Freeform 45"/>
          <p:cNvSpPr>
            <a:spLocks/>
          </p:cNvSpPr>
          <p:nvPr/>
        </p:nvSpPr>
        <p:spPr bwMode="auto">
          <a:xfrm>
            <a:off x="5282805" y="4542235"/>
            <a:ext cx="164306" cy="164306"/>
          </a:xfrm>
          <a:custGeom>
            <a:avLst/>
            <a:gdLst>
              <a:gd name="T0" fmla="*/ 0 w 138"/>
              <a:gd name="T1" fmla="*/ 171370599 h 138"/>
              <a:gd name="T2" fmla="*/ 7561262 w 138"/>
              <a:gd name="T3" fmla="*/ 115927186 h 138"/>
              <a:gd name="T4" fmla="*/ 30241874 w 138"/>
              <a:gd name="T5" fmla="*/ 70564369 h 138"/>
              <a:gd name="T6" fmla="*/ 73085317 w 138"/>
              <a:gd name="T7" fmla="*/ 30241874 h 138"/>
              <a:gd name="T8" fmla="*/ 118448135 w 138"/>
              <a:gd name="T9" fmla="*/ 5040312 h 138"/>
              <a:gd name="T10" fmla="*/ 173891548 w 138"/>
              <a:gd name="T11" fmla="*/ 0 h 138"/>
              <a:gd name="T12" fmla="*/ 224294700 w 138"/>
              <a:gd name="T13" fmla="*/ 5040312 h 138"/>
              <a:gd name="T14" fmla="*/ 274697803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4294700 h 138"/>
              <a:gd name="T24" fmla="*/ 315020285 w 138"/>
              <a:gd name="T25" fmla="*/ 272176854 h 138"/>
              <a:gd name="T26" fmla="*/ 274697803 w 138"/>
              <a:gd name="T27" fmla="*/ 309979975 h 138"/>
              <a:gd name="T28" fmla="*/ 224294700 w 138"/>
              <a:gd name="T29" fmla="*/ 335181526 h 138"/>
              <a:gd name="T30" fmla="*/ 173891548 w 138"/>
              <a:gd name="T31" fmla="*/ 345262147 h 138"/>
              <a:gd name="T32" fmla="*/ 118448135 w 138"/>
              <a:gd name="T33" fmla="*/ 335181526 h 138"/>
              <a:gd name="T34" fmla="*/ 73085317 w 138"/>
              <a:gd name="T35" fmla="*/ 309979975 h 138"/>
              <a:gd name="T36" fmla="*/ 30241874 w 138"/>
              <a:gd name="T37" fmla="*/ 272176854 h 138"/>
              <a:gd name="T38" fmla="*/ 7561262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3" y="46"/>
                </a:lnTo>
                <a:lnTo>
                  <a:pt x="12" y="28"/>
                </a:lnTo>
                <a:lnTo>
                  <a:pt x="29" y="12"/>
                </a:lnTo>
                <a:lnTo>
                  <a:pt x="47" y="2"/>
                </a:lnTo>
                <a:lnTo>
                  <a:pt x="69" y="0"/>
                </a:lnTo>
                <a:lnTo>
                  <a:pt x="89" y="2"/>
                </a:lnTo>
                <a:lnTo>
                  <a:pt x="109" y="12"/>
                </a:lnTo>
                <a:lnTo>
                  <a:pt x="125" y="28"/>
                </a:lnTo>
                <a:lnTo>
                  <a:pt x="133" y="46"/>
                </a:lnTo>
                <a:lnTo>
                  <a:pt x="137" y="68"/>
                </a:lnTo>
                <a:lnTo>
                  <a:pt x="133" y="89"/>
                </a:lnTo>
                <a:lnTo>
                  <a:pt x="125" y="108"/>
                </a:lnTo>
                <a:lnTo>
                  <a:pt x="109" y="123"/>
                </a:lnTo>
                <a:lnTo>
                  <a:pt x="89" y="133"/>
                </a:lnTo>
                <a:lnTo>
                  <a:pt x="69" y="137"/>
                </a:lnTo>
                <a:lnTo>
                  <a:pt x="47" y="133"/>
                </a:lnTo>
                <a:lnTo>
                  <a:pt x="29" y="123"/>
                </a:lnTo>
                <a:lnTo>
                  <a:pt x="12" y="108"/>
                </a:lnTo>
                <a:lnTo>
                  <a:pt x="3"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1" name="Freeform 46"/>
          <p:cNvSpPr>
            <a:spLocks/>
          </p:cNvSpPr>
          <p:nvPr/>
        </p:nvSpPr>
        <p:spPr bwMode="auto">
          <a:xfrm>
            <a:off x="5307806" y="4567238"/>
            <a:ext cx="114300" cy="111919"/>
          </a:xfrm>
          <a:custGeom>
            <a:avLst/>
            <a:gdLst>
              <a:gd name="T0" fmla="*/ 0 w 96"/>
              <a:gd name="T1" fmla="*/ 118448149 h 94"/>
              <a:gd name="T2" fmla="*/ 10080625 w 96"/>
              <a:gd name="T3" fmla="*/ 75604688 h 94"/>
              <a:gd name="T4" fmla="*/ 30241878 w 96"/>
              <a:gd name="T5" fmla="*/ 40322499 h 94"/>
              <a:gd name="T6" fmla="*/ 60483756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0483756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4"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4"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2" name="Freeform 47"/>
          <p:cNvSpPr>
            <a:spLocks/>
          </p:cNvSpPr>
          <p:nvPr/>
        </p:nvSpPr>
        <p:spPr bwMode="auto">
          <a:xfrm>
            <a:off x="5623322" y="4542235"/>
            <a:ext cx="165497" cy="164306"/>
          </a:xfrm>
          <a:custGeom>
            <a:avLst/>
            <a:gdLst>
              <a:gd name="T0" fmla="*/ 0 w 139"/>
              <a:gd name="T1" fmla="*/ 171370599 h 138"/>
              <a:gd name="T2" fmla="*/ 10080601 w 139"/>
              <a:gd name="T3" fmla="*/ 115927186 h 138"/>
              <a:gd name="T4" fmla="*/ 32761161 w 139"/>
              <a:gd name="T5" fmla="*/ 70564369 h 138"/>
              <a:gd name="T6" fmla="*/ 75604508 w 139"/>
              <a:gd name="T7" fmla="*/ 30241874 h 138"/>
              <a:gd name="T8" fmla="*/ 120967222 w 139"/>
              <a:gd name="T9" fmla="*/ 5040312 h 138"/>
              <a:gd name="T10" fmla="*/ 176410510 w 139"/>
              <a:gd name="T11" fmla="*/ 0 h 138"/>
              <a:gd name="T12" fmla="*/ 226813548 w 139"/>
              <a:gd name="T13" fmla="*/ 5040312 h 138"/>
              <a:gd name="T14" fmla="*/ 277216537 w 139"/>
              <a:gd name="T15" fmla="*/ 30241874 h 138"/>
              <a:gd name="T16" fmla="*/ 315017985 w 139"/>
              <a:gd name="T17" fmla="*/ 70564369 h 138"/>
              <a:gd name="T18" fmla="*/ 337700123 w 139"/>
              <a:gd name="T19" fmla="*/ 115927186 h 138"/>
              <a:gd name="T20" fmla="*/ 347780721 w 139"/>
              <a:gd name="T21" fmla="*/ 171370599 h 138"/>
              <a:gd name="T22" fmla="*/ 337700123 w 139"/>
              <a:gd name="T23" fmla="*/ 224294700 h 138"/>
              <a:gd name="T24" fmla="*/ 315017985 w 139"/>
              <a:gd name="T25" fmla="*/ 272176854 h 138"/>
              <a:gd name="T26" fmla="*/ 277216537 w 139"/>
              <a:gd name="T27" fmla="*/ 309979975 h 138"/>
              <a:gd name="T28" fmla="*/ 226813548 w 139"/>
              <a:gd name="T29" fmla="*/ 335181526 h 138"/>
              <a:gd name="T30" fmla="*/ 176410510 w 139"/>
              <a:gd name="T31" fmla="*/ 345262147 h 138"/>
              <a:gd name="T32" fmla="*/ 120967222 w 139"/>
              <a:gd name="T33" fmla="*/ 335181526 h 138"/>
              <a:gd name="T34" fmla="*/ 75604508 w 139"/>
              <a:gd name="T35" fmla="*/ 309979975 h 138"/>
              <a:gd name="T36" fmla="*/ 32761161 w 139"/>
              <a:gd name="T37" fmla="*/ 272176854 h 138"/>
              <a:gd name="T38" fmla="*/ 10080601 w 139"/>
              <a:gd name="T39" fmla="*/ 224294700 h 138"/>
              <a:gd name="T40" fmla="*/ 0 w 139"/>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138"/>
              <a:gd name="T65" fmla="*/ 139 w 139"/>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138">
                <a:moveTo>
                  <a:pt x="0" y="68"/>
                </a:moveTo>
                <a:lnTo>
                  <a:pt x="4" y="46"/>
                </a:lnTo>
                <a:lnTo>
                  <a:pt x="13" y="28"/>
                </a:lnTo>
                <a:lnTo>
                  <a:pt x="30" y="12"/>
                </a:lnTo>
                <a:lnTo>
                  <a:pt x="48" y="2"/>
                </a:lnTo>
                <a:lnTo>
                  <a:pt x="70" y="0"/>
                </a:lnTo>
                <a:lnTo>
                  <a:pt x="90" y="2"/>
                </a:lnTo>
                <a:lnTo>
                  <a:pt x="110" y="12"/>
                </a:lnTo>
                <a:lnTo>
                  <a:pt x="125" y="28"/>
                </a:lnTo>
                <a:lnTo>
                  <a:pt x="134" y="46"/>
                </a:lnTo>
                <a:lnTo>
                  <a:pt x="138" y="68"/>
                </a:lnTo>
                <a:lnTo>
                  <a:pt x="134" y="89"/>
                </a:lnTo>
                <a:lnTo>
                  <a:pt x="125" y="108"/>
                </a:lnTo>
                <a:lnTo>
                  <a:pt x="110" y="123"/>
                </a:lnTo>
                <a:lnTo>
                  <a:pt x="90" y="133"/>
                </a:lnTo>
                <a:lnTo>
                  <a:pt x="70" y="137"/>
                </a:lnTo>
                <a:lnTo>
                  <a:pt x="48" y="133"/>
                </a:lnTo>
                <a:lnTo>
                  <a:pt x="30" y="123"/>
                </a:lnTo>
                <a:lnTo>
                  <a:pt x="13"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3" name="Freeform 48"/>
          <p:cNvSpPr>
            <a:spLocks/>
          </p:cNvSpPr>
          <p:nvPr/>
        </p:nvSpPr>
        <p:spPr bwMode="auto">
          <a:xfrm>
            <a:off x="5648325" y="4567238"/>
            <a:ext cx="115491" cy="111919"/>
          </a:xfrm>
          <a:custGeom>
            <a:avLst/>
            <a:gdLst>
              <a:gd name="T0" fmla="*/ 0 w 97"/>
              <a:gd name="T1" fmla="*/ 118448149 h 94"/>
              <a:gd name="T2" fmla="*/ 10080658 w 97"/>
              <a:gd name="T3" fmla="*/ 75604688 h 94"/>
              <a:gd name="T4" fmla="*/ 32762933 w 97"/>
              <a:gd name="T5" fmla="*/ 40322499 h 94"/>
              <a:gd name="T6" fmla="*/ 63004910 w 97"/>
              <a:gd name="T7" fmla="*/ 15120939 h 94"/>
              <a:gd name="T8" fmla="*/ 100806570 w 97"/>
              <a:gd name="T9" fmla="*/ 0 h 94"/>
              <a:gd name="T10" fmla="*/ 141129213 w 97"/>
              <a:gd name="T11" fmla="*/ 0 h 94"/>
              <a:gd name="T12" fmla="*/ 181451832 w 97"/>
              <a:gd name="T13" fmla="*/ 15120939 h 94"/>
              <a:gd name="T14" fmla="*/ 214214802 w 97"/>
              <a:gd name="T15" fmla="*/ 40322499 h 94"/>
              <a:gd name="T16" fmla="*/ 231855154 w 97"/>
              <a:gd name="T17" fmla="*/ 75604688 h 94"/>
              <a:gd name="T18" fmla="*/ 241935809 w 97"/>
              <a:gd name="T19" fmla="*/ 118448149 h 94"/>
              <a:gd name="T20" fmla="*/ 231855154 w 97"/>
              <a:gd name="T21" fmla="*/ 158770636 h 94"/>
              <a:gd name="T22" fmla="*/ 214214802 w 97"/>
              <a:gd name="T23" fmla="*/ 194052812 h 94"/>
              <a:gd name="T24" fmla="*/ 181451832 w 97"/>
              <a:gd name="T25" fmla="*/ 219254416 h 94"/>
              <a:gd name="T26" fmla="*/ 141129213 w 97"/>
              <a:gd name="T27" fmla="*/ 234375348 h 94"/>
              <a:gd name="T28" fmla="*/ 100806570 w 97"/>
              <a:gd name="T29" fmla="*/ 234375348 h 94"/>
              <a:gd name="T30" fmla="*/ 63004910 w 97"/>
              <a:gd name="T31" fmla="*/ 219254416 h 94"/>
              <a:gd name="T32" fmla="*/ 32762933 w 97"/>
              <a:gd name="T33" fmla="*/ 194052812 h 94"/>
              <a:gd name="T34" fmla="*/ 10080658 w 97"/>
              <a:gd name="T35" fmla="*/ 158770636 h 94"/>
              <a:gd name="T36" fmla="*/ 0 w 97"/>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7"/>
              <a:gd name="T58" fmla="*/ 0 h 94"/>
              <a:gd name="T59" fmla="*/ 97 w 97"/>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7" h="94">
                <a:moveTo>
                  <a:pt x="0" y="47"/>
                </a:moveTo>
                <a:lnTo>
                  <a:pt x="4" y="30"/>
                </a:lnTo>
                <a:lnTo>
                  <a:pt x="13" y="16"/>
                </a:lnTo>
                <a:lnTo>
                  <a:pt x="25" y="6"/>
                </a:lnTo>
                <a:lnTo>
                  <a:pt x="40" y="0"/>
                </a:lnTo>
                <a:lnTo>
                  <a:pt x="56" y="0"/>
                </a:lnTo>
                <a:lnTo>
                  <a:pt x="72" y="6"/>
                </a:lnTo>
                <a:lnTo>
                  <a:pt x="85" y="16"/>
                </a:lnTo>
                <a:lnTo>
                  <a:pt x="92" y="30"/>
                </a:lnTo>
                <a:lnTo>
                  <a:pt x="96" y="47"/>
                </a:lnTo>
                <a:lnTo>
                  <a:pt x="92" y="63"/>
                </a:lnTo>
                <a:lnTo>
                  <a:pt x="85" y="77"/>
                </a:lnTo>
                <a:lnTo>
                  <a:pt x="72" y="87"/>
                </a:lnTo>
                <a:lnTo>
                  <a:pt x="56"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4" name="Freeform 49"/>
          <p:cNvSpPr>
            <a:spLocks/>
          </p:cNvSpPr>
          <p:nvPr/>
        </p:nvSpPr>
        <p:spPr bwMode="auto">
          <a:xfrm>
            <a:off x="5965033" y="4542235"/>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5" name="Freeform 50"/>
          <p:cNvSpPr>
            <a:spLocks/>
          </p:cNvSpPr>
          <p:nvPr/>
        </p:nvSpPr>
        <p:spPr bwMode="auto">
          <a:xfrm>
            <a:off x="5990035" y="4567238"/>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6" name="Freeform 51"/>
          <p:cNvSpPr>
            <a:spLocks/>
          </p:cNvSpPr>
          <p:nvPr/>
        </p:nvSpPr>
        <p:spPr bwMode="auto">
          <a:xfrm>
            <a:off x="5965033" y="4201717"/>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6814061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90"/>
                </a:lnTo>
                <a:lnTo>
                  <a:pt x="125" y="108"/>
                </a:lnTo>
                <a:lnTo>
                  <a:pt x="110" y="123"/>
                </a:lnTo>
                <a:lnTo>
                  <a:pt x="90" y="133"/>
                </a:lnTo>
                <a:lnTo>
                  <a:pt x="70" y="137"/>
                </a:lnTo>
                <a:lnTo>
                  <a:pt x="48" y="133"/>
                </a:lnTo>
                <a:lnTo>
                  <a:pt x="30"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7" name="Freeform 52"/>
          <p:cNvSpPr>
            <a:spLocks/>
          </p:cNvSpPr>
          <p:nvPr/>
        </p:nvSpPr>
        <p:spPr bwMode="auto">
          <a:xfrm>
            <a:off x="5990035" y="4226719"/>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8" name="Freeform 53"/>
          <p:cNvSpPr>
            <a:spLocks/>
          </p:cNvSpPr>
          <p:nvPr/>
        </p:nvSpPr>
        <p:spPr bwMode="auto">
          <a:xfrm>
            <a:off x="5623322" y="4371976"/>
            <a:ext cx="165497" cy="164306"/>
          </a:xfrm>
          <a:custGeom>
            <a:avLst/>
            <a:gdLst>
              <a:gd name="T0" fmla="*/ 0 w 139"/>
              <a:gd name="T1" fmla="*/ 171370599 h 138"/>
              <a:gd name="T2" fmla="*/ 10080601 w 139"/>
              <a:gd name="T3" fmla="*/ 115927186 h 138"/>
              <a:gd name="T4" fmla="*/ 32761161 w 139"/>
              <a:gd name="T5" fmla="*/ 70564369 h 138"/>
              <a:gd name="T6" fmla="*/ 75604508 w 139"/>
              <a:gd name="T7" fmla="*/ 30241874 h 138"/>
              <a:gd name="T8" fmla="*/ 120967222 w 139"/>
              <a:gd name="T9" fmla="*/ 5040312 h 138"/>
              <a:gd name="T10" fmla="*/ 176410510 w 139"/>
              <a:gd name="T11" fmla="*/ 0 h 138"/>
              <a:gd name="T12" fmla="*/ 226813548 w 139"/>
              <a:gd name="T13" fmla="*/ 5040312 h 138"/>
              <a:gd name="T14" fmla="*/ 277216537 w 139"/>
              <a:gd name="T15" fmla="*/ 30241874 h 138"/>
              <a:gd name="T16" fmla="*/ 315017985 w 139"/>
              <a:gd name="T17" fmla="*/ 70564369 h 138"/>
              <a:gd name="T18" fmla="*/ 337700123 w 139"/>
              <a:gd name="T19" fmla="*/ 115927186 h 138"/>
              <a:gd name="T20" fmla="*/ 347780721 w 139"/>
              <a:gd name="T21" fmla="*/ 171370599 h 138"/>
              <a:gd name="T22" fmla="*/ 337700123 w 139"/>
              <a:gd name="T23" fmla="*/ 224294700 h 138"/>
              <a:gd name="T24" fmla="*/ 315017985 w 139"/>
              <a:gd name="T25" fmla="*/ 272176854 h 138"/>
              <a:gd name="T26" fmla="*/ 277216537 w 139"/>
              <a:gd name="T27" fmla="*/ 309979975 h 138"/>
              <a:gd name="T28" fmla="*/ 226813548 w 139"/>
              <a:gd name="T29" fmla="*/ 335181526 h 138"/>
              <a:gd name="T30" fmla="*/ 176410510 w 139"/>
              <a:gd name="T31" fmla="*/ 345262147 h 138"/>
              <a:gd name="T32" fmla="*/ 120967222 w 139"/>
              <a:gd name="T33" fmla="*/ 335181526 h 138"/>
              <a:gd name="T34" fmla="*/ 75604508 w 139"/>
              <a:gd name="T35" fmla="*/ 309979975 h 138"/>
              <a:gd name="T36" fmla="*/ 32761161 w 139"/>
              <a:gd name="T37" fmla="*/ 272176854 h 138"/>
              <a:gd name="T38" fmla="*/ 10080601 w 139"/>
              <a:gd name="T39" fmla="*/ 224294700 h 138"/>
              <a:gd name="T40" fmla="*/ 0 w 139"/>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9"/>
              <a:gd name="T64" fmla="*/ 0 h 138"/>
              <a:gd name="T65" fmla="*/ 139 w 139"/>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9" h="138">
                <a:moveTo>
                  <a:pt x="0" y="68"/>
                </a:moveTo>
                <a:lnTo>
                  <a:pt x="4" y="46"/>
                </a:lnTo>
                <a:lnTo>
                  <a:pt x="13" y="28"/>
                </a:lnTo>
                <a:lnTo>
                  <a:pt x="30" y="12"/>
                </a:lnTo>
                <a:lnTo>
                  <a:pt x="48" y="2"/>
                </a:lnTo>
                <a:lnTo>
                  <a:pt x="70" y="0"/>
                </a:lnTo>
                <a:lnTo>
                  <a:pt x="90" y="2"/>
                </a:lnTo>
                <a:lnTo>
                  <a:pt x="110" y="12"/>
                </a:lnTo>
                <a:lnTo>
                  <a:pt x="125" y="28"/>
                </a:lnTo>
                <a:lnTo>
                  <a:pt x="134" y="46"/>
                </a:lnTo>
                <a:lnTo>
                  <a:pt x="138" y="68"/>
                </a:lnTo>
                <a:lnTo>
                  <a:pt x="134" y="89"/>
                </a:lnTo>
                <a:lnTo>
                  <a:pt x="125" y="108"/>
                </a:lnTo>
                <a:lnTo>
                  <a:pt x="110" y="123"/>
                </a:lnTo>
                <a:lnTo>
                  <a:pt x="90" y="133"/>
                </a:lnTo>
                <a:lnTo>
                  <a:pt x="70" y="137"/>
                </a:lnTo>
                <a:lnTo>
                  <a:pt x="48" y="133"/>
                </a:lnTo>
                <a:lnTo>
                  <a:pt x="30" y="123"/>
                </a:lnTo>
                <a:lnTo>
                  <a:pt x="13"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69" name="Freeform 54"/>
          <p:cNvSpPr>
            <a:spLocks/>
          </p:cNvSpPr>
          <p:nvPr/>
        </p:nvSpPr>
        <p:spPr bwMode="auto">
          <a:xfrm>
            <a:off x="5648325" y="4396979"/>
            <a:ext cx="115491" cy="111919"/>
          </a:xfrm>
          <a:custGeom>
            <a:avLst/>
            <a:gdLst>
              <a:gd name="T0" fmla="*/ 0 w 97"/>
              <a:gd name="T1" fmla="*/ 118448149 h 94"/>
              <a:gd name="T2" fmla="*/ 10080658 w 97"/>
              <a:gd name="T3" fmla="*/ 75604688 h 94"/>
              <a:gd name="T4" fmla="*/ 32762933 w 97"/>
              <a:gd name="T5" fmla="*/ 40322499 h 94"/>
              <a:gd name="T6" fmla="*/ 63004910 w 97"/>
              <a:gd name="T7" fmla="*/ 15120939 h 94"/>
              <a:gd name="T8" fmla="*/ 100806570 w 97"/>
              <a:gd name="T9" fmla="*/ 0 h 94"/>
              <a:gd name="T10" fmla="*/ 141129213 w 97"/>
              <a:gd name="T11" fmla="*/ 0 h 94"/>
              <a:gd name="T12" fmla="*/ 181451832 w 97"/>
              <a:gd name="T13" fmla="*/ 15120939 h 94"/>
              <a:gd name="T14" fmla="*/ 214214802 w 97"/>
              <a:gd name="T15" fmla="*/ 40322499 h 94"/>
              <a:gd name="T16" fmla="*/ 231855154 w 97"/>
              <a:gd name="T17" fmla="*/ 75604688 h 94"/>
              <a:gd name="T18" fmla="*/ 241935809 w 97"/>
              <a:gd name="T19" fmla="*/ 118448149 h 94"/>
              <a:gd name="T20" fmla="*/ 231855154 w 97"/>
              <a:gd name="T21" fmla="*/ 158770636 h 94"/>
              <a:gd name="T22" fmla="*/ 214214802 w 97"/>
              <a:gd name="T23" fmla="*/ 194052812 h 94"/>
              <a:gd name="T24" fmla="*/ 181451832 w 97"/>
              <a:gd name="T25" fmla="*/ 219254416 h 94"/>
              <a:gd name="T26" fmla="*/ 141129213 w 97"/>
              <a:gd name="T27" fmla="*/ 234375348 h 94"/>
              <a:gd name="T28" fmla="*/ 100806570 w 97"/>
              <a:gd name="T29" fmla="*/ 234375348 h 94"/>
              <a:gd name="T30" fmla="*/ 63004910 w 97"/>
              <a:gd name="T31" fmla="*/ 219254416 h 94"/>
              <a:gd name="T32" fmla="*/ 32762933 w 97"/>
              <a:gd name="T33" fmla="*/ 194052812 h 94"/>
              <a:gd name="T34" fmla="*/ 10080658 w 97"/>
              <a:gd name="T35" fmla="*/ 158770636 h 94"/>
              <a:gd name="T36" fmla="*/ 0 w 97"/>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7"/>
              <a:gd name="T58" fmla="*/ 0 h 94"/>
              <a:gd name="T59" fmla="*/ 97 w 97"/>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7" h="94">
                <a:moveTo>
                  <a:pt x="0" y="47"/>
                </a:moveTo>
                <a:lnTo>
                  <a:pt x="4" y="30"/>
                </a:lnTo>
                <a:lnTo>
                  <a:pt x="13" y="16"/>
                </a:lnTo>
                <a:lnTo>
                  <a:pt x="25" y="6"/>
                </a:lnTo>
                <a:lnTo>
                  <a:pt x="40" y="0"/>
                </a:lnTo>
                <a:lnTo>
                  <a:pt x="56" y="0"/>
                </a:lnTo>
                <a:lnTo>
                  <a:pt x="72" y="6"/>
                </a:lnTo>
                <a:lnTo>
                  <a:pt x="85" y="16"/>
                </a:lnTo>
                <a:lnTo>
                  <a:pt x="92" y="30"/>
                </a:lnTo>
                <a:lnTo>
                  <a:pt x="96" y="47"/>
                </a:lnTo>
                <a:lnTo>
                  <a:pt x="92" y="63"/>
                </a:lnTo>
                <a:lnTo>
                  <a:pt x="85" y="77"/>
                </a:lnTo>
                <a:lnTo>
                  <a:pt x="72" y="87"/>
                </a:lnTo>
                <a:lnTo>
                  <a:pt x="56"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70" name="Freeform 55"/>
          <p:cNvSpPr>
            <a:spLocks/>
          </p:cNvSpPr>
          <p:nvPr/>
        </p:nvSpPr>
        <p:spPr bwMode="auto">
          <a:xfrm>
            <a:off x="5965033" y="4031457"/>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2762823 h 138"/>
              <a:gd name="T8" fmla="*/ 120967496 w 138"/>
              <a:gd name="T9" fmla="*/ 5040312 h 138"/>
              <a:gd name="T10" fmla="*/ 176410909 w 138"/>
              <a:gd name="T11" fmla="*/ 0 h 138"/>
              <a:gd name="T12" fmla="*/ 226814061 w 138"/>
              <a:gd name="T13" fmla="*/ 5040312 h 138"/>
              <a:gd name="T14" fmla="*/ 277217164 w 138"/>
              <a:gd name="T15" fmla="*/ 32762823 h 138"/>
              <a:gd name="T16" fmla="*/ 315020285 w 138"/>
              <a:gd name="T17" fmla="*/ 70564369 h 138"/>
              <a:gd name="T18" fmla="*/ 337700887 w 138"/>
              <a:gd name="T19" fmla="*/ 115927186 h 138"/>
              <a:gd name="T20" fmla="*/ 345262147 w 138"/>
              <a:gd name="T21" fmla="*/ 171370599 h 138"/>
              <a:gd name="T22" fmla="*/ 337700887 w 138"/>
              <a:gd name="T23" fmla="*/ 226814061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3"/>
                </a:lnTo>
                <a:lnTo>
                  <a:pt x="48" y="2"/>
                </a:lnTo>
                <a:lnTo>
                  <a:pt x="70" y="0"/>
                </a:lnTo>
                <a:lnTo>
                  <a:pt x="90" y="2"/>
                </a:lnTo>
                <a:lnTo>
                  <a:pt x="110" y="13"/>
                </a:lnTo>
                <a:lnTo>
                  <a:pt x="125" y="28"/>
                </a:lnTo>
                <a:lnTo>
                  <a:pt x="134" y="46"/>
                </a:lnTo>
                <a:lnTo>
                  <a:pt x="137" y="68"/>
                </a:lnTo>
                <a:lnTo>
                  <a:pt x="134" y="90"/>
                </a:lnTo>
                <a:lnTo>
                  <a:pt x="125" y="108"/>
                </a:lnTo>
                <a:lnTo>
                  <a:pt x="110" y="123"/>
                </a:lnTo>
                <a:lnTo>
                  <a:pt x="90" y="133"/>
                </a:lnTo>
                <a:lnTo>
                  <a:pt x="70" y="137"/>
                </a:lnTo>
                <a:lnTo>
                  <a:pt x="48" y="133"/>
                </a:lnTo>
                <a:lnTo>
                  <a:pt x="30"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71" name="Freeform 56"/>
          <p:cNvSpPr>
            <a:spLocks/>
          </p:cNvSpPr>
          <p:nvPr/>
        </p:nvSpPr>
        <p:spPr bwMode="auto">
          <a:xfrm>
            <a:off x="5990035" y="4056460"/>
            <a:ext cx="114300" cy="111919"/>
          </a:xfrm>
          <a:custGeom>
            <a:avLst/>
            <a:gdLst>
              <a:gd name="T0" fmla="*/ 0 w 96"/>
              <a:gd name="T1" fmla="*/ 118448149 h 94"/>
              <a:gd name="T2" fmla="*/ 10080625 w 96"/>
              <a:gd name="T3" fmla="*/ 78125637 h 94"/>
              <a:gd name="T4" fmla="*/ 30241878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8125637 h 94"/>
              <a:gd name="T18" fmla="*/ 239415661 w 96"/>
              <a:gd name="T19" fmla="*/ 118448149 h 94"/>
              <a:gd name="T20" fmla="*/ 231854401 w 96"/>
              <a:gd name="T21" fmla="*/ 158770636 h 94"/>
              <a:gd name="T22" fmla="*/ 214214106 w 96"/>
              <a:gd name="T23" fmla="*/ 194052812 h 94"/>
              <a:gd name="T24" fmla="*/ 181451242 w 96"/>
              <a:gd name="T25" fmla="*/ 221773777 h 94"/>
              <a:gd name="T26" fmla="*/ 138609393 w 96"/>
              <a:gd name="T27" fmla="*/ 234375348 h 94"/>
              <a:gd name="T28" fmla="*/ 100806243 w 96"/>
              <a:gd name="T29" fmla="*/ 234375348 h 94"/>
              <a:gd name="T30" fmla="*/ 63004705 w 96"/>
              <a:gd name="T31" fmla="*/ 221773777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1"/>
                </a:lnTo>
                <a:lnTo>
                  <a:pt x="12" y="16"/>
                </a:lnTo>
                <a:lnTo>
                  <a:pt x="25" y="6"/>
                </a:lnTo>
                <a:lnTo>
                  <a:pt x="40" y="0"/>
                </a:lnTo>
                <a:lnTo>
                  <a:pt x="55" y="0"/>
                </a:lnTo>
                <a:lnTo>
                  <a:pt x="72" y="6"/>
                </a:lnTo>
                <a:lnTo>
                  <a:pt x="85" y="16"/>
                </a:lnTo>
                <a:lnTo>
                  <a:pt x="92" y="31"/>
                </a:lnTo>
                <a:lnTo>
                  <a:pt x="95" y="47"/>
                </a:lnTo>
                <a:lnTo>
                  <a:pt x="92" y="63"/>
                </a:lnTo>
                <a:lnTo>
                  <a:pt x="85" y="77"/>
                </a:lnTo>
                <a:lnTo>
                  <a:pt x="72" y="88"/>
                </a:lnTo>
                <a:lnTo>
                  <a:pt x="55" y="93"/>
                </a:lnTo>
                <a:lnTo>
                  <a:pt x="40" y="93"/>
                </a:lnTo>
                <a:lnTo>
                  <a:pt x="25" y="88"/>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72" name="Freeform 57"/>
          <p:cNvSpPr>
            <a:spLocks/>
          </p:cNvSpPr>
          <p:nvPr/>
        </p:nvSpPr>
        <p:spPr bwMode="auto">
          <a:xfrm>
            <a:off x="5965033" y="4371976"/>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4294700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4294700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89"/>
                </a:lnTo>
                <a:lnTo>
                  <a:pt x="125" y="108"/>
                </a:lnTo>
                <a:lnTo>
                  <a:pt x="110" y="123"/>
                </a:lnTo>
                <a:lnTo>
                  <a:pt x="90" y="133"/>
                </a:lnTo>
                <a:lnTo>
                  <a:pt x="70" y="137"/>
                </a:lnTo>
                <a:lnTo>
                  <a:pt x="48" y="133"/>
                </a:lnTo>
                <a:lnTo>
                  <a:pt x="30" y="123"/>
                </a:lnTo>
                <a:lnTo>
                  <a:pt x="12" y="108"/>
                </a:lnTo>
                <a:lnTo>
                  <a:pt x="4" y="89"/>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4073" name="Freeform 58"/>
          <p:cNvSpPr>
            <a:spLocks/>
          </p:cNvSpPr>
          <p:nvPr/>
        </p:nvSpPr>
        <p:spPr bwMode="auto">
          <a:xfrm>
            <a:off x="5990035" y="4396979"/>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 name="Line 36"/>
          <p:cNvSpPr>
            <a:spLocks noChangeShapeType="1"/>
          </p:cNvSpPr>
          <p:nvPr/>
        </p:nvSpPr>
        <p:spPr bwMode="auto">
          <a:xfrm>
            <a:off x="2395259" y="4804338"/>
            <a:ext cx="1599009" cy="0"/>
          </a:xfrm>
          <a:prstGeom prst="line">
            <a:avLst/>
          </a:prstGeom>
          <a:ln>
            <a:headEnd/>
            <a:tailEnd/>
          </a:ln>
          <a:extLst/>
        </p:spPr>
        <p:style>
          <a:lnRef idx="3">
            <a:schemeClr val="accent4"/>
          </a:lnRef>
          <a:fillRef idx="0">
            <a:schemeClr val="accent4"/>
          </a:fillRef>
          <a:effectRef idx="2">
            <a:schemeClr val="accent4"/>
          </a:effectRef>
          <a:fontRef idx="minor">
            <a:schemeClr val="tx1"/>
          </a:fontRef>
        </p:style>
        <p:txBody>
          <a:bodyPr wrap="none" anchor="ctr"/>
          <a:lstStyle/>
          <a:p>
            <a:endParaRPr lang="en-US" sz="1350"/>
          </a:p>
        </p:txBody>
      </p:sp>
      <p:sp>
        <p:nvSpPr>
          <p:cNvPr id="61" name="Freeform 37"/>
          <p:cNvSpPr>
            <a:spLocks/>
          </p:cNvSpPr>
          <p:nvPr/>
        </p:nvSpPr>
        <p:spPr bwMode="auto">
          <a:xfrm>
            <a:off x="4003792" y="4760286"/>
            <a:ext cx="82154" cy="83344"/>
          </a:xfrm>
          <a:custGeom>
            <a:avLst/>
            <a:gdLst>
              <a:gd name="T0" fmla="*/ 0 w 69"/>
              <a:gd name="T1" fmla="*/ 0 h 70"/>
              <a:gd name="T2" fmla="*/ 171371381 w 69"/>
              <a:gd name="T3" fmla="*/ 85685300 h 70"/>
              <a:gd name="T4" fmla="*/ 0 w 69"/>
              <a:gd name="T5" fmla="*/ 173891549 h 70"/>
              <a:gd name="T6" fmla="*/ 0 w 69"/>
              <a:gd name="T7" fmla="*/ 0 h 70"/>
              <a:gd name="T8" fmla="*/ 0 60000 65536"/>
              <a:gd name="T9" fmla="*/ 0 60000 65536"/>
              <a:gd name="T10" fmla="*/ 0 60000 65536"/>
              <a:gd name="T11" fmla="*/ 0 60000 65536"/>
              <a:gd name="T12" fmla="*/ 0 w 69"/>
              <a:gd name="T13" fmla="*/ 0 h 70"/>
              <a:gd name="T14" fmla="*/ 69 w 69"/>
              <a:gd name="T15" fmla="*/ 70 h 70"/>
            </a:gdLst>
            <a:ahLst/>
            <a:cxnLst>
              <a:cxn ang="T8">
                <a:pos x="T0" y="T1"/>
              </a:cxn>
              <a:cxn ang="T9">
                <a:pos x="T2" y="T3"/>
              </a:cxn>
              <a:cxn ang="T10">
                <a:pos x="T4" y="T5"/>
              </a:cxn>
              <a:cxn ang="T11">
                <a:pos x="T6" y="T7"/>
              </a:cxn>
            </a:cxnLst>
            <a:rect l="T12" t="T13" r="T14" b="T15"/>
            <a:pathLst>
              <a:path w="69" h="70">
                <a:moveTo>
                  <a:pt x="0" y="0"/>
                </a:moveTo>
                <a:lnTo>
                  <a:pt x="68" y="34"/>
                </a:lnTo>
                <a:lnTo>
                  <a:pt x="0" y="69"/>
                </a:lnTo>
                <a:lnTo>
                  <a:pt x="0" y="0"/>
                </a:lnTo>
              </a:path>
            </a:pathLst>
          </a:custGeom>
          <a:solidFill>
            <a:srgbClr val="CDCDCD"/>
          </a:solidFill>
          <a:ln w="9525">
            <a:solidFill>
              <a:srgbClr val="000000"/>
            </a:solidFill>
            <a:round/>
            <a:headEnd/>
            <a:tailEnd/>
          </a:ln>
          <a:extLst/>
        </p:spPr>
        <p:txBody>
          <a:bodyPr/>
          <a:lstStyle/>
          <a:p>
            <a:endParaRPr lang="en-US" sz="1350"/>
          </a:p>
        </p:txBody>
      </p:sp>
    </p:spTree>
    <p:custDataLst>
      <p:tags r:id="rId1"/>
    </p:custDataLst>
    <p:extLst>
      <p:ext uri="{BB962C8B-B14F-4D97-AF65-F5344CB8AC3E}">
        <p14:creationId xmlns:p14="http://schemas.microsoft.com/office/powerpoint/2010/main" val="35219726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8547">
                                            <p:txEl>
                                              <p:pRg st="0" end="0"/>
                                            </p:txEl>
                                          </p:spTgt>
                                        </p:tgtEl>
                                        <p:attrNameLst>
                                          <p:attrName>style.visibility</p:attrName>
                                        </p:attrNameLst>
                                      </p:cBhvr>
                                      <p:to>
                                        <p:strVal val="visible"/>
                                      </p:to>
                                    </p:set>
                                    <p:animEffect transition="in" filter="wipe(left)">
                                      <p:cBhvr>
                                        <p:cTn id="7" dur="500"/>
                                        <p:tgtEl>
                                          <p:spTgt spid="1388547">
                                            <p:txEl>
                                              <p:pRg st="0" end="0"/>
                                            </p:txEl>
                                          </p:spTgt>
                                        </p:tgtEl>
                                      </p:cBhvr>
                                    </p:animEffect>
                                  </p:childTnLst>
                                  <p:subTnLst>
                                    <p:animClr clrSpc="rgb" dir="cw">
                                      <p:cBhvr override="childStyle">
                                        <p:cTn dur="1" fill="hold" display="0" masterRel="nextClick" afterEffect="1"/>
                                        <p:tgtEl>
                                          <p:spTgt spid="138854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8547">
                                            <p:txEl>
                                              <p:pRg st="1" end="1"/>
                                            </p:txEl>
                                          </p:spTgt>
                                        </p:tgtEl>
                                        <p:attrNameLst>
                                          <p:attrName>style.visibility</p:attrName>
                                        </p:attrNameLst>
                                      </p:cBhvr>
                                      <p:to>
                                        <p:strVal val="visible"/>
                                      </p:to>
                                    </p:set>
                                    <p:animEffect transition="in" filter="wipe(left)">
                                      <p:cBhvr>
                                        <p:cTn id="12" dur="500"/>
                                        <p:tgtEl>
                                          <p:spTgt spid="1388547">
                                            <p:txEl>
                                              <p:pRg st="1" end="1"/>
                                            </p:txEl>
                                          </p:spTgt>
                                        </p:tgtEl>
                                      </p:cBhvr>
                                    </p:animEffect>
                                  </p:childTnLst>
                                  <p:subTnLst>
                                    <p:animClr clrSpc="rgb" dir="cw">
                                      <p:cBhvr override="childStyle">
                                        <p:cTn dur="1" fill="hold" display="0" masterRel="nextClick" afterEffect="1"/>
                                        <p:tgtEl>
                                          <p:spTgt spid="1388547">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8547">
                                            <p:txEl>
                                              <p:pRg st="2" end="2"/>
                                            </p:txEl>
                                          </p:spTgt>
                                        </p:tgtEl>
                                        <p:attrNameLst>
                                          <p:attrName>style.visibility</p:attrName>
                                        </p:attrNameLst>
                                      </p:cBhvr>
                                      <p:to>
                                        <p:strVal val="visible"/>
                                      </p:to>
                                    </p:set>
                                    <p:animEffect transition="in" filter="wipe(left)">
                                      <p:cBhvr>
                                        <p:cTn id="17" dur="500"/>
                                        <p:tgtEl>
                                          <p:spTgt spid="1388547">
                                            <p:txEl>
                                              <p:pRg st="2" end="2"/>
                                            </p:txEl>
                                          </p:spTgt>
                                        </p:tgtEl>
                                      </p:cBhvr>
                                    </p:animEffect>
                                  </p:childTnLst>
                                  <p:subTnLst>
                                    <p:animClr clrSpc="rgb" dir="cw">
                                      <p:cBhvr override="childStyle">
                                        <p:cTn dur="1" fill="hold" display="0" masterRel="nextClick" afterEffect="1"/>
                                        <p:tgtEl>
                                          <p:spTgt spid="1388547">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4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ext Box 3"/>
          <p:cNvSpPr txBox="1">
            <a:spLocks noChangeArrowheads="1"/>
          </p:cNvSpPr>
          <p:nvPr/>
        </p:nvSpPr>
        <p:spPr bwMode="auto">
          <a:xfrm>
            <a:off x="413538" y="1654317"/>
            <a:ext cx="890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solidFill>
                  <a:schemeClr val="accent6">
                    <a:lumMod val="50000"/>
                  </a:schemeClr>
                </a:solidFill>
                <a:latin typeface="+mj-lt"/>
                <a:cs typeface="Times New Roman" panose="02020603050405020304" pitchFamily="18" charset="0"/>
              </a:rPr>
              <a:t>Range :</a:t>
            </a:r>
          </a:p>
        </p:txBody>
      </p:sp>
      <p:sp>
        <p:nvSpPr>
          <p:cNvPr id="216066" name="Text Box 4"/>
          <p:cNvSpPr txBox="1">
            <a:spLocks noChangeArrowheads="1"/>
          </p:cNvSpPr>
          <p:nvPr/>
        </p:nvSpPr>
        <p:spPr bwMode="auto">
          <a:xfrm>
            <a:off x="440257" y="1973036"/>
            <a:ext cx="5521202"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n-lt"/>
                <a:cs typeface="Times New Roman" panose="02020603050405020304" pitchFamily="18" charset="0"/>
              </a:rPr>
              <a:t>Is a measure of spread and it is calculated by subtracting the smallest number from the largest.</a:t>
            </a:r>
          </a:p>
          <a:p>
            <a:pPr eaLnBrk="0" hangingPunct="0">
              <a:lnSpc>
                <a:spcPct val="20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p:txBody>
      </p:sp>
      <p:sp>
        <p:nvSpPr>
          <p:cNvPr id="216067" name="Text Box 5"/>
          <p:cNvSpPr txBox="1">
            <a:spLocks noChangeArrowheads="1"/>
          </p:cNvSpPr>
          <p:nvPr/>
        </p:nvSpPr>
        <p:spPr bwMode="auto">
          <a:xfrm>
            <a:off x="413538" y="3028951"/>
            <a:ext cx="5218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n-lt"/>
                <a:cs typeface="Times New Roman" panose="02020603050405020304" pitchFamily="18" charset="0"/>
              </a:rPr>
              <a:t>Ex) 	4, 5, 7, 11, 14, 14, 15</a:t>
            </a:r>
            <a:endParaRPr lang="en-US" altLang="en-US" sz="1350" dirty="0">
              <a:latin typeface="+mn-lt"/>
              <a:cs typeface="Times New Roman" panose="02020603050405020304" pitchFamily="18" charset="0"/>
            </a:endParaRPr>
          </a:p>
        </p:txBody>
      </p:sp>
      <p:sp>
        <p:nvSpPr>
          <p:cNvPr id="216068" name="Text Box 6"/>
          <p:cNvSpPr txBox="1">
            <a:spLocks noChangeArrowheads="1"/>
          </p:cNvSpPr>
          <p:nvPr/>
        </p:nvSpPr>
        <p:spPr bwMode="auto">
          <a:xfrm>
            <a:off x="413538" y="3519613"/>
            <a:ext cx="5372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Range = max – min  = 15 – 4 = 11</a:t>
            </a:r>
          </a:p>
        </p:txBody>
      </p:sp>
      <p:pic>
        <p:nvPicPr>
          <p:cNvPr id="216069" name="Picture 7" descr="MCj007880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8178" y="2286000"/>
            <a:ext cx="2378869" cy="212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0" name="Rectangle 9"/>
          <p:cNvSpPr>
            <a:spLocks noGrp="1" noChangeArrowheads="1"/>
          </p:cNvSpPr>
          <p:nvPr>
            <p:ph type="title"/>
          </p:nvPr>
        </p:nvSpPr>
        <p:spPr>
          <a:xfrm>
            <a:off x="57151" y="982076"/>
            <a:ext cx="1268759" cy="365522"/>
          </a:xfrm>
        </p:spPr>
        <p:txBody>
          <a:bodyPr vert="horz" wrap="square" lIns="67866" tIns="33338" rIns="67866" bIns="33338" numCol="1" rtlCol="0" anchor="ctr" anchorCtr="1" compatLnSpc="1">
            <a:prstTxWarp prst="textNoShape">
              <a:avLst/>
            </a:prstTxWarp>
            <a:normAutofit fontScale="90000"/>
          </a:bodyPr>
          <a:lstStyle/>
          <a:p>
            <a:r>
              <a:rPr lang="en-US" altLang="en-US" sz="2100" dirty="0">
                <a:cs typeface="Times New Roman" panose="02020603050405020304" pitchFamily="18" charset="0"/>
              </a:rPr>
              <a:t>Range</a:t>
            </a:r>
          </a:p>
        </p:txBody>
      </p:sp>
    </p:spTree>
    <p:custDataLst>
      <p:tags r:id="rId1"/>
    </p:custDataLst>
    <p:extLst>
      <p:ext uri="{BB962C8B-B14F-4D97-AF65-F5344CB8AC3E}">
        <p14:creationId xmlns:p14="http://schemas.microsoft.com/office/powerpoint/2010/main" val="164787685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Freeform 3"/>
          <p:cNvSpPr>
            <a:spLocks/>
          </p:cNvSpPr>
          <p:nvPr/>
        </p:nvSpPr>
        <p:spPr bwMode="auto">
          <a:xfrm>
            <a:off x="3650456" y="2358630"/>
            <a:ext cx="1796654" cy="588169"/>
          </a:xfrm>
          <a:custGeom>
            <a:avLst/>
            <a:gdLst>
              <a:gd name="T0" fmla="*/ 0 w 1509"/>
              <a:gd name="T1" fmla="*/ 1242437915 h 494"/>
              <a:gd name="T2" fmla="*/ 2147483647 w 1509"/>
              <a:gd name="T3" fmla="*/ 1242437915 h 494"/>
              <a:gd name="T4" fmla="*/ 2147483647 w 1509"/>
              <a:gd name="T5" fmla="*/ 0 h 494"/>
              <a:gd name="T6" fmla="*/ 0 w 1509"/>
              <a:gd name="T7" fmla="*/ 0 h 494"/>
              <a:gd name="T8" fmla="*/ 0 w 1509"/>
              <a:gd name="T9" fmla="*/ 1242437915 h 494"/>
              <a:gd name="T10" fmla="*/ 0 60000 65536"/>
              <a:gd name="T11" fmla="*/ 0 60000 65536"/>
              <a:gd name="T12" fmla="*/ 0 60000 65536"/>
              <a:gd name="T13" fmla="*/ 0 60000 65536"/>
              <a:gd name="T14" fmla="*/ 0 60000 65536"/>
              <a:gd name="T15" fmla="*/ 0 w 1509"/>
              <a:gd name="T16" fmla="*/ 0 h 494"/>
              <a:gd name="T17" fmla="*/ 1509 w 1509"/>
              <a:gd name="T18" fmla="*/ 494 h 494"/>
            </a:gdLst>
            <a:ahLst/>
            <a:cxnLst>
              <a:cxn ang="T10">
                <a:pos x="T0" y="T1"/>
              </a:cxn>
              <a:cxn ang="T11">
                <a:pos x="T2" y="T3"/>
              </a:cxn>
              <a:cxn ang="T12">
                <a:pos x="T4" y="T5"/>
              </a:cxn>
              <a:cxn ang="T13">
                <a:pos x="T6" y="T7"/>
              </a:cxn>
              <a:cxn ang="T14">
                <a:pos x="T8" y="T9"/>
              </a:cxn>
            </a:cxnLst>
            <a:rect l="T15" t="T16" r="T17" b="T18"/>
            <a:pathLst>
              <a:path w="1509" h="494">
                <a:moveTo>
                  <a:pt x="0" y="493"/>
                </a:moveTo>
                <a:lnTo>
                  <a:pt x="1508" y="493"/>
                </a:lnTo>
                <a:lnTo>
                  <a:pt x="1508"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217090" name="Rectangle 4"/>
          <p:cNvSpPr>
            <a:spLocks noChangeArrowheads="1"/>
          </p:cNvSpPr>
          <p:nvPr/>
        </p:nvSpPr>
        <p:spPr bwMode="auto">
          <a:xfrm>
            <a:off x="3694669" y="2328994"/>
            <a:ext cx="1620541"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b="1" dirty="0">
                <a:solidFill>
                  <a:srgbClr val="000000"/>
                </a:solidFill>
                <a:latin typeface="+mj-lt"/>
                <a:cs typeface="Times New Roman" panose="02020603050405020304" pitchFamily="18" charset="0"/>
              </a:rPr>
              <a:t>Numerical Data</a:t>
            </a:r>
          </a:p>
        </p:txBody>
      </p:sp>
      <p:sp>
        <p:nvSpPr>
          <p:cNvPr id="217091" name="Rectangle 5"/>
          <p:cNvSpPr>
            <a:spLocks noChangeArrowheads="1"/>
          </p:cNvSpPr>
          <p:nvPr/>
        </p:nvSpPr>
        <p:spPr bwMode="auto">
          <a:xfrm>
            <a:off x="3882630" y="2614614"/>
            <a:ext cx="1126496"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b="1" dirty="0">
                <a:solidFill>
                  <a:srgbClr val="000000"/>
                </a:solidFill>
                <a:latin typeface="+mj-lt"/>
                <a:cs typeface="Times New Roman" panose="02020603050405020304" pitchFamily="18" charset="0"/>
              </a:rPr>
              <a:t>Properties</a:t>
            </a:r>
          </a:p>
        </p:txBody>
      </p:sp>
      <p:sp>
        <p:nvSpPr>
          <p:cNvPr id="217092" name="Freeform 6"/>
          <p:cNvSpPr>
            <a:spLocks/>
          </p:cNvSpPr>
          <p:nvPr/>
        </p:nvSpPr>
        <p:spPr bwMode="auto">
          <a:xfrm>
            <a:off x="4548188" y="2945606"/>
            <a:ext cx="1191" cy="152400"/>
          </a:xfrm>
          <a:custGeom>
            <a:avLst/>
            <a:gdLst>
              <a:gd name="T0" fmla="*/ 0 w 1"/>
              <a:gd name="T1" fmla="*/ 0 h 128"/>
              <a:gd name="T2" fmla="*/ 0 w 1"/>
              <a:gd name="T3" fmla="*/ 236894674 h 128"/>
              <a:gd name="T4" fmla="*/ 0 w 1"/>
              <a:gd name="T5" fmla="*/ 257055914 h 128"/>
              <a:gd name="T6" fmla="*/ 0 w 1"/>
              <a:gd name="T7" fmla="*/ 320060584 h 128"/>
              <a:gd name="T8" fmla="*/ 0 60000 65536"/>
              <a:gd name="T9" fmla="*/ 0 60000 65536"/>
              <a:gd name="T10" fmla="*/ 0 60000 65536"/>
              <a:gd name="T11" fmla="*/ 0 60000 65536"/>
              <a:gd name="T12" fmla="*/ 0 w 1"/>
              <a:gd name="T13" fmla="*/ 0 h 128"/>
              <a:gd name="T14" fmla="*/ 1 w 1"/>
              <a:gd name="T15" fmla="*/ 128 h 128"/>
            </a:gdLst>
            <a:ahLst/>
            <a:cxnLst>
              <a:cxn ang="T8">
                <a:pos x="T0" y="T1"/>
              </a:cxn>
              <a:cxn ang="T9">
                <a:pos x="T2" y="T3"/>
              </a:cxn>
              <a:cxn ang="T10">
                <a:pos x="T4" y="T5"/>
              </a:cxn>
              <a:cxn ang="T11">
                <a:pos x="T6" y="T7"/>
              </a:cxn>
            </a:cxnLst>
            <a:rect l="T12" t="T13" r="T14" b="T15"/>
            <a:pathLst>
              <a:path w="1" h="128">
                <a:moveTo>
                  <a:pt x="0" y="0"/>
                </a:moveTo>
                <a:lnTo>
                  <a:pt x="0" y="94"/>
                </a:lnTo>
                <a:lnTo>
                  <a:pt x="0" y="102"/>
                </a:lnTo>
                <a:lnTo>
                  <a:pt x="0" y="127"/>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093" name="Freeform 7"/>
          <p:cNvSpPr>
            <a:spLocks/>
          </p:cNvSpPr>
          <p:nvPr/>
        </p:nvSpPr>
        <p:spPr bwMode="auto">
          <a:xfrm>
            <a:off x="4500563" y="3096817"/>
            <a:ext cx="86916" cy="86915"/>
          </a:xfrm>
          <a:custGeom>
            <a:avLst/>
            <a:gdLst>
              <a:gd name="T0" fmla="*/ 181452007 w 73"/>
              <a:gd name="T1" fmla="*/ 0 h 73"/>
              <a:gd name="T2" fmla="*/ 93246963 w 73"/>
              <a:gd name="T3" fmla="*/ 181450441 h 73"/>
              <a:gd name="T4" fmla="*/ 0 w 73"/>
              <a:gd name="T5" fmla="*/ 0 h 73"/>
              <a:gd name="T6" fmla="*/ 181452007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7"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7094" name="Freeform 8"/>
          <p:cNvSpPr>
            <a:spLocks/>
          </p:cNvSpPr>
          <p:nvPr/>
        </p:nvSpPr>
        <p:spPr bwMode="auto">
          <a:xfrm>
            <a:off x="2699149" y="2945606"/>
            <a:ext cx="1850231" cy="152400"/>
          </a:xfrm>
          <a:custGeom>
            <a:avLst/>
            <a:gdLst>
              <a:gd name="T0" fmla="*/ 2147483647 w 1554"/>
              <a:gd name="T1" fmla="*/ 0 h 128"/>
              <a:gd name="T2" fmla="*/ 2147483647 w 1554"/>
              <a:gd name="T3" fmla="*/ 236894674 h 128"/>
              <a:gd name="T4" fmla="*/ 0 w 1554"/>
              <a:gd name="T5" fmla="*/ 236894674 h 128"/>
              <a:gd name="T6" fmla="*/ 0 w 1554"/>
              <a:gd name="T7" fmla="*/ 320060584 h 128"/>
              <a:gd name="T8" fmla="*/ 0 60000 65536"/>
              <a:gd name="T9" fmla="*/ 0 60000 65536"/>
              <a:gd name="T10" fmla="*/ 0 60000 65536"/>
              <a:gd name="T11" fmla="*/ 0 60000 65536"/>
              <a:gd name="T12" fmla="*/ 0 w 1554"/>
              <a:gd name="T13" fmla="*/ 0 h 128"/>
              <a:gd name="T14" fmla="*/ 1554 w 1554"/>
              <a:gd name="T15" fmla="*/ 128 h 128"/>
            </a:gdLst>
            <a:ahLst/>
            <a:cxnLst>
              <a:cxn ang="T8">
                <a:pos x="T0" y="T1"/>
              </a:cxn>
              <a:cxn ang="T9">
                <a:pos x="T2" y="T3"/>
              </a:cxn>
              <a:cxn ang="T10">
                <a:pos x="T4" y="T5"/>
              </a:cxn>
              <a:cxn ang="T11">
                <a:pos x="T6" y="T7"/>
              </a:cxn>
            </a:cxnLst>
            <a:rect l="T12" t="T13" r="T14" b="T15"/>
            <a:pathLst>
              <a:path w="1554" h="128">
                <a:moveTo>
                  <a:pt x="1553" y="0"/>
                </a:moveTo>
                <a:lnTo>
                  <a:pt x="1553" y="94"/>
                </a:lnTo>
                <a:lnTo>
                  <a:pt x="0" y="94"/>
                </a:lnTo>
                <a:lnTo>
                  <a:pt x="0"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095" name="Freeform 9"/>
          <p:cNvSpPr>
            <a:spLocks/>
          </p:cNvSpPr>
          <p:nvPr/>
        </p:nvSpPr>
        <p:spPr bwMode="auto">
          <a:xfrm>
            <a:off x="26539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7096" name="Freeform 10"/>
          <p:cNvSpPr>
            <a:spLocks/>
          </p:cNvSpPr>
          <p:nvPr/>
        </p:nvSpPr>
        <p:spPr bwMode="auto">
          <a:xfrm>
            <a:off x="4548188" y="2945606"/>
            <a:ext cx="1847850" cy="152400"/>
          </a:xfrm>
          <a:custGeom>
            <a:avLst/>
            <a:gdLst>
              <a:gd name="T0" fmla="*/ 0 w 1552"/>
              <a:gd name="T1" fmla="*/ 0 h 128"/>
              <a:gd name="T2" fmla="*/ 0 w 1552"/>
              <a:gd name="T3" fmla="*/ 236894674 h 128"/>
              <a:gd name="T4" fmla="*/ 2147483647 w 1552"/>
              <a:gd name="T5" fmla="*/ 236894674 h 128"/>
              <a:gd name="T6" fmla="*/ 2147483647 w 1552"/>
              <a:gd name="T7" fmla="*/ 320060584 h 128"/>
              <a:gd name="T8" fmla="*/ 0 60000 65536"/>
              <a:gd name="T9" fmla="*/ 0 60000 65536"/>
              <a:gd name="T10" fmla="*/ 0 60000 65536"/>
              <a:gd name="T11" fmla="*/ 0 60000 65536"/>
              <a:gd name="T12" fmla="*/ 0 w 1552"/>
              <a:gd name="T13" fmla="*/ 0 h 128"/>
              <a:gd name="T14" fmla="*/ 1552 w 1552"/>
              <a:gd name="T15" fmla="*/ 128 h 128"/>
            </a:gdLst>
            <a:ahLst/>
            <a:cxnLst>
              <a:cxn ang="T8">
                <a:pos x="T0" y="T1"/>
              </a:cxn>
              <a:cxn ang="T9">
                <a:pos x="T2" y="T3"/>
              </a:cxn>
              <a:cxn ang="T10">
                <a:pos x="T4" y="T5"/>
              </a:cxn>
              <a:cxn ang="T11">
                <a:pos x="T6" y="T7"/>
              </a:cxn>
            </a:cxnLst>
            <a:rect l="T12" t="T13" r="T14" b="T15"/>
            <a:pathLst>
              <a:path w="1552" h="128">
                <a:moveTo>
                  <a:pt x="0" y="0"/>
                </a:moveTo>
                <a:lnTo>
                  <a:pt x="0" y="94"/>
                </a:lnTo>
                <a:lnTo>
                  <a:pt x="1551" y="94"/>
                </a:lnTo>
                <a:lnTo>
                  <a:pt x="1551" y="127"/>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097" name="Freeform 11"/>
          <p:cNvSpPr>
            <a:spLocks/>
          </p:cNvSpPr>
          <p:nvPr/>
        </p:nvSpPr>
        <p:spPr bwMode="auto">
          <a:xfrm>
            <a:off x="6349605" y="3096817"/>
            <a:ext cx="86915" cy="86915"/>
          </a:xfrm>
          <a:custGeom>
            <a:avLst/>
            <a:gdLst>
              <a:gd name="T0" fmla="*/ 181450441 w 73"/>
              <a:gd name="T1" fmla="*/ 0 h 73"/>
              <a:gd name="T2" fmla="*/ 88204282 w 73"/>
              <a:gd name="T3" fmla="*/ 181450441 h 73"/>
              <a:gd name="T4" fmla="*/ 0 w 73"/>
              <a:gd name="T5" fmla="*/ 0 h 73"/>
              <a:gd name="T6" fmla="*/ 181450441 w 73"/>
              <a:gd name="T7" fmla="*/ 0 h 73"/>
              <a:gd name="T8" fmla="*/ 0 60000 65536"/>
              <a:gd name="T9" fmla="*/ 0 60000 65536"/>
              <a:gd name="T10" fmla="*/ 0 60000 65536"/>
              <a:gd name="T11" fmla="*/ 0 60000 65536"/>
              <a:gd name="T12" fmla="*/ 0 w 73"/>
              <a:gd name="T13" fmla="*/ 0 h 73"/>
              <a:gd name="T14" fmla="*/ 73 w 73"/>
              <a:gd name="T15" fmla="*/ 73 h 73"/>
            </a:gdLst>
            <a:ahLst/>
            <a:cxnLst>
              <a:cxn ang="T8">
                <a:pos x="T0" y="T1"/>
              </a:cxn>
              <a:cxn ang="T9">
                <a:pos x="T2" y="T3"/>
              </a:cxn>
              <a:cxn ang="T10">
                <a:pos x="T4" y="T5"/>
              </a:cxn>
              <a:cxn ang="T11">
                <a:pos x="T6" y="T7"/>
              </a:cxn>
            </a:cxnLst>
            <a:rect l="T12" t="T13" r="T14" b="T15"/>
            <a:pathLst>
              <a:path w="73" h="73">
                <a:moveTo>
                  <a:pt x="72" y="0"/>
                </a:moveTo>
                <a:lnTo>
                  <a:pt x="35" y="72"/>
                </a:lnTo>
                <a:lnTo>
                  <a:pt x="0" y="0"/>
                </a:lnTo>
                <a:lnTo>
                  <a:pt x="72" y="0"/>
                </a:ln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7098" name="Freeform 12"/>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099" name="Freeform 13"/>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0" name="Freeform 14"/>
          <p:cNvSpPr>
            <a:spLocks/>
          </p:cNvSpPr>
          <p:nvPr/>
        </p:nvSpPr>
        <p:spPr bwMode="auto">
          <a:xfrm>
            <a:off x="2215755"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1" name="Freeform 15"/>
          <p:cNvSpPr>
            <a:spLocks/>
          </p:cNvSpPr>
          <p:nvPr/>
        </p:nvSpPr>
        <p:spPr bwMode="auto">
          <a:xfrm>
            <a:off x="2215755" y="4351736"/>
            <a:ext cx="345281" cy="358378"/>
          </a:xfrm>
          <a:custGeom>
            <a:avLst/>
            <a:gdLst>
              <a:gd name="T0" fmla="*/ 0 w 290"/>
              <a:gd name="T1" fmla="*/ 0 h 301"/>
              <a:gd name="T2" fmla="*/ 0 w 290"/>
              <a:gd name="T3" fmla="*/ 756045976 h 301"/>
              <a:gd name="T4" fmla="*/ 728325842 w 290"/>
              <a:gd name="T5" fmla="*/ 756045976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2" name="Freeform 16"/>
          <p:cNvSpPr>
            <a:spLocks/>
          </p:cNvSpPr>
          <p:nvPr/>
        </p:nvSpPr>
        <p:spPr bwMode="auto">
          <a:xfrm>
            <a:off x="2215755" y="3993357"/>
            <a:ext cx="345281" cy="359569"/>
          </a:xfrm>
          <a:custGeom>
            <a:avLst/>
            <a:gdLst>
              <a:gd name="T0" fmla="*/ 0 w 290"/>
              <a:gd name="T1" fmla="*/ 0 h 302"/>
              <a:gd name="T2" fmla="*/ 0 w 290"/>
              <a:gd name="T3" fmla="*/ 758567717 h 302"/>
              <a:gd name="T4" fmla="*/ 728325842 w 290"/>
              <a:gd name="T5" fmla="*/ 758567717 h 302"/>
              <a:gd name="T6" fmla="*/ 0 60000 65536"/>
              <a:gd name="T7" fmla="*/ 0 60000 65536"/>
              <a:gd name="T8" fmla="*/ 0 60000 65536"/>
              <a:gd name="T9" fmla="*/ 0 w 290"/>
              <a:gd name="T10" fmla="*/ 0 h 302"/>
              <a:gd name="T11" fmla="*/ 290 w 290"/>
              <a:gd name="T12" fmla="*/ 302 h 302"/>
            </a:gdLst>
            <a:ahLst/>
            <a:cxnLst>
              <a:cxn ang="T6">
                <a:pos x="T0" y="T1"/>
              </a:cxn>
              <a:cxn ang="T7">
                <a:pos x="T2" y="T3"/>
              </a:cxn>
              <a:cxn ang="T8">
                <a:pos x="T4" y="T5"/>
              </a:cxn>
            </a:cxnLst>
            <a:rect l="T9" t="T10" r="T11" b="T12"/>
            <a:pathLst>
              <a:path w="290" h="302">
                <a:moveTo>
                  <a:pt x="0" y="0"/>
                </a:moveTo>
                <a:lnTo>
                  <a:pt x="0" y="301"/>
                </a:lnTo>
                <a:lnTo>
                  <a:pt x="289"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3" name="Freeform 17"/>
          <p:cNvSpPr>
            <a:spLocks/>
          </p:cNvSpPr>
          <p:nvPr/>
        </p:nvSpPr>
        <p:spPr bwMode="auto">
          <a:xfrm>
            <a:off x="2215755"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4" name="Freeform 18"/>
          <p:cNvSpPr>
            <a:spLocks/>
          </p:cNvSpPr>
          <p:nvPr/>
        </p:nvSpPr>
        <p:spPr bwMode="auto">
          <a:xfrm>
            <a:off x="2107406" y="3482580"/>
            <a:ext cx="109538" cy="154781"/>
          </a:xfrm>
          <a:custGeom>
            <a:avLst/>
            <a:gdLst>
              <a:gd name="T0" fmla="*/ 0 w 92"/>
              <a:gd name="T1" fmla="*/ 0 h 130"/>
              <a:gd name="T2" fmla="*/ 0 w 92"/>
              <a:gd name="T3" fmla="*/ 161289974 h 130"/>
              <a:gd name="T4" fmla="*/ 229335036 w 92"/>
              <a:gd name="T5" fmla="*/ 161289974 h 130"/>
              <a:gd name="T6" fmla="*/ 229335036 w 92"/>
              <a:gd name="T7" fmla="*/ 325100897 h 130"/>
              <a:gd name="T8" fmla="*/ 0 60000 65536"/>
              <a:gd name="T9" fmla="*/ 0 60000 65536"/>
              <a:gd name="T10" fmla="*/ 0 60000 65536"/>
              <a:gd name="T11" fmla="*/ 0 60000 65536"/>
              <a:gd name="T12" fmla="*/ 0 w 92"/>
              <a:gd name="T13" fmla="*/ 0 h 130"/>
              <a:gd name="T14" fmla="*/ 92 w 92"/>
              <a:gd name="T15" fmla="*/ 130 h 130"/>
            </a:gdLst>
            <a:ahLst/>
            <a:cxnLst>
              <a:cxn ang="T8">
                <a:pos x="T0" y="T1"/>
              </a:cxn>
              <a:cxn ang="T9">
                <a:pos x="T2" y="T3"/>
              </a:cxn>
              <a:cxn ang="T10">
                <a:pos x="T4" y="T5"/>
              </a:cxn>
              <a:cxn ang="T11">
                <a:pos x="T6" y="T7"/>
              </a:cxn>
            </a:cxnLst>
            <a:rect l="T12" t="T13" r="T14" b="T15"/>
            <a:pathLst>
              <a:path w="92" h="130">
                <a:moveTo>
                  <a:pt x="0" y="0"/>
                </a:moveTo>
                <a:lnTo>
                  <a:pt x="0" y="64"/>
                </a:lnTo>
                <a:lnTo>
                  <a:pt x="91" y="64"/>
                </a:lnTo>
                <a:lnTo>
                  <a:pt x="9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05" name="Rectangle 19"/>
          <p:cNvSpPr>
            <a:spLocks noChangeArrowheads="1"/>
          </p:cNvSpPr>
          <p:nvPr/>
        </p:nvSpPr>
        <p:spPr bwMode="auto">
          <a:xfrm>
            <a:off x="2570560"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12" name="Rectangle 20"/>
          <p:cNvSpPr>
            <a:spLocks noChangeArrowheads="1"/>
          </p:cNvSpPr>
          <p:nvPr/>
        </p:nvSpPr>
        <p:spPr bwMode="auto">
          <a:xfrm>
            <a:off x="2566988" y="3911204"/>
            <a:ext cx="568266"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Mean</a:t>
            </a:r>
          </a:p>
        </p:txBody>
      </p:sp>
      <p:sp>
        <p:nvSpPr>
          <p:cNvPr id="217107" name="Rectangle 21"/>
          <p:cNvSpPr>
            <a:spLocks noChangeArrowheads="1"/>
          </p:cNvSpPr>
          <p:nvPr/>
        </p:nvSpPr>
        <p:spPr bwMode="auto">
          <a:xfrm>
            <a:off x="2570560"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14" name="Rectangle 22"/>
          <p:cNvSpPr>
            <a:spLocks noChangeArrowheads="1"/>
          </p:cNvSpPr>
          <p:nvPr/>
        </p:nvSpPr>
        <p:spPr bwMode="auto">
          <a:xfrm>
            <a:off x="2566988" y="4241007"/>
            <a:ext cx="706124"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Median</a:t>
            </a:r>
          </a:p>
        </p:txBody>
      </p:sp>
      <p:sp>
        <p:nvSpPr>
          <p:cNvPr id="217109" name="Rectangle 23"/>
          <p:cNvSpPr>
            <a:spLocks noChangeArrowheads="1"/>
          </p:cNvSpPr>
          <p:nvPr/>
        </p:nvSpPr>
        <p:spPr bwMode="auto">
          <a:xfrm>
            <a:off x="2570560" y="4572001"/>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16" name="Rectangle 24"/>
          <p:cNvSpPr>
            <a:spLocks noChangeArrowheads="1"/>
          </p:cNvSpPr>
          <p:nvPr/>
        </p:nvSpPr>
        <p:spPr bwMode="auto">
          <a:xfrm>
            <a:off x="2566987" y="4570810"/>
            <a:ext cx="576280"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Mode</a:t>
            </a:r>
          </a:p>
        </p:txBody>
      </p:sp>
      <p:sp>
        <p:nvSpPr>
          <p:cNvPr id="217111" name="Rectangle 25"/>
          <p:cNvSpPr>
            <a:spLocks noChangeArrowheads="1"/>
          </p:cNvSpPr>
          <p:nvPr/>
        </p:nvSpPr>
        <p:spPr bwMode="auto">
          <a:xfrm>
            <a:off x="2570560"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7112" name="Rectangle 26"/>
          <p:cNvSpPr>
            <a:spLocks noChangeArrowheads="1"/>
          </p:cNvSpPr>
          <p:nvPr/>
        </p:nvSpPr>
        <p:spPr bwMode="auto">
          <a:xfrm>
            <a:off x="2570560"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7113" name="Freeform 27"/>
          <p:cNvSpPr>
            <a:spLocks/>
          </p:cNvSpPr>
          <p:nvPr/>
        </p:nvSpPr>
        <p:spPr bwMode="auto">
          <a:xfrm>
            <a:off x="2107406"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217114" name="Rectangle 28"/>
          <p:cNvSpPr>
            <a:spLocks noChangeArrowheads="1"/>
          </p:cNvSpPr>
          <p:nvPr/>
        </p:nvSpPr>
        <p:spPr bwMode="auto">
          <a:xfrm>
            <a:off x="2214564" y="3158729"/>
            <a:ext cx="822373"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b="1" dirty="0">
                <a:solidFill>
                  <a:srgbClr val="000000"/>
                </a:solidFill>
                <a:latin typeface="+mj-lt"/>
                <a:cs typeface="Times New Roman" panose="02020603050405020304" pitchFamily="18" charset="0"/>
              </a:rPr>
              <a:t>Central</a:t>
            </a:r>
          </a:p>
        </p:txBody>
      </p:sp>
      <p:sp>
        <p:nvSpPr>
          <p:cNvPr id="217115" name="Rectangle 29"/>
          <p:cNvSpPr>
            <a:spLocks noChangeArrowheads="1"/>
          </p:cNvSpPr>
          <p:nvPr/>
        </p:nvSpPr>
        <p:spPr bwMode="auto">
          <a:xfrm>
            <a:off x="2123947" y="3389840"/>
            <a:ext cx="1037240"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b="1" dirty="0">
                <a:solidFill>
                  <a:srgbClr val="000000"/>
                </a:solidFill>
                <a:latin typeface="+mj-lt"/>
                <a:cs typeface="Times New Roman" panose="02020603050405020304" pitchFamily="18" charset="0"/>
              </a:rPr>
              <a:t>Tendency</a:t>
            </a:r>
          </a:p>
        </p:txBody>
      </p:sp>
      <p:sp>
        <p:nvSpPr>
          <p:cNvPr id="217116" name="Freeform 30"/>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17" name="Freeform 31"/>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18" name="Freeform 32"/>
          <p:cNvSpPr>
            <a:spLocks/>
          </p:cNvSpPr>
          <p:nvPr/>
        </p:nvSpPr>
        <p:spPr bwMode="auto">
          <a:xfrm>
            <a:off x="4121945" y="3993356"/>
            <a:ext cx="621506" cy="1191"/>
          </a:xfrm>
          <a:custGeom>
            <a:avLst/>
            <a:gdLst>
              <a:gd name="T0" fmla="*/ 0 w 522"/>
              <a:gd name="T1" fmla="*/ 0 h 1"/>
              <a:gd name="T2" fmla="*/ 0 w 522"/>
              <a:gd name="T3" fmla="*/ 0 h 1"/>
              <a:gd name="T4" fmla="*/ 1313001983 w 522"/>
              <a:gd name="T5" fmla="*/ 0 h 1"/>
              <a:gd name="T6" fmla="*/ 0 60000 65536"/>
              <a:gd name="T7" fmla="*/ 0 60000 65536"/>
              <a:gd name="T8" fmla="*/ 0 60000 65536"/>
              <a:gd name="T9" fmla="*/ 0 w 522"/>
              <a:gd name="T10" fmla="*/ 0 h 1"/>
              <a:gd name="T11" fmla="*/ 522 w 522"/>
              <a:gd name="T12" fmla="*/ 1 h 1"/>
            </a:gdLst>
            <a:ahLst/>
            <a:cxnLst>
              <a:cxn ang="T6">
                <a:pos x="T0" y="T1"/>
              </a:cxn>
              <a:cxn ang="T7">
                <a:pos x="T2" y="T3"/>
              </a:cxn>
              <a:cxn ang="T8">
                <a:pos x="T4" y="T5"/>
              </a:cxn>
            </a:cxnLst>
            <a:rect l="T9" t="T10" r="T11" b="T12"/>
            <a:pathLst>
              <a:path w="522" h="1">
                <a:moveTo>
                  <a:pt x="0" y="0"/>
                </a:moveTo>
                <a:lnTo>
                  <a:pt x="0" y="0"/>
                </a:lnTo>
                <a:lnTo>
                  <a:pt x="521"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19" name="Freeform 33"/>
          <p:cNvSpPr>
            <a:spLocks/>
          </p:cNvSpPr>
          <p:nvPr/>
        </p:nvSpPr>
        <p:spPr bwMode="auto">
          <a:xfrm>
            <a:off x="4121945" y="4351736"/>
            <a:ext cx="621506" cy="358378"/>
          </a:xfrm>
          <a:custGeom>
            <a:avLst/>
            <a:gdLst>
              <a:gd name="T0" fmla="*/ 0 w 522"/>
              <a:gd name="T1" fmla="*/ 0 h 301"/>
              <a:gd name="T2" fmla="*/ 0 w 522"/>
              <a:gd name="T3" fmla="*/ 756045976 h 301"/>
              <a:gd name="T4" fmla="*/ 1313001983 w 522"/>
              <a:gd name="T5" fmla="*/ 756045976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20" name="Freeform 34"/>
          <p:cNvSpPr>
            <a:spLocks/>
          </p:cNvSpPr>
          <p:nvPr/>
        </p:nvSpPr>
        <p:spPr bwMode="auto">
          <a:xfrm>
            <a:off x="4121945" y="3993357"/>
            <a:ext cx="621506" cy="359569"/>
          </a:xfrm>
          <a:custGeom>
            <a:avLst/>
            <a:gdLst>
              <a:gd name="T0" fmla="*/ 0 w 522"/>
              <a:gd name="T1" fmla="*/ 0 h 302"/>
              <a:gd name="T2" fmla="*/ 0 w 522"/>
              <a:gd name="T3" fmla="*/ 758567717 h 302"/>
              <a:gd name="T4" fmla="*/ 1313001983 w 522"/>
              <a:gd name="T5" fmla="*/ 758567717 h 302"/>
              <a:gd name="T6" fmla="*/ 0 60000 65536"/>
              <a:gd name="T7" fmla="*/ 0 60000 65536"/>
              <a:gd name="T8" fmla="*/ 0 60000 65536"/>
              <a:gd name="T9" fmla="*/ 0 w 522"/>
              <a:gd name="T10" fmla="*/ 0 h 302"/>
              <a:gd name="T11" fmla="*/ 522 w 522"/>
              <a:gd name="T12" fmla="*/ 302 h 302"/>
            </a:gdLst>
            <a:ahLst/>
            <a:cxnLst>
              <a:cxn ang="T6">
                <a:pos x="T0" y="T1"/>
              </a:cxn>
              <a:cxn ang="T7">
                <a:pos x="T2" y="T3"/>
              </a:cxn>
              <a:cxn ang="T8">
                <a:pos x="T4" y="T5"/>
              </a:cxn>
            </a:cxnLst>
            <a:rect l="T9" t="T10" r="T11" b="T12"/>
            <a:pathLst>
              <a:path w="522" h="302">
                <a:moveTo>
                  <a:pt x="0" y="0"/>
                </a:moveTo>
                <a:lnTo>
                  <a:pt x="0" y="301"/>
                </a:lnTo>
                <a:lnTo>
                  <a:pt x="521" y="301"/>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21" name="Freeform 35"/>
          <p:cNvSpPr>
            <a:spLocks/>
          </p:cNvSpPr>
          <p:nvPr/>
        </p:nvSpPr>
        <p:spPr bwMode="auto">
          <a:xfrm>
            <a:off x="4121945" y="3636169"/>
            <a:ext cx="621506" cy="358379"/>
          </a:xfrm>
          <a:custGeom>
            <a:avLst/>
            <a:gdLst>
              <a:gd name="T0" fmla="*/ 0 w 522"/>
              <a:gd name="T1" fmla="*/ 0 h 301"/>
              <a:gd name="T2" fmla="*/ 0 w 522"/>
              <a:gd name="T3" fmla="*/ 756047558 h 301"/>
              <a:gd name="T4" fmla="*/ 1313001983 w 522"/>
              <a:gd name="T5" fmla="*/ 756047558 h 301"/>
              <a:gd name="T6" fmla="*/ 0 60000 65536"/>
              <a:gd name="T7" fmla="*/ 0 60000 65536"/>
              <a:gd name="T8" fmla="*/ 0 60000 65536"/>
              <a:gd name="T9" fmla="*/ 0 w 522"/>
              <a:gd name="T10" fmla="*/ 0 h 301"/>
              <a:gd name="T11" fmla="*/ 522 w 522"/>
              <a:gd name="T12" fmla="*/ 301 h 301"/>
            </a:gdLst>
            <a:ahLst/>
            <a:cxnLst>
              <a:cxn ang="T6">
                <a:pos x="T0" y="T1"/>
              </a:cxn>
              <a:cxn ang="T7">
                <a:pos x="T2" y="T3"/>
              </a:cxn>
              <a:cxn ang="T8">
                <a:pos x="T4" y="T5"/>
              </a:cxn>
            </a:cxnLst>
            <a:rect l="T9" t="T10" r="T11" b="T12"/>
            <a:pathLst>
              <a:path w="522" h="301">
                <a:moveTo>
                  <a:pt x="0" y="0"/>
                </a:moveTo>
                <a:lnTo>
                  <a:pt x="0" y="300"/>
                </a:lnTo>
                <a:lnTo>
                  <a:pt x="521"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22" name="Freeform 36"/>
          <p:cNvSpPr>
            <a:spLocks/>
          </p:cNvSpPr>
          <p:nvPr/>
        </p:nvSpPr>
        <p:spPr bwMode="auto">
          <a:xfrm>
            <a:off x="3955256" y="3482580"/>
            <a:ext cx="167879" cy="154781"/>
          </a:xfrm>
          <a:custGeom>
            <a:avLst/>
            <a:gdLst>
              <a:gd name="T0" fmla="*/ 0 w 141"/>
              <a:gd name="T1" fmla="*/ 0 h 130"/>
              <a:gd name="T2" fmla="*/ 0 w 141"/>
              <a:gd name="T3" fmla="*/ 161289974 h 130"/>
              <a:gd name="T4" fmla="*/ 352822610 w 141"/>
              <a:gd name="T5" fmla="*/ 161289974 h 130"/>
              <a:gd name="T6" fmla="*/ 352822610 w 141"/>
              <a:gd name="T7" fmla="*/ 325100897 h 130"/>
              <a:gd name="T8" fmla="*/ 0 60000 65536"/>
              <a:gd name="T9" fmla="*/ 0 60000 65536"/>
              <a:gd name="T10" fmla="*/ 0 60000 65536"/>
              <a:gd name="T11" fmla="*/ 0 60000 65536"/>
              <a:gd name="T12" fmla="*/ 0 w 141"/>
              <a:gd name="T13" fmla="*/ 0 h 130"/>
              <a:gd name="T14" fmla="*/ 141 w 141"/>
              <a:gd name="T15" fmla="*/ 130 h 130"/>
            </a:gdLst>
            <a:ahLst/>
            <a:cxnLst>
              <a:cxn ang="T8">
                <a:pos x="T0" y="T1"/>
              </a:cxn>
              <a:cxn ang="T9">
                <a:pos x="T2" y="T3"/>
              </a:cxn>
              <a:cxn ang="T10">
                <a:pos x="T4" y="T5"/>
              </a:cxn>
              <a:cxn ang="T11">
                <a:pos x="T6" y="T7"/>
              </a:cxn>
            </a:cxnLst>
            <a:rect l="T12" t="T13" r="T14" b="T15"/>
            <a:pathLst>
              <a:path w="141" h="130">
                <a:moveTo>
                  <a:pt x="0" y="0"/>
                </a:moveTo>
                <a:lnTo>
                  <a:pt x="0" y="64"/>
                </a:lnTo>
                <a:lnTo>
                  <a:pt x="140" y="64"/>
                </a:lnTo>
                <a:lnTo>
                  <a:pt x="140"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23" name="Rectangle 37"/>
          <p:cNvSpPr>
            <a:spLocks noChangeArrowheads="1"/>
          </p:cNvSpPr>
          <p:nvPr/>
        </p:nvSpPr>
        <p:spPr bwMode="auto">
          <a:xfrm>
            <a:off x="4751785" y="391358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30" name="Rectangle 38"/>
          <p:cNvSpPr>
            <a:spLocks noChangeArrowheads="1"/>
          </p:cNvSpPr>
          <p:nvPr/>
        </p:nvSpPr>
        <p:spPr bwMode="auto">
          <a:xfrm>
            <a:off x="4748214" y="3911204"/>
            <a:ext cx="597183"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Range</a:t>
            </a:r>
          </a:p>
        </p:txBody>
      </p:sp>
      <p:sp>
        <p:nvSpPr>
          <p:cNvPr id="217125" name="Rectangle 39"/>
          <p:cNvSpPr>
            <a:spLocks noChangeArrowheads="1"/>
          </p:cNvSpPr>
          <p:nvPr/>
        </p:nvSpPr>
        <p:spPr bwMode="auto">
          <a:xfrm>
            <a:off x="4751785" y="4243389"/>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32" name="Rectangle 40"/>
          <p:cNvSpPr>
            <a:spLocks noChangeArrowheads="1"/>
          </p:cNvSpPr>
          <p:nvPr/>
        </p:nvSpPr>
        <p:spPr bwMode="auto">
          <a:xfrm>
            <a:off x="4743451" y="4229101"/>
            <a:ext cx="1970485" cy="344326"/>
          </a:xfrm>
          <a:prstGeom prst="rect">
            <a:avLst/>
          </a:prstGeom>
          <a:noFill/>
          <a:ln>
            <a:noFill/>
          </a:ln>
          <a:effectLst/>
          <a:extLst/>
        </p:spPr>
        <p:txBody>
          <a:bodyPr lIns="67866" tIns="33338" rIns="67866" bIns="33338">
            <a:spAutoFit/>
          </a:bodyPr>
          <a:lstStyle/>
          <a:p>
            <a:pPr eaLnBrk="0" hangingPunct="0">
              <a:defRPr/>
            </a:pPr>
            <a:r>
              <a:rPr lang="en-US" altLang="en-US">
                <a:solidFill>
                  <a:schemeClr val="accent2"/>
                </a:solidFill>
                <a:effectLst>
                  <a:outerShdw blurRad="38100" dist="38100" dir="2700000" algn="tl">
                    <a:srgbClr val="C0C0C0"/>
                  </a:outerShdw>
                </a:effectLst>
              </a:rPr>
              <a:t>Variance</a:t>
            </a:r>
          </a:p>
        </p:txBody>
      </p:sp>
      <p:sp>
        <p:nvSpPr>
          <p:cNvPr id="217127" name="Rectangle 41"/>
          <p:cNvSpPr>
            <a:spLocks noChangeArrowheads="1"/>
          </p:cNvSpPr>
          <p:nvPr/>
        </p:nvSpPr>
        <p:spPr bwMode="auto">
          <a:xfrm>
            <a:off x="4751785" y="490180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1390634" name="Rectangle 42"/>
          <p:cNvSpPr>
            <a:spLocks noChangeArrowheads="1"/>
          </p:cNvSpPr>
          <p:nvPr/>
        </p:nvSpPr>
        <p:spPr bwMode="auto">
          <a:xfrm>
            <a:off x="4743451" y="4514851"/>
            <a:ext cx="2684860" cy="344326"/>
          </a:xfrm>
          <a:prstGeom prst="rect">
            <a:avLst/>
          </a:prstGeom>
          <a:noFill/>
          <a:ln>
            <a:noFill/>
          </a:ln>
          <a:effectLst/>
          <a:extLst/>
        </p:spPr>
        <p:txBody>
          <a:bodyPr lIns="67866" tIns="33338" rIns="67866" bIns="33338">
            <a:spAutoFit/>
          </a:bodyPr>
          <a:lstStyle/>
          <a:p>
            <a:pPr eaLnBrk="0" hangingPunct="0">
              <a:defRPr/>
            </a:pPr>
            <a:r>
              <a:rPr lang="en-US" altLang="en-US" dirty="0">
                <a:solidFill>
                  <a:schemeClr val="accent2"/>
                </a:solidFill>
                <a:effectLst>
                  <a:outerShdw blurRad="38100" dist="38100" dir="2700000" algn="tl">
                    <a:srgbClr val="C0C0C0"/>
                  </a:outerShdw>
                </a:effectLst>
              </a:rPr>
              <a:t>Standard Deviation</a:t>
            </a:r>
          </a:p>
        </p:txBody>
      </p:sp>
      <p:sp>
        <p:nvSpPr>
          <p:cNvPr id="217129" name="Rectangle 43"/>
          <p:cNvSpPr>
            <a:spLocks noChangeArrowheads="1"/>
          </p:cNvSpPr>
          <p:nvPr/>
        </p:nvSpPr>
        <p:spPr bwMode="auto">
          <a:xfrm>
            <a:off x="4751785" y="5231608"/>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7130" name="Freeform 44"/>
          <p:cNvSpPr>
            <a:spLocks/>
          </p:cNvSpPr>
          <p:nvPr/>
        </p:nvSpPr>
        <p:spPr bwMode="auto">
          <a:xfrm>
            <a:off x="3955258" y="3189686"/>
            <a:ext cx="1184672" cy="588169"/>
          </a:xfrm>
          <a:custGeom>
            <a:avLst/>
            <a:gdLst>
              <a:gd name="T0" fmla="*/ 0 w 995"/>
              <a:gd name="T1" fmla="*/ 1242437915 h 494"/>
              <a:gd name="T2" fmla="*/ 2147483647 w 995"/>
              <a:gd name="T3" fmla="*/ 1242437915 h 494"/>
              <a:gd name="T4" fmla="*/ 2147483647 w 995"/>
              <a:gd name="T5" fmla="*/ 0 h 494"/>
              <a:gd name="T6" fmla="*/ 0 w 995"/>
              <a:gd name="T7" fmla="*/ 0 h 494"/>
              <a:gd name="T8" fmla="*/ 0 w 995"/>
              <a:gd name="T9" fmla="*/ 1242437915 h 494"/>
              <a:gd name="T10" fmla="*/ 0 60000 65536"/>
              <a:gd name="T11" fmla="*/ 0 60000 65536"/>
              <a:gd name="T12" fmla="*/ 0 60000 65536"/>
              <a:gd name="T13" fmla="*/ 0 60000 65536"/>
              <a:gd name="T14" fmla="*/ 0 60000 65536"/>
              <a:gd name="T15" fmla="*/ 0 w 995"/>
              <a:gd name="T16" fmla="*/ 0 h 494"/>
              <a:gd name="T17" fmla="*/ 995 w 995"/>
              <a:gd name="T18" fmla="*/ 494 h 494"/>
            </a:gdLst>
            <a:ahLst/>
            <a:cxnLst>
              <a:cxn ang="T10">
                <a:pos x="T0" y="T1"/>
              </a:cxn>
              <a:cxn ang="T11">
                <a:pos x="T2" y="T3"/>
              </a:cxn>
              <a:cxn ang="T12">
                <a:pos x="T4" y="T5"/>
              </a:cxn>
              <a:cxn ang="T13">
                <a:pos x="T6" y="T7"/>
              </a:cxn>
              <a:cxn ang="T14">
                <a:pos x="T8" y="T9"/>
              </a:cxn>
            </a:cxnLst>
            <a:rect l="T15" t="T16" r="T17" b="T18"/>
            <a:pathLst>
              <a:path w="995" h="494">
                <a:moveTo>
                  <a:pt x="0" y="493"/>
                </a:moveTo>
                <a:lnTo>
                  <a:pt x="994" y="493"/>
                </a:lnTo>
                <a:lnTo>
                  <a:pt x="994" y="0"/>
                </a:lnTo>
                <a:lnTo>
                  <a:pt x="0" y="0"/>
                </a:lnTo>
                <a:lnTo>
                  <a:pt x="0" y="493"/>
                </a:lnTo>
              </a:path>
            </a:pathLst>
          </a:custGeom>
          <a:solidFill>
            <a:srgbClr val="EAEC5E"/>
          </a:solidFill>
          <a:ln w="25400" cap="rnd" cmpd="sng">
            <a:solidFill>
              <a:srgbClr val="1A1A1A"/>
            </a:solidFill>
            <a:prstDash val="solid"/>
            <a:round/>
            <a:headEnd type="none" w="med" len="med"/>
            <a:tailEnd type="none" w="med" len="med"/>
          </a:ln>
        </p:spPr>
        <p:txBody>
          <a:bodyPr/>
          <a:lstStyle/>
          <a:p>
            <a:endParaRPr lang="en-US" sz="1350"/>
          </a:p>
        </p:txBody>
      </p:sp>
      <p:sp>
        <p:nvSpPr>
          <p:cNvPr id="217131" name="Rectangle 45"/>
          <p:cNvSpPr>
            <a:spLocks noChangeArrowheads="1"/>
          </p:cNvSpPr>
          <p:nvPr/>
        </p:nvSpPr>
        <p:spPr bwMode="auto">
          <a:xfrm>
            <a:off x="4030621" y="3301603"/>
            <a:ext cx="1046474" cy="35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sz="1875" b="1" dirty="0">
                <a:solidFill>
                  <a:srgbClr val="000000"/>
                </a:solidFill>
                <a:latin typeface="+mj-lt"/>
                <a:cs typeface="Times New Roman" panose="02020603050405020304" pitchFamily="18" charset="0"/>
              </a:rPr>
              <a:t>Variation</a:t>
            </a:r>
          </a:p>
        </p:txBody>
      </p:sp>
      <p:sp>
        <p:nvSpPr>
          <p:cNvPr id="217132" name="Freeform 46"/>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3" name="Freeform 47"/>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4" name="Freeform 48"/>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5" name="Freeform 49"/>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6" name="Freeform 50"/>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7" name="Freeform 51"/>
          <p:cNvSpPr>
            <a:spLocks/>
          </p:cNvSpPr>
          <p:nvPr/>
        </p:nvSpPr>
        <p:spPr bwMode="auto">
          <a:xfrm>
            <a:off x="5984083" y="3993356"/>
            <a:ext cx="345281" cy="1191"/>
          </a:xfrm>
          <a:custGeom>
            <a:avLst/>
            <a:gdLst>
              <a:gd name="T0" fmla="*/ 0 w 290"/>
              <a:gd name="T1" fmla="*/ 0 h 1"/>
              <a:gd name="T2" fmla="*/ 0 w 290"/>
              <a:gd name="T3" fmla="*/ 0 h 1"/>
              <a:gd name="T4" fmla="*/ 728325842 w 290"/>
              <a:gd name="T5" fmla="*/ 0 h 1"/>
              <a:gd name="T6" fmla="*/ 0 60000 65536"/>
              <a:gd name="T7" fmla="*/ 0 60000 65536"/>
              <a:gd name="T8" fmla="*/ 0 60000 65536"/>
              <a:gd name="T9" fmla="*/ 0 w 290"/>
              <a:gd name="T10" fmla="*/ 0 h 1"/>
              <a:gd name="T11" fmla="*/ 290 w 290"/>
              <a:gd name="T12" fmla="*/ 1 h 1"/>
            </a:gdLst>
            <a:ahLst/>
            <a:cxnLst>
              <a:cxn ang="T6">
                <a:pos x="T0" y="T1"/>
              </a:cxn>
              <a:cxn ang="T7">
                <a:pos x="T2" y="T3"/>
              </a:cxn>
              <a:cxn ang="T8">
                <a:pos x="T4" y="T5"/>
              </a:cxn>
            </a:cxnLst>
            <a:rect l="T9" t="T10" r="T11" b="T12"/>
            <a:pathLst>
              <a:path w="290" h="1">
                <a:moveTo>
                  <a:pt x="0" y="0"/>
                </a:moveTo>
                <a:lnTo>
                  <a:pt x="0" y="0"/>
                </a:lnTo>
                <a:lnTo>
                  <a:pt x="289" y="0"/>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8" name="Freeform 52"/>
          <p:cNvSpPr>
            <a:spLocks/>
          </p:cNvSpPr>
          <p:nvPr/>
        </p:nvSpPr>
        <p:spPr bwMode="auto">
          <a:xfrm>
            <a:off x="5984083" y="3636169"/>
            <a:ext cx="345281" cy="358379"/>
          </a:xfrm>
          <a:custGeom>
            <a:avLst/>
            <a:gdLst>
              <a:gd name="T0" fmla="*/ 0 w 290"/>
              <a:gd name="T1" fmla="*/ 0 h 301"/>
              <a:gd name="T2" fmla="*/ 0 w 290"/>
              <a:gd name="T3" fmla="*/ 756047558 h 301"/>
              <a:gd name="T4" fmla="*/ 728325842 w 290"/>
              <a:gd name="T5" fmla="*/ 756047558 h 301"/>
              <a:gd name="T6" fmla="*/ 0 60000 65536"/>
              <a:gd name="T7" fmla="*/ 0 60000 65536"/>
              <a:gd name="T8" fmla="*/ 0 60000 65536"/>
              <a:gd name="T9" fmla="*/ 0 w 290"/>
              <a:gd name="T10" fmla="*/ 0 h 301"/>
              <a:gd name="T11" fmla="*/ 290 w 290"/>
              <a:gd name="T12" fmla="*/ 301 h 301"/>
            </a:gdLst>
            <a:ahLst/>
            <a:cxnLst>
              <a:cxn ang="T6">
                <a:pos x="T0" y="T1"/>
              </a:cxn>
              <a:cxn ang="T7">
                <a:pos x="T2" y="T3"/>
              </a:cxn>
              <a:cxn ang="T8">
                <a:pos x="T4" y="T5"/>
              </a:cxn>
            </a:cxnLst>
            <a:rect l="T9" t="T10" r="T11" b="T12"/>
            <a:pathLst>
              <a:path w="290" h="301">
                <a:moveTo>
                  <a:pt x="0" y="0"/>
                </a:moveTo>
                <a:lnTo>
                  <a:pt x="0" y="300"/>
                </a:lnTo>
                <a:lnTo>
                  <a:pt x="289" y="300"/>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17139" name="Freeform 53"/>
          <p:cNvSpPr>
            <a:spLocks/>
          </p:cNvSpPr>
          <p:nvPr/>
        </p:nvSpPr>
        <p:spPr bwMode="auto">
          <a:xfrm>
            <a:off x="5804297" y="3482580"/>
            <a:ext cx="180975" cy="154781"/>
          </a:xfrm>
          <a:custGeom>
            <a:avLst/>
            <a:gdLst>
              <a:gd name="T0" fmla="*/ 0 w 152"/>
              <a:gd name="T1" fmla="*/ 0 h 130"/>
              <a:gd name="T2" fmla="*/ 0 w 152"/>
              <a:gd name="T3" fmla="*/ 161289974 h 130"/>
              <a:gd name="T4" fmla="*/ 380544334 w 152"/>
              <a:gd name="T5" fmla="*/ 161289974 h 130"/>
              <a:gd name="T6" fmla="*/ 380544334 w 152"/>
              <a:gd name="T7" fmla="*/ 325100897 h 130"/>
              <a:gd name="T8" fmla="*/ 0 60000 65536"/>
              <a:gd name="T9" fmla="*/ 0 60000 65536"/>
              <a:gd name="T10" fmla="*/ 0 60000 65536"/>
              <a:gd name="T11" fmla="*/ 0 60000 65536"/>
              <a:gd name="T12" fmla="*/ 0 w 152"/>
              <a:gd name="T13" fmla="*/ 0 h 130"/>
              <a:gd name="T14" fmla="*/ 152 w 152"/>
              <a:gd name="T15" fmla="*/ 130 h 130"/>
            </a:gdLst>
            <a:ahLst/>
            <a:cxnLst>
              <a:cxn ang="T8">
                <a:pos x="T0" y="T1"/>
              </a:cxn>
              <a:cxn ang="T9">
                <a:pos x="T2" y="T3"/>
              </a:cxn>
              <a:cxn ang="T10">
                <a:pos x="T4" y="T5"/>
              </a:cxn>
              <a:cxn ang="T11">
                <a:pos x="T6" y="T7"/>
              </a:cxn>
            </a:cxnLst>
            <a:rect l="T12" t="T13" r="T14" b="T15"/>
            <a:pathLst>
              <a:path w="152" h="130">
                <a:moveTo>
                  <a:pt x="0" y="0"/>
                </a:moveTo>
                <a:lnTo>
                  <a:pt x="0" y="64"/>
                </a:lnTo>
                <a:lnTo>
                  <a:pt x="151" y="64"/>
                </a:lnTo>
                <a:lnTo>
                  <a:pt x="151" y="129"/>
                </a:lnTo>
              </a:path>
            </a:pathLst>
          </a:custGeom>
          <a:noFill/>
          <a:ln w="25400" cap="rnd" cmpd="sng">
            <a:solidFill>
              <a:srgbClr val="CDCDC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90646" name="Rectangle 54"/>
          <p:cNvSpPr>
            <a:spLocks noChangeArrowheads="1"/>
          </p:cNvSpPr>
          <p:nvPr/>
        </p:nvSpPr>
        <p:spPr bwMode="auto">
          <a:xfrm>
            <a:off x="6334125" y="3927873"/>
            <a:ext cx="518187" cy="286618"/>
          </a:xfrm>
          <a:prstGeom prst="rect">
            <a:avLst/>
          </a:prstGeom>
          <a:noFill/>
          <a:ln>
            <a:noFill/>
          </a:ln>
          <a:effectLst/>
          <a:extLst/>
        </p:spPr>
        <p:txBody>
          <a:bodyPr wrap="none" lIns="67866" tIns="33338" rIns="67866" bIns="33338">
            <a:spAutoFit/>
          </a:bodyPr>
          <a:lstStyle/>
          <a:p>
            <a:pPr eaLnBrk="0" hangingPunct="0">
              <a:defRPr/>
            </a:pPr>
            <a:r>
              <a:rPr lang="en-US" altLang="en-US" sz="1425" dirty="0">
                <a:effectLst>
                  <a:outerShdw blurRad="38100" dist="38100" dir="2700000" algn="tl">
                    <a:srgbClr val="C0C0C0"/>
                  </a:outerShdw>
                </a:effectLst>
              </a:rPr>
              <a:t>Skew</a:t>
            </a:r>
          </a:p>
        </p:txBody>
      </p:sp>
      <p:sp>
        <p:nvSpPr>
          <p:cNvPr id="217141" name="Freeform 55"/>
          <p:cNvSpPr>
            <a:spLocks/>
          </p:cNvSpPr>
          <p:nvPr/>
        </p:nvSpPr>
        <p:spPr bwMode="auto">
          <a:xfrm>
            <a:off x="5804297" y="3189686"/>
            <a:ext cx="1185863" cy="588169"/>
          </a:xfrm>
          <a:custGeom>
            <a:avLst/>
            <a:gdLst>
              <a:gd name="T0" fmla="*/ 0 w 996"/>
              <a:gd name="T1" fmla="*/ 1242437915 h 494"/>
              <a:gd name="T2" fmla="*/ 2147483647 w 996"/>
              <a:gd name="T3" fmla="*/ 1242437915 h 494"/>
              <a:gd name="T4" fmla="*/ 2147483647 w 996"/>
              <a:gd name="T5" fmla="*/ 0 h 494"/>
              <a:gd name="T6" fmla="*/ 0 w 996"/>
              <a:gd name="T7" fmla="*/ 0 h 494"/>
              <a:gd name="T8" fmla="*/ 0 w 996"/>
              <a:gd name="T9" fmla="*/ 1242437915 h 494"/>
              <a:gd name="T10" fmla="*/ 0 60000 65536"/>
              <a:gd name="T11" fmla="*/ 0 60000 65536"/>
              <a:gd name="T12" fmla="*/ 0 60000 65536"/>
              <a:gd name="T13" fmla="*/ 0 60000 65536"/>
              <a:gd name="T14" fmla="*/ 0 60000 65536"/>
              <a:gd name="T15" fmla="*/ 0 w 996"/>
              <a:gd name="T16" fmla="*/ 0 h 494"/>
              <a:gd name="T17" fmla="*/ 996 w 996"/>
              <a:gd name="T18" fmla="*/ 494 h 494"/>
            </a:gdLst>
            <a:ahLst/>
            <a:cxnLst>
              <a:cxn ang="T10">
                <a:pos x="T0" y="T1"/>
              </a:cxn>
              <a:cxn ang="T11">
                <a:pos x="T2" y="T3"/>
              </a:cxn>
              <a:cxn ang="T12">
                <a:pos x="T4" y="T5"/>
              </a:cxn>
              <a:cxn ang="T13">
                <a:pos x="T6" y="T7"/>
              </a:cxn>
              <a:cxn ang="T14">
                <a:pos x="T8" y="T9"/>
              </a:cxn>
            </a:cxnLst>
            <a:rect l="T15" t="T16" r="T17" b="T18"/>
            <a:pathLst>
              <a:path w="996" h="494">
                <a:moveTo>
                  <a:pt x="0" y="493"/>
                </a:moveTo>
                <a:lnTo>
                  <a:pt x="995" y="493"/>
                </a:lnTo>
                <a:lnTo>
                  <a:pt x="995" y="0"/>
                </a:lnTo>
                <a:lnTo>
                  <a:pt x="0" y="0"/>
                </a:lnTo>
                <a:lnTo>
                  <a:pt x="0" y="493"/>
                </a:lnTo>
              </a:path>
            </a:pathLst>
          </a:custGeom>
          <a:solidFill>
            <a:srgbClr val="00DFCA"/>
          </a:solidFill>
          <a:ln w="25400" cap="rnd" cmpd="sng">
            <a:solidFill>
              <a:srgbClr val="1A1A1A"/>
            </a:solidFill>
            <a:prstDash val="solid"/>
            <a:round/>
            <a:headEnd type="none" w="med" len="med"/>
            <a:tailEnd type="none" w="med" len="med"/>
          </a:ln>
        </p:spPr>
        <p:txBody>
          <a:bodyPr/>
          <a:lstStyle/>
          <a:p>
            <a:endParaRPr lang="en-US" sz="1350"/>
          </a:p>
        </p:txBody>
      </p:sp>
      <p:sp>
        <p:nvSpPr>
          <p:cNvPr id="217142" name="Rectangle 56"/>
          <p:cNvSpPr>
            <a:spLocks noChangeArrowheads="1"/>
          </p:cNvSpPr>
          <p:nvPr/>
        </p:nvSpPr>
        <p:spPr bwMode="auto">
          <a:xfrm>
            <a:off x="5963841" y="3301604"/>
            <a:ext cx="72215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r>
              <a:rPr lang="en-US" altLang="en-US" b="1" dirty="0">
                <a:solidFill>
                  <a:srgbClr val="000000"/>
                </a:solidFill>
                <a:latin typeface="+mj-lt"/>
                <a:cs typeface="Times New Roman" panose="02020603050405020304" pitchFamily="18" charset="0"/>
              </a:rPr>
              <a:t>Shape</a:t>
            </a:r>
          </a:p>
        </p:txBody>
      </p:sp>
      <p:sp>
        <p:nvSpPr>
          <p:cNvPr id="217143" name="Rectangle 58"/>
          <p:cNvSpPr>
            <a:spLocks noChangeArrowheads="1"/>
          </p:cNvSpPr>
          <p:nvPr/>
        </p:nvSpPr>
        <p:spPr bwMode="auto">
          <a:xfrm>
            <a:off x="22046" y="1069553"/>
            <a:ext cx="472616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nchor="ctr" anchorCtr="1"/>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90000"/>
              </a:lnSpc>
            </a:pPr>
            <a:r>
              <a:rPr lang="en-US" altLang="en-US" sz="2100" dirty="0">
                <a:solidFill>
                  <a:schemeClr val="bg1"/>
                </a:solidFill>
                <a:latin typeface="+mj-lt"/>
                <a:cs typeface="Times New Roman" panose="02020603050405020304" pitchFamily="18" charset="0"/>
              </a:rPr>
              <a:t>Numerical Data Properties &amp; Measures</a:t>
            </a:r>
            <a:br>
              <a:rPr lang="en-US" altLang="en-US" sz="2100" dirty="0">
                <a:solidFill>
                  <a:schemeClr val="bg1"/>
                </a:solidFill>
                <a:latin typeface="+mj-lt"/>
                <a:cs typeface="Times New Roman" panose="02020603050405020304" pitchFamily="18" charset="0"/>
              </a:rPr>
            </a:br>
            <a:endParaRPr lang="en-US" altLang="en-US" sz="2100" dirty="0">
              <a:solidFill>
                <a:schemeClr val="bg1"/>
              </a:solidFill>
              <a:latin typeface="+mj-lt"/>
              <a:cs typeface="Times New Roman" panose="02020603050405020304" pitchFamily="18" charset="0"/>
            </a:endParaRPr>
          </a:p>
        </p:txBody>
      </p:sp>
    </p:spTree>
    <p:custDataLst>
      <p:tags r:id="rId1"/>
    </p:custDataLst>
    <p:extLst>
      <p:ext uri="{BB962C8B-B14F-4D97-AF65-F5344CB8AC3E}">
        <p14:creationId xmlns:p14="http://schemas.microsoft.com/office/powerpoint/2010/main" val="4242259020"/>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14300" y="971551"/>
            <a:ext cx="2646294" cy="374600"/>
          </a:xfrm>
          <a:extLst/>
        </p:spPr>
        <p:txBody>
          <a:bodyPr vert="horz" wrap="square" lIns="67866" tIns="33338" rIns="67866" bIns="33338" numCol="1" rtlCol="0" anchor="ctr" anchorCtr="1" compatLnSpc="1">
            <a:prstTxWarp prst="textNoShape">
              <a:avLst/>
            </a:prstTxWarp>
            <a:noAutofit/>
          </a:bodyPr>
          <a:lstStyle/>
          <a:p>
            <a:pPr>
              <a:defRPr/>
            </a:pPr>
            <a:r>
              <a:rPr lang="en-US" altLang="en-US" sz="2100" dirty="0">
                <a:cs typeface="Times New Roman" panose="02020603050405020304" pitchFamily="18" charset="0"/>
              </a:rPr>
              <a:t>Standard Deviation</a:t>
            </a:r>
          </a:p>
        </p:txBody>
      </p:sp>
      <p:sp>
        <p:nvSpPr>
          <p:cNvPr id="1392643" name="Rectangle 3"/>
          <p:cNvSpPr>
            <a:spLocks noGrp="1" noChangeArrowheads="1"/>
          </p:cNvSpPr>
          <p:nvPr>
            <p:ph idx="1"/>
          </p:nvPr>
        </p:nvSpPr>
        <p:spPr>
          <a:xfrm>
            <a:off x="427799" y="1857972"/>
            <a:ext cx="6172200" cy="3394472"/>
          </a:xfrm>
        </p:spPr>
        <p:txBody>
          <a:bodyPr vert="horz" wrap="square" lIns="67866" tIns="33338" rIns="67866" bIns="33338" numCol="1" rtlCol="0" anchor="t" anchorCtr="0" compatLnSpc="1">
            <a:prstTxWarp prst="textNoShape">
              <a:avLst/>
            </a:prstTxWarp>
            <a:normAutofit/>
          </a:bodyPr>
          <a:lstStyle/>
          <a:p>
            <a:pPr marL="428625" indent="-428625"/>
            <a:r>
              <a:rPr lang="en-US" altLang="en-US" sz="1800" dirty="0"/>
              <a:t>Measures of Dispersion</a:t>
            </a:r>
          </a:p>
          <a:p>
            <a:pPr marL="428625" indent="-428625">
              <a:spcBef>
                <a:spcPct val="33000"/>
              </a:spcBef>
            </a:pPr>
            <a:r>
              <a:rPr lang="en-US" altLang="en-US" sz="1800" dirty="0"/>
              <a:t>Most Common Measures</a:t>
            </a:r>
          </a:p>
          <a:p>
            <a:pPr marL="428625" indent="-428625">
              <a:spcBef>
                <a:spcPct val="33000"/>
              </a:spcBef>
            </a:pPr>
            <a:r>
              <a:rPr lang="en-US" altLang="en-US" sz="1800" dirty="0"/>
              <a:t>Consider How Data Are Distributed</a:t>
            </a:r>
          </a:p>
          <a:p>
            <a:pPr marL="428625" indent="-428625">
              <a:spcBef>
                <a:spcPct val="33000"/>
              </a:spcBef>
            </a:pPr>
            <a:r>
              <a:rPr lang="en-US" altLang="en-US" sz="1800" dirty="0"/>
              <a:t>Show Variation About Mean (</a:t>
            </a:r>
            <a:r>
              <a:rPr lang="en-US" altLang="en-US" sz="1800" dirty="0">
                <a:latin typeface="Symbol" panose="05050102010706020507" pitchFamily="18" charset="2"/>
              </a:rPr>
              <a:t></a:t>
            </a:r>
            <a:r>
              <a:rPr lang="en-US" altLang="en-US" sz="1800" i="1" dirty="0"/>
              <a:t>X</a:t>
            </a:r>
            <a:r>
              <a:rPr lang="en-US" altLang="en-US" sz="1800" dirty="0"/>
              <a:t> or </a:t>
            </a:r>
            <a:r>
              <a:rPr lang="en-US" altLang="en-US" sz="1800" dirty="0">
                <a:latin typeface="Symbol" panose="05050102010706020507" pitchFamily="18" charset="2"/>
              </a:rPr>
              <a:t></a:t>
            </a:r>
            <a:r>
              <a:rPr lang="en-US" altLang="en-US" sz="1800" dirty="0"/>
              <a:t>)</a:t>
            </a:r>
          </a:p>
        </p:txBody>
      </p:sp>
      <p:sp>
        <p:nvSpPr>
          <p:cNvPr id="219139" name="Freeform 4"/>
          <p:cNvSpPr>
            <a:spLocks/>
          </p:cNvSpPr>
          <p:nvPr/>
        </p:nvSpPr>
        <p:spPr bwMode="auto">
          <a:xfrm>
            <a:off x="4239817" y="4992458"/>
            <a:ext cx="267890" cy="67866"/>
          </a:xfrm>
          <a:custGeom>
            <a:avLst/>
            <a:gdLst>
              <a:gd name="T0" fmla="*/ 0 w 225"/>
              <a:gd name="T1" fmla="*/ 141129542 h 57"/>
              <a:gd name="T2" fmla="*/ 564514255 w 225"/>
              <a:gd name="T3" fmla="*/ 141129542 h 57"/>
              <a:gd name="T4" fmla="*/ 491429052 w 225"/>
              <a:gd name="T5" fmla="*/ 0 h 57"/>
              <a:gd name="T6" fmla="*/ 68043336 w 225"/>
              <a:gd name="T7" fmla="*/ 0 h 57"/>
              <a:gd name="T8" fmla="*/ 0 w 225"/>
              <a:gd name="T9" fmla="*/ 141129542 h 57"/>
              <a:gd name="T10" fmla="*/ 0 60000 65536"/>
              <a:gd name="T11" fmla="*/ 0 60000 65536"/>
              <a:gd name="T12" fmla="*/ 0 60000 65536"/>
              <a:gd name="T13" fmla="*/ 0 60000 65536"/>
              <a:gd name="T14" fmla="*/ 0 60000 65536"/>
              <a:gd name="T15" fmla="*/ 0 w 225"/>
              <a:gd name="T16" fmla="*/ 0 h 57"/>
              <a:gd name="T17" fmla="*/ 225 w 225"/>
              <a:gd name="T18" fmla="*/ 57 h 57"/>
            </a:gdLst>
            <a:ahLst/>
            <a:cxnLst>
              <a:cxn ang="T10">
                <a:pos x="T0" y="T1"/>
              </a:cxn>
              <a:cxn ang="T11">
                <a:pos x="T2" y="T3"/>
              </a:cxn>
              <a:cxn ang="T12">
                <a:pos x="T4" y="T5"/>
              </a:cxn>
              <a:cxn ang="T13">
                <a:pos x="T6" y="T7"/>
              </a:cxn>
              <a:cxn ang="T14">
                <a:pos x="T8" y="T9"/>
              </a:cxn>
            </a:cxnLst>
            <a:rect l="T15" t="T16" r="T17" b="T18"/>
            <a:pathLst>
              <a:path w="225" h="57">
                <a:moveTo>
                  <a:pt x="0" y="56"/>
                </a:moveTo>
                <a:lnTo>
                  <a:pt x="224" y="56"/>
                </a:lnTo>
                <a:lnTo>
                  <a:pt x="195" y="0"/>
                </a:lnTo>
                <a:lnTo>
                  <a:pt x="27" y="0"/>
                </a:lnTo>
                <a:lnTo>
                  <a:pt x="0" y="56"/>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0" name="Freeform 5"/>
          <p:cNvSpPr>
            <a:spLocks/>
          </p:cNvSpPr>
          <p:nvPr/>
        </p:nvSpPr>
        <p:spPr bwMode="auto">
          <a:xfrm>
            <a:off x="4205288" y="5059135"/>
            <a:ext cx="333375" cy="69056"/>
          </a:xfrm>
          <a:custGeom>
            <a:avLst/>
            <a:gdLst>
              <a:gd name="T0" fmla="*/ 637600245 w 280"/>
              <a:gd name="T1" fmla="*/ 0 h 58"/>
              <a:gd name="T2" fmla="*/ 73085318 w 280"/>
              <a:gd name="T3" fmla="*/ 0 h 58"/>
              <a:gd name="T4" fmla="*/ 0 w 280"/>
              <a:gd name="T5" fmla="*/ 143649712 h 58"/>
              <a:gd name="T6" fmla="*/ 703124279 w 280"/>
              <a:gd name="T7" fmla="*/ 143649712 h 58"/>
              <a:gd name="T8" fmla="*/ 637600245 w 280"/>
              <a:gd name="T9" fmla="*/ 0 h 58"/>
              <a:gd name="T10" fmla="*/ 0 60000 65536"/>
              <a:gd name="T11" fmla="*/ 0 60000 65536"/>
              <a:gd name="T12" fmla="*/ 0 60000 65536"/>
              <a:gd name="T13" fmla="*/ 0 60000 65536"/>
              <a:gd name="T14" fmla="*/ 0 60000 65536"/>
              <a:gd name="T15" fmla="*/ 0 w 280"/>
              <a:gd name="T16" fmla="*/ 0 h 58"/>
              <a:gd name="T17" fmla="*/ 280 w 280"/>
              <a:gd name="T18" fmla="*/ 58 h 58"/>
            </a:gdLst>
            <a:ahLst/>
            <a:cxnLst>
              <a:cxn ang="T10">
                <a:pos x="T0" y="T1"/>
              </a:cxn>
              <a:cxn ang="T11">
                <a:pos x="T2" y="T3"/>
              </a:cxn>
              <a:cxn ang="T12">
                <a:pos x="T4" y="T5"/>
              </a:cxn>
              <a:cxn ang="T13">
                <a:pos x="T6" y="T7"/>
              </a:cxn>
              <a:cxn ang="T14">
                <a:pos x="T8" y="T9"/>
              </a:cxn>
            </a:cxnLst>
            <a:rect l="T15" t="T16" r="T17" b="T18"/>
            <a:pathLst>
              <a:path w="280" h="58">
                <a:moveTo>
                  <a:pt x="253" y="0"/>
                </a:moveTo>
                <a:lnTo>
                  <a:pt x="29" y="0"/>
                </a:lnTo>
                <a:lnTo>
                  <a:pt x="0" y="57"/>
                </a:lnTo>
                <a:lnTo>
                  <a:pt x="279" y="57"/>
                </a:lnTo>
                <a:lnTo>
                  <a:pt x="253" y="0"/>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1" name="Rectangle 6"/>
          <p:cNvSpPr>
            <a:spLocks noChangeArrowheads="1"/>
          </p:cNvSpPr>
          <p:nvPr/>
        </p:nvSpPr>
        <p:spPr bwMode="auto">
          <a:xfrm>
            <a:off x="4302919" y="5080566"/>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9142" name="Freeform 7"/>
          <p:cNvSpPr>
            <a:spLocks/>
          </p:cNvSpPr>
          <p:nvPr/>
        </p:nvSpPr>
        <p:spPr bwMode="auto">
          <a:xfrm>
            <a:off x="4171950" y="5126999"/>
            <a:ext cx="401241" cy="66675"/>
          </a:xfrm>
          <a:custGeom>
            <a:avLst/>
            <a:gdLst>
              <a:gd name="T0" fmla="*/ 0 w 337"/>
              <a:gd name="T1" fmla="*/ 138609399 h 56"/>
              <a:gd name="T2" fmla="*/ 846773382 w 337"/>
              <a:gd name="T3" fmla="*/ 138609399 h 56"/>
              <a:gd name="T4" fmla="*/ 773689404 w 337"/>
              <a:gd name="T5" fmla="*/ 0 h 56"/>
              <a:gd name="T6" fmla="*/ 70564440 w 337"/>
              <a:gd name="T7" fmla="*/ 0 h 56"/>
              <a:gd name="T8" fmla="*/ 0 w 337"/>
              <a:gd name="T9" fmla="*/ 138609399 h 56"/>
              <a:gd name="T10" fmla="*/ 0 60000 65536"/>
              <a:gd name="T11" fmla="*/ 0 60000 65536"/>
              <a:gd name="T12" fmla="*/ 0 60000 65536"/>
              <a:gd name="T13" fmla="*/ 0 60000 65536"/>
              <a:gd name="T14" fmla="*/ 0 60000 65536"/>
              <a:gd name="T15" fmla="*/ 0 w 337"/>
              <a:gd name="T16" fmla="*/ 0 h 56"/>
              <a:gd name="T17" fmla="*/ 337 w 337"/>
              <a:gd name="T18" fmla="*/ 56 h 56"/>
            </a:gdLst>
            <a:ahLst/>
            <a:cxnLst>
              <a:cxn ang="T10">
                <a:pos x="T0" y="T1"/>
              </a:cxn>
              <a:cxn ang="T11">
                <a:pos x="T2" y="T3"/>
              </a:cxn>
              <a:cxn ang="T12">
                <a:pos x="T4" y="T5"/>
              </a:cxn>
              <a:cxn ang="T13">
                <a:pos x="T6" y="T7"/>
              </a:cxn>
              <a:cxn ang="T14">
                <a:pos x="T8" y="T9"/>
              </a:cxn>
            </a:cxnLst>
            <a:rect l="T15" t="T16" r="T17" b="T18"/>
            <a:pathLst>
              <a:path w="337" h="56">
                <a:moveTo>
                  <a:pt x="0" y="55"/>
                </a:moveTo>
                <a:lnTo>
                  <a:pt x="336" y="55"/>
                </a:lnTo>
                <a:lnTo>
                  <a:pt x="307" y="0"/>
                </a:lnTo>
                <a:lnTo>
                  <a:pt x="28" y="0"/>
                </a:lnTo>
                <a:lnTo>
                  <a:pt x="0" y="55"/>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3" name="Freeform 8"/>
          <p:cNvSpPr>
            <a:spLocks/>
          </p:cNvSpPr>
          <p:nvPr/>
        </p:nvSpPr>
        <p:spPr bwMode="auto">
          <a:xfrm>
            <a:off x="4271963" y="4926974"/>
            <a:ext cx="201216" cy="66675"/>
          </a:xfrm>
          <a:custGeom>
            <a:avLst/>
            <a:gdLst>
              <a:gd name="T0" fmla="*/ 0 w 169"/>
              <a:gd name="T1" fmla="*/ 138609399 h 56"/>
              <a:gd name="T2" fmla="*/ 423387085 w 169"/>
              <a:gd name="T3" fmla="*/ 138609399 h 56"/>
              <a:gd name="T4" fmla="*/ 350303138 w 169"/>
              <a:gd name="T5" fmla="*/ 0 h 56"/>
              <a:gd name="T6" fmla="*/ 70564506 w 169"/>
              <a:gd name="T7" fmla="*/ 0 h 56"/>
              <a:gd name="T8" fmla="*/ 0 w 169"/>
              <a:gd name="T9" fmla="*/ 138609399 h 56"/>
              <a:gd name="T10" fmla="*/ 0 60000 65536"/>
              <a:gd name="T11" fmla="*/ 0 60000 65536"/>
              <a:gd name="T12" fmla="*/ 0 60000 65536"/>
              <a:gd name="T13" fmla="*/ 0 60000 65536"/>
              <a:gd name="T14" fmla="*/ 0 60000 65536"/>
              <a:gd name="T15" fmla="*/ 0 w 169"/>
              <a:gd name="T16" fmla="*/ 0 h 56"/>
              <a:gd name="T17" fmla="*/ 169 w 169"/>
              <a:gd name="T18" fmla="*/ 56 h 56"/>
            </a:gdLst>
            <a:ahLst/>
            <a:cxnLst>
              <a:cxn ang="T10">
                <a:pos x="T0" y="T1"/>
              </a:cxn>
              <a:cxn ang="T11">
                <a:pos x="T2" y="T3"/>
              </a:cxn>
              <a:cxn ang="T12">
                <a:pos x="T4" y="T5"/>
              </a:cxn>
              <a:cxn ang="T13">
                <a:pos x="T6" y="T7"/>
              </a:cxn>
              <a:cxn ang="T14">
                <a:pos x="T8" y="T9"/>
              </a:cxn>
            </a:cxnLst>
            <a:rect l="T15" t="T16" r="T17" b="T18"/>
            <a:pathLst>
              <a:path w="169" h="56">
                <a:moveTo>
                  <a:pt x="0" y="55"/>
                </a:moveTo>
                <a:lnTo>
                  <a:pt x="168" y="55"/>
                </a:lnTo>
                <a:lnTo>
                  <a:pt x="139" y="0"/>
                </a:lnTo>
                <a:lnTo>
                  <a:pt x="28" y="0"/>
                </a:lnTo>
                <a:lnTo>
                  <a:pt x="0" y="55"/>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4" name="Freeform 9"/>
          <p:cNvSpPr>
            <a:spLocks/>
          </p:cNvSpPr>
          <p:nvPr/>
        </p:nvSpPr>
        <p:spPr bwMode="auto">
          <a:xfrm>
            <a:off x="4305300" y="4859110"/>
            <a:ext cx="133350" cy="69056"/>
          </a:xfrm>
          <a:custGeom>
            <a:avLst/>
            <a:gdLst>
              <a:gd name="T0" fmla="*/ 0 w 112"/>
              <a:gd name="T1" fmla="*/ 143649712 h 58"/>
              <a:gd name="T2" fmla="*/ 279738160 w 112"/>
              <a:gd name="T3" fmla="*/ 143649712 h 58"/>
              <a:gd name="T4" fmla="*/ 214214116 w 112"/>
              <a:gd name="T5" fmla="*/ 0 h 58"/>
              <a:gd name="T6" fmla="*/ 73085330 w 112"/>
              <a:gd name="T7" fmla="*/ 0 h 58"/>
              <a:gd name="T8" fmla="*/ 0 w 112"/>
              <a:gd name="T9" fmla="*/ 143649712 h 58"/>
              <a:gd name="T10" fmla="*/ 0 60000 65536"/>
              <a:gd name="T11" fmla="*/ 0 60000 65536"/>
              <a:gd name="T12" fmla="*/ 0 60000 65536"/>
              <a:gd name="T13" fmla="*/ 0 60000 65536"/>
              <a:gd name="T14" fmla="*/ 0 60000 65536"/>
              <a:gd name="T15" fmla="*/ 0 w 112"/>
              <a:gd name="T16" fmla="*/ 0 h 58"/>
              <a:gd name="T17" fmla="*/ 112 w 112"/>
              <a:gd name="T18" fmla="*/ 58 h 58"/>
            </a:gdLst>
            <a:ahLst/>
            <a:cxnLst>
              <a:cxn ang="T10">
                <a:pos x="T0" y="T1"/>
              </a:cxn>
              <a:cxn ang="T11">
                <a:pos x="T2" y="T3"/>
              </a:cxn>
              <a:cxn ang="T12">
                <a:pos x="T4" y="T5"/>
              </a:cxn>
              <a:cxn ang="T13">
                <a:pos x="T6" y="T7"/>
              </a:cxn>
              <a:cxn ang="T14">
                <a:pos x="T8" y="T9"/>
              </a:cxn>
            </a:cxnLst>
            <a:rect l="T15" t="T16" r="T17" b="T18"/>
            <a:pathLst>
              <a:path w="112" h="58">
                <a:moveTo>
                  <a:pt x="0" y="57"/>
                </a:moveTo>
                <a:lnTo>
                  <a:pt x="111" y="57"/>
                </a:lnTo>
                <a:lnTo>
                  <a:pt x="85" y="0"/>
                </a:lnTo>
                <a:lnTo>
                  <a:pt x="29" y="0"/>
                </a:lnTo>
                <a:lnTo>
                  <a:pt x="0" y="57"/>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5" name="Freeform 10"/>
          <p:cNvSpPr>
            <a:spLocks/>
          </p:cNvSpPr>
          <p:nvPr/>
        </p:nvSpPr>
        <p:spPr bwMode="auto">
          <a:xfrm>
            <a:off x="4339830" y="4793624"/>
            <a:ext cx="67865" cy="66675"/>
          </a:xfrm>
          <a:custGeom>
            <a:avLst/>
            <a:gdLst>
              <a:gd name="T0" fmla="*/ 0 w 57"/>
              <a:gd name="T1" fmla="*/ 138609399 h 56"/>
              <a:gd name="T2" fmla="*/ 141127982 w 57"/>
              <a:gd name="T3" fmla="*/ 138609399 h 56"/>
              <a:gd name="T4" fmla="*/ 68043056 w 57"/>
              <a:gd name="T5" fmla="*/ 0 h 56"/>
              <a:gd name="T6" fmla="*/ 0 w 57"/>
              <a:gd name="T7" fmla="*/ 138609399 h 56"/>
              <a:gd name="T8" fmla="*/ 0 60000 65536"/>
              <a:gd name="T9" fmla="*/ 0 60000 65536"/>
              <a:gd name="T10" fmla="*/ 0 60000 65536"/>
              <a:gd name="T11" fmla="*/ 0 60000 65536"/>
              <a:gd name="T12" fmla="*/ 0 w 57"/>
              <a:gd name="T13" fmla="*/ 0 h 56"/>
              <a:gd name="T14" fmla="*/ 57 w 57"/>
              <a:gd name="T15" fmla="*/ 56 h 56"/>
            </a:gdLst>
            <a:ahLst/>
            <a:cxnLst>
              <a:cxn ang="T8">
                <a:pos x="T0" y="T1"/>
              </a:cxn>
              <a:cxn ang="T9">
                <a:pos x="T2" y="T3"/>
              </a:cxn>
              <a:cxn ang="T10">
                <a:pos x="T4" y="T5"/>
              </a:cxn>
              <a:cxn ang="T11">
                <a:pos x="T6" y="T7"/>
              </a:cxn>
            </a:cxnLst>
            <a:rect l="T12" t="T13" r="T14" b="T15"/>
            <a:pathLst>
              <a:path w="57" h="56">
                <a:moveTo>
                  <a:pt x="0" y="55"/>
                </a:moveTo>
                <a:lnTo>
                  <a:pt x="56" y="55"/>
                </a:lnTo>
                <a:lnTo>
                  <a:pt x="27" y="0"/>
                </a:lnTo>
                <a:lnTo>
                  <a:pt x="0" y="55"/>
                </a:lnTo>
              </a:path>
            </a:pathLst>
          </a:custGeom>
          <a:solidFill>
            <a:srgbClr val="808000"/>
          </a:solidFill>
          <a:ln w="12700" cap="rnd" cmpd="sng">
            <a:solidFill>
              <a:srgbClr val="000000"/>
            </a:solidFill>
            <a:prstDash val="solid"/>
            <a:round/>
            <a:headEnd type="none" w="med" len="med"/>
            <a:tailEnd type="none" w="med" len="med"/>
          </a:ln>
        </p:spPr>
        <p:txBody>
          <a:bodyPr/>
          <a:lstStyle/>
          <a:p>
            <a:endParaRPr lang="en-US" sz="1350"/>
          </a:p>
        </p:txBody>
      </p:sp>
      <p:sp>
        <p:nvSpPr>
          <p:cNvPr id="219146" name="Line 11"/>
          <p:cNvSpPr>
            <a:spLocks noChangeShapeType="1"/>
          </p:cNvSpPr>
          <p:nvPr/>
        </p:nvSpPr>
        <p:spPr bwMode="auto">
          <a:xfrm flipV="1">
            <a:off x="4371975" y="4188788"/>
            <a:ext cx="0" cy="529828"/>
          </a:xfrm>
          <a:prstGeom prst="line">
            <a:avLst/>
          </a:prstGeom>
          <a:noFill/>
          <a:ln w="25400">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392652" name="Rectangle 12"/>
          <p:cNvSpPr>
            <a:spLocks noChangeArrowheads="1"/>
          </p:cNvSpPr>
          <p:nvPr/>
        </p:nvSpPr>
        <p:spPr bwMode="auto">
          <a:xfrm>
            <a:off x="3230166" y="4838869"/>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rgbClr val="C00000"/>
                </a:solidFill>
                <a:effectLst>
                  <a:outerShdw blurRad="38100" dist="38100" dir="2700000" algn="tl">
                    <a:srgbClr val="C0C0C0"/>
                  </a:outerShdw>
                </a:effectLst>
              </a:rPr>
              <a:t>4</a:t>
            </a:r>
          </a:p>
        </p:txBody>
      </p:sp>
      <p:sp>
        <p:nvSpPr>
          <p:cNvPr id="1392653" name="Rectangle 13"/>
          <p:cNvSpPr>
            <a:spLocks noChangeArrowheads="1"/>
          </p:cNvSpPr>
          <p:nvPr/>
        </p:nvSpPr>
        <p:spPr bwMode="auto">
          <a:xfrm>
            <a:off x="3659982" y="4838869"/>
            <a:ext cx="282931"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rgbClr val="C00000"/>
                </a:solidFill>
                <a:effectLst>
                  <a:outerShdw blurRad="38100" dist="38100" dir="2700000" algn="tl">
                    <a:srgbClr val="C0C0C0"/>
                  </a:outerShdw>
                </a:effectLst>
              </a:rPr>
              <a:t>6</a:t>
            </a:r>
          </a:p>
        </p:txBody>
      </p:sp>
      <p:sp>
        <p:nvSpPr>
          <p:cNvPr id="1392654" name="Rectangle 14"/>
          <p:cNvSpPr>
            <a:spLocks noChangeArrowheads="1"/>
          </p:cNvSpPr>
          <p:nvPr/>
        </p:nvSpPr>
        <p:spPr bwMode="auto">
          <a:xfrm>
            <a:off x="4247964" y="4833156"/>
            <a:ext cx="292038" cy="413576"/>
          </a:xfrm>
          <a:prstGeom prst="rect">
            <a:avLst/>
          </a:prstGeom>
          <a:noFill/>
          <a:ln>
            <a:noFill/>
          </a:ln>
          <a:effectLst/>
          <a:extLst/>
        </p:spPr>
        <p:txBody>
          <a:bodyPr wrap="square" lIns="67866" tIns="33338" rIns="67866" bIns="33338">
            <a:spAutoFit/>
          </a:bodyPr>
          <a:lstStyle/>
          <a:p>
            <a:pPr eaLnBrk="0" hangingPunct="0">
              <a:defRPr/>
            </a:pPr>
            <a:r>
              <a:rPr lang="en-US" altLang="en-US" sz="2250" dirty="0">
                <a:effectLst>
                  <a:outerShdw blurRad="38100" dist="38100" dir="2700000" algn="tl">
                    <a:srgbClr val="C0C0C0"/>
                  </a:outerShdw>
                </a:effectLst>
              </a:rPr>
              <a:t>8</a:t>
            </a:r>
          </a:p>
        </p:txBody>
      </p:sp>
      <p:sp>
        <p:nvSpPr>
          <p:cNvPr id="1392655" name="Rectangle 15"/>
          <p:cNvSpPr>
            <a:spLocks noChangeArrowheads="1"/>
          </p:cNvSpPr>
          <p:nvPr/>
        </p:nvSpPr>
        <p:spPr bwMode="auto">
          <a:xfrm>
            <a:off x="4604147" y="4838869"/>
            <a:ext cx="428804"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rgbClr val="C00000"/>
                </a:solidFill>
                <a:effectLst>
                  <a:outerShdw blurRad="38100" dist="38100" dir="2700000" algn="tl">
                    <a:srgbClr val="C0C0C0"/>
                  </a:outerShdw>
                </a:effectLst>
              </a:rPr>
              <a:t>10</a:t>
            </a:r>
          </a:p>
        </p:txBody>
      </p:sp>
      <p:sp>
        <p:nvSpPr>
          <p:cNvPr id="1392656" name="Rectangle 16"/>
          <p:cNvSpPr>
            <a:spLocks noChangeArrowheads="1"/>
          </p:cNvSpPr>
          <p:nvPr/>
        </p:nvSpPr>
        <p:spPr bwMode="auto">
          <a:xfrm>
            <a:off x="5116116" y="4838869"/>
            <a:ext cx="428804"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solidFill>
                  <a:srgbClr val="C00000"/>
                </a:solidFill>
                <a:effectLst>
                  <a:outerShdw blurRad="38100" dist="38100" dir="2700000" algn="tl">
                    <a:srgbClr val="C0C0C0"/>
                  </a:outerShdw>
                </a:effectLst>
              </a:rPr>
              <a:t>12</a:t>
            </a:r>
          </a:p>
        </p:txBody>
      </p:sp>
      <p:sp>
        <p:nvSpPr>
          <p:cNvPr id="219152" name="Line 17"/>
          <p:cNvSpPr>
            <a:spLocks noChangeShapeType="1"/>
          </p:cNvSpPr>
          <p:nvPr/>
        </p:nvSpPr>
        <p:spPr bwMode="auto">
          <a:xfrm>
            <a:off x="3273028" y="4793624"/>
            <a:ext cx="2452688" cy="0"/>
          </a:xfrm>
          <a:prstGeom prst="line">
            <a:avLst/>
          </a:prstGeom>
          <a:noFill/>
          <a:ln w="25400">
            <a:solidFill>
              <a:srgbClr val="7030A0"/>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19153" name="Freeform 18"/>
          <p:cNvSpPr>
            <a:spLocks/>
          </p:cNvSpPr>
          <p:nvPr/>
        </p:nvSpPr>
        <p:spPr bwMode="auto">
          <a:xfrm>
            <a:off x="5735242" y="4749572"/>
            <a:ext cx="82153" cy="83344"/>
          </a:xfrm>
          <a:custGeom>
            <a:avLst/>
            <a:gdLst>
              <a:gd name="T0" fmla="*/ 0 w 69"/>
              <a:gd name="T1" fmla="*/ 0 h 70"/>
              <a:gd name="T2" fmla="*/ 171369817 w 69"/>
              <a:gd name="T3" fmla="*/ 85685300 h 70"/>
              <a:gd name="T4" fmla="*/ 0 w 69"/>
              <a:gd name="T5" fmla="*/ 173891549 h 70"/>
              <a:gd name="T6" fmla="*/ 0 w 69"/>
              <a:gd name="T7" fmla="*/ 0 h 70"/>
              <a:gd name="T8" fmla="*/ 0 60000 65536"/>
              <a:gd name="T9" fmla="*/ 0 60000 65536"/>
              <a:gd name="T10" fmla="*/ 0 60000 65536"/>
              <a:gd name="T11" fmla="*/ 0 60000 65536"/>
              <a:gd name="T12" fmla="*/ 0 w 69"/>
              <a:gd name="T13" fmla="*/ 0 h 70"/>
              <a:gd name="T14" fmla="*/ 69 w 69"/>
              <a:gd name="T15" fmla="*/ 70 h 70"/>
            </a:gdLst>
            <a:ahLst/>
            <a:cxnLst>
              <a:cxn ang="T8">
                <a:pos x="T0" y="T1"/>
              </a:cxn>
              <a:cxn ang="T9">
                <a:pos x="T2" y="T3"/>
              </a:cxn>
              <a:cxn ang="T10">
                <a:pos x="T4" y="T5"/>
              </a:cxn>
              <a:cxn ang="T11">
                <a:pos x="T6" y="T7"/>
              </a:cxn>
            </a:cxnLst>
            <a:rect l="T12" t="T13" r="T14" b="T15"/>
            <a:pathLst>
              <a:path w="69" h="70">
                <a:moveTo>
                  <a:pt x="0" y="0"/>
                </a:moveTo>
                <a:lnTo>
                  <a:pt x="68" y="34"/>
                </a:lnTo>
                <a:lnTo>
                  <a:pt x="0" y="69"/>
                </a:lnTo>
                <a:lnTo>
                  <a:pt x="0" y="0"/>
                </a:lnTo>
              </a:path>
            </a:pathLst>
          </a:custGeom>
          <a:solidFill>
            <a:schemeClr val="accent6">
              <a:lumMod val="50000"/>
            </a:schemeClr>
          </a:solidFill>
          <a:ln>
            <a:noFill/>
          </a:ln>
          <a:extLst/>
        </p:spPr>
        <p:txBody>
          <a:bodyPr/>
          <a:lstStyle/>
          <a:p>
            <a:endParaRPr lang="en-US" sz="1350"/>
          </a:p>
        </p:txBody>
      </p:sp>
      <p:sp>
        <p:nvSpPr>
          <p:cNvPr id="219154" name="Rectangle 19"/>
          <p:cNvSpPr>
            <a:spLocks noChangeArrowheads="1"/>
          </p:cNvSpPr>
          <p:nvPr/>
        </p:nvSpPr>
        <p:spPr bwMode="auto">
          <a:xfrm>
            <a:off x="4389835" y="4879351"/>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9155" name="Freeform 20"/>
          <p:cNvSpPr>
            <a:spLocks/>
          </p:cNvSpPr>
          <p:nvPr/>
        </p:nvSpPr>
        <p:spPr bwMode="auto">
          <a:xfrm>
            <a:off x="3518299" y="4538832"/>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7700887 w 138"/>
              <a:gd name="T19" fmla="*/ 115927186 h 138"/>
              <a:gd name="T20" fmla="*/ 345262147 w 138"/>
              <a:gd name="T21" fmla="*/ 171370599 h 138"/>
              <a:gd name="T22" fmla="*/ 337700887 w 138"/>
              <a:gd name="T23" fmla="*/ 226814061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4" y="46"/>
                </a:lnTo>
                <a:lnTo>
                  <a:pt x="137" y="68"/>
                </a:lnTo>
                <a:lnTo>
                  <a:pt x="134" y="90"/>
                </a:lnTo>
                <a:lnTo>
                  <a:pt x="125" y="108"/>
                </a:lnTo>
                <a:lnTo>
                  <a:pt x="110" y="123"/>
                </a:lnTo>
                <a:lnTo>
                  <a:pt x="90" y="133"/>
                </a:lnTo>
                <a:lnTo>
                  <a:pt x="70" y="137"/>
                </a:lnTo>
                <a:lnTo>
                  <a:pt x="48" y="133"/>
                </a:lnTo>
                <a:lnTo>
                  <a:pt x="30"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56" name="Freeform 21"/>
          <p:cNvSpPr>
            <a:spLocks/>
          </p:cNvSpPr>
          <p:nvPr/>
        </p:nvSpPr>
        <p:spPr bwMode="auto">
          <a:xfrm>
            <a:off x="3543300" y="4563834"/>
            <a:ext cx="114300" cy="111919"/>
          </a:xfrm>
          <a:custGeom>
            <a:avLst/>
            <a:gdLst>
              <a:gd name="T0" fmla="*/ 0 w 96"/>
              <a:gd name="T1" fmla="*/ 118448149 h 94"/>
              <a:gd name="T2" fmla="*/ 10080625 w 96"/>
              <a:gd name="T3" fmla="*/ 75604688 h 94"/>
              <a:gd name="T4" fmla="*/ 32762827 w 96"/>
              <a:gd name="T5" fmla="*/ 40322499 h 94"/>
              <a:gd name="T6" fmla="*/ 63004705 w 96"/>
              <a:gd name="T7" fmla="*/ 15120939 h 94"/>
              <a:gd name="T8" fmla="*/ 100806243 w 96"/>
              <a:gd name="T9" fmla="*/ 0 h 94"/>
              <a:gd name="T10" fmla="*/ 138609393 w 96"/>
              <a:gd name="T11" fmla="*/ 0 h 94"/>
              <a:gd name="T12" fmla="*/ 181451242 w 96"/>
              <a:gd name="T13" fmla="*/ 15120939 h 94"/>
              <a:gd name="T14" fmla="*/ 214214106 w 96"/>
              <a:gd name="T15" fmla="*/ 40322499 h 94"/>
              <a:gd name="T16" fmla="*/ 231854401 w 96"/>
              <a:gd name="T17" fmla="*/ 75604688 h 94"/>
              <a:gd name="T18" fmla="*/ 239415661 w 96"/>
              <a:gd name="T19" fmla="*/ 118448149 h 94"/>
              <a:gd name="T20" fmla="*/ 231854401 w 96"/>
              <a:gd name="T21" fmla="*/ 158770636 h 94"/>
              <a:gd name="T22" fmla="*/ 214214106 w 96"/>
              <a:gd name="T23" fmla="*/ 194052812 h 94"/>
              <a:gd name="T24" fmla="*/ 181451242 w 96"/>
              <a:gd name="T25" fmla="*/ 219254416 h 94"/>
              <a:gd name="T26" fmla="*/ 138609393 w 96"/>
              <a:gd name="T27" fmla="*/ 234375348 h 94"/>
              <a:gd name="T28" fmla="*/ 100806243 w 96"/>
              <a:gd name="T29" fmla="*/ 234375348 h 94"/>
              <a:gd name="T30" fmla="*/ 63004705 w 96"/>
              <a:gd name="T31" fmla="*/ 219254416 h 94"/>
              <a:gd name="T32" fmla="*/ 32762827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3" y="16"/>
                </a:lnTo>
                <a:lnTo>
                  <a:pt x="25" y="6"/>
                </a:lnTo>
                <a:lnTo>
                  <a:pt x="40" y="0"/>
                </a:lnTo>
                <a:lnTo>
                  <a:pt x="55" y="0"/>
                </a:lnTo>
                <a:lnTo>
                  <a:pt x="72" y="6"/>
                </a:lnTo>
                <a:lnTo>
                  <a:pt x="85" y="16"/>
                </a:lnTo>
                <a:lnTo>
                  <a:pt x="92" y="30"/>
                </a:lnTo>
                <a:lnTo>
                  <a:pt x="95" y="47"/>
                </a:lnTo>
                <a:lnTo>
                  <a:pt x="92" y="63"/>
                </a:lnTo>
                <a:lnTo>
                  <a:pt x="85" y="77"/>
                </a:lnTo>
                <a:lnTo>
                  <a:pt x="72" y="87"/>
                </a:lnTo>
                <a:lnTo>
                  <a:pt x="55" y="93"/>
                </a:lnTo>
                <a:lnTo>
                  <a:pt x="40" y="93"/>
                </a:lnTo>
                <a:lnTo>
                  <a:pt x="25" y="87"/>
                </a:lnTo>
                <a:lnTo>
                  <a:pt x="13"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57" name="Freeform 22"/>
          <p:cNvSpPr>
            <a:spLocks/>
          </p:cNvSpPr>
          <p:nvPr/>
        </p:nvSpPr>
        <p:spPr bwMode="auto">
          <a:xfrm>
            <a:off x="4117183" y="4538832"/>
            <a:ext cx="164306" cy="164306"/>
          </a:xfrm>
          <a:custGeom>
            <a:avLst/>
            <a:gdLst>
              <a:gd name="T0" fmla="*/ 0 w 138"/>
              <a:gd name="T1" fmla="*/ 171370599 h 138"/>
              <a:gd name="T2" fmla="*/ 10080624 w 138"/>
              <a:gd name="T3" fmla="*/ 115927186 h 138"/>
              <a:gd name="T4" fmla="*/ 30241874 w 138"/>
              <a:gd name="T5" fmla="*/ 70564369 h 138"/>
              <a:gd name="T6" fmla="*/ 68045007 w 138"/>
              <a:gd name="T7" fmla="*/ 30241874 h 138"/>
              <a:gd name="T8" fmla="*/ 120967496 w 138"/>
              <a:gd name="T9" fmla="*/ 5040312 h 138"/>
              <a:gd name="T10" fmla="*/ 171370599 w 138"/>
              <a:gd name="T11" fmla="*/ 0 h 138"/>
              <a:gd name="T12" fmla="*/ 224294700 w 138"/>
              <a:gd name="T13" fmla="*/ 5040312 h 138"/>
              <a:gd name="T14" fmla="*/ 272176854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6814061 h 138"/>
              <a:gd name="T24" fmla="*/ 315020285 w 138"/>
              <a:gd name="T25" fmla="*/ 272176854 h 138"/>
              <a:gd name="T26" fmla="*/ 272176854 w 138"/>
              <a:gd name="T27" fmla="*/ 309979975 h 138"/>
              <a:gd name="T28" fmla="*/ 224294700 w 138"/>
              <a:gd name="T29" fmla="*/ 335181526 h 138"/>
              <a:gd name="T30" fmla="*/ 171370599 w 138"/>
              <a:gd name="T31" fmla="*/ 345262147 h 138"/>
              <a:gd name="T32" fmla="*/ 120967496 w 138"/>
              <a:gd name="T33" fmla="*/ 335181526 h 138"/>
              <a:gd name="T34" fmla="*/ 68045007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27" y="12"/>
                </a:lnTo>
                <a:lnTo>
                  <a:pt x="48" y="2"/>
                </a:lnTo>
                <a:lnTo>
                  <a:pt x="68" y="0"/>
                </a:lnTo>
                <a:lnTo>
                  <a:pt x="89" y="2"/>
                </a:lnTo>
                <a:lnTo>
                  <a:pt x="108" y="12"/>
                </a:lnTo>
                <a:lnTo>
                  <a:pt x="125" y="28"/>
                </a:lnTo>
                <a:lnTo>
                  <a:pt x="133" y="46"/>
                </a:lnTo>
                <a:lnTo>
                  <a:pt x="137" y="68"/>
                </a:lnTo>
                <a:lnTo>
                  <a:pt x="133" y="90"/>
                </a:lnTo>
                <a:lnTo>
                  <a:pt x="125" y="108"/>
                </a:lnTo>
                <a:lnTo>
                  <a:pt x="108" y="123"/>
                </a:lnTo>
                <a:lnTo>
                  <a:pt x="89" y="133"/>
                </a:lnTo>
                <a:lnTo>
                  <a:pt x="68" y="137"/>
                </a:lnTo>
                <a:lnTo>
                  <a:pt x="48" y="133"/>
                </a:lnTo>
                <a:lnTo>
                  <a:pt x="27"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58" name="Freeform 23"/>
          <p:cNvSpPr>
            <a:spLocks/>
          </p:cNvSpPr>
          <p:nvPr/>
        </p:nvSpPr>
        <p:spPr bwMode="auto">
          <a:xfrm>
            <a:off x="4142186" y="4563834"/>
            <a:ext cx="111919" cy="111919"/>
          </a:xfrm>
          <a:custGeom>
            <a:avLst/>
            <a:gdLst>
              <a:gd name="T0" fmla="*/ 0 w 94"/>
              <a:gd name="T1" fmla="*/ 118448149 h 94"/>
              <a:gd name="T2" fmla="*/ 10080625 w 94"/>
              <a:gd name="T3" fmla="*/ 75604688 h 94"/>
              <a:gd name="T4" fmla="*/ 25201561 w 94"/>
              <a:gd name="T5" fmla="*/ 40322499 h 94"/>
              <a:gd name="T6" fmla="*/ 57964393 w 94"/>
              <a:gd name="T7" fmla="*/ 15120939 h 94"/>
              <a:gd name="T8" fmla="*/ 98286880 w 94"/>
              <a:gd name="T9" fmla="*/ 0 h 94"/>
              <a:gd name="T10" fmla="*/ 138609392 w 94"/>
              <a:gd name="T11" fmla="*/ 0 h 94"/>
              <a:gd name="T12" fmla="*/ 176410930 w 94"/>
              <a:gd name="T13" fmla="*/ 15120939 h 94"/>
              <a:gd name="T14" fmla="*/ 209173794 w 94"/>
              <a:gd name="T15" fmla="*/ 40322499 h 94"/>
              <a:gd name="T16" fmla="*/ 229335037 w 94"/>
              <a:gd name="T17" fmla="*/ 75604688 h 94"/>
              <a:gd name="T18" fmla="*/ 234375348 w 94"/>
              <a:gd name="T19" fmla="*/ 118448149 h 94"/>
              <a:gd name="T20" fmla="*/ 229335037 w 94"/>
              <a:gd name="T21" fmla="*/ 158770636 h 94"/>
              <a:gd name="T22" fmla="*/ 209173794 w 94"/>
              <a:gd name="T23" fmla="*/ 194052812 h 94"/>
              <a:gd name="T24" fmla="*/ 176410930 w 94"/>
              <a:gd name="T25" fmla="*/ 219254416 h 94"/>
              <a:gd name="T26" fmla="*/ 138609392 w 94"/>
              <a:gd name="T27" fmla="*/ 234375348 h 94"/>
              <a:gd name="T28" fmla="*/ 98286880 w 94"/>
              <a:gd name="T29" fmla="*/ 234375348 h 94"/>
              <a:gd name="T30" fmla="*/ 57964393 w 94"/>
              <a:gd name="T31" fmla="*/ 219254416 h 94"/>
              <a:gd name="T32" fmla="*/ 25201561 w 94"/>
              <a:gd name="T33" fmla="*/ 194052812 h 94"/>
              <a:gd name="T34" fmla="*/ 10080625 w 94"/>
              <a:gd name="T35" fmla="*/ 158770636 h 94"/>
              <a:gd name="T36" fmla="*/ 0 w 94"/>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4"/>
              <a:gd name="T58" fmla="*/ 0 h 94"/>
              <a:gd name="T59" fmla="*/ 94 w 94"/>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4" h="94">
                <a:moveTo>
                  <a:pt x="0" y="47"/>
                </a:moveTo>
                <a:lnTo>
                  <a:pt x="4" y="30"/>
                </a:lnTo>
                <a:lnTo>
                  <a:pt x="10" y="16"/>
                </a:lnTo>
                <a:lnTo>
                  <a:pt x="23" y="6"/>
                </a:lnTo>
                <a:lnTo>
                  <a:pt x="39" y="0"/>
                </a:lnTo>
                <a:lnTo>
                  <a:pt x="55" y="0"/>
                </a:lnTo>
                <a:lnTo>
                  <a:pt x="70" y="6"/>
                </a:lnTo>
                <a:lnTo>
                  <a:pt x="83" y="16"/>
                </a:lnTo>
                <a:lnTo>
                  <a:pt x="91" y="30"/>
                </a:lnTo>
                <a:lnTo>
                  <a:pt x="93" y="47"/>
                </a:lnTo>
                <a:lnTo>
                  <a:pt x="91" y="63"/>
                </a:lnTo>
                <a:lnTo>
                  <a:pt x="83" y="77"/>
                </a:lnTo>
                <a:lnTo>
                  <a:pt x="70" y="87"/>
                </a:lnTo>
                <a:lnTo>
                  <a:pt x="55" y="93"/>
                </a:lnTo>
                <a:lnTo>
                  <a:pt x="39" y="93"/>
                </a:lnTo>
                <a:lnTo>
                  <a:pt x="23" y="87"/>
                </a:lnTo>
                <a:lnTo>
                  <a:pt x="10"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59" name="Freeform 24"/>
          <p:cNvSpPr>
            <a:spLocks/>
          </p:cNvSpPr>
          <p:nvPr/>
        </p:nvSpPr>
        <p:spPr bwMode="auto">
          <a:xfrm>
            <a:off x="4883945" y="4538832"/>
            <a:ext cx="164306" cy="164306"/>
          </a:xfrm>
          <a:custGeom>
            <a:avLst/>
            <a:gdLst>
              <a:gd name="T0" fmla="*/ 0 w 138"/>
              <a:gd name="T1" fmla="*/ 171370599 h 138"/>
              <a:gd name="T2" fmla="*/ 10080624 w 138"/>
              <a:gd name="T3" fmla="*/ 115927186 h 138"/>
              <a:gd name="T4" fmla="*/ 30241874 w 138"/>
              <a:gd name="T5" fmla="*/ 70564369 h 138"/>
              <a:gd name="T6" fmla="*/ 75604679 w 138"/>
              <a:gd name="T7" fmla="*/ 30241874 h 138"/>
              <a:gd name="T8" fmla="*/ 120967496 w 138"/>
              <a:gd name="T9" fmla="*/ 5040312 h 138"/>
              <a:gd name="T10" fmla="*/ 176410909 w 138"/>
              <a:gd name="T11" fmla="*/ 0 h 138"/>
              <a:gd name="T12" fmla="*/ 226814061 w 138"/>
              <a:gd name="T13" fmla="*/ 5040312 h 138"/>
              <a:gd name="T14" fmla="*/ 277217164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6814061 h 138"/>
              <a:gd name="T24" fmla="*/ 315020285 w 138"/>
              <a:gd name="T25" fmla="*/ 272176854 h 138"/>
              <a:gd name="T26" fmla="*/ 277217164 w 138"/>
              <a:gd name="T27" fmla="*/ 309979975 h 138"/>
              <a:gd name="T28" fmla="*/ 226814061 w 138"/>
              <a:gd name="T29" fmla="*/ 335181526 h 138"/>
              <a:gd name="T30" fmla="*/ 176410909 w 138"/>
              <a:gd name="T31" fmla="*/ 345262147 h 138"/>
              <a:gd name="T32" fmla="*/ 120967496 w 138"/>
              <a:gd name="T33" fmla="*/ 335181526 h 138"/>
              <a:gd name="T34" fmla="*/ 75604679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30" y="12"/>
                </a:lnTo>
                <a:lnTo>
                  <a:pt x="48" y="2"/>
                </a:lnTo>
                <a:lnTo>
                  <a:pt x="70" y="0"/>
                </a:lnTo>
                <a:lnTo>
                  <a:pt x="90" y="2"/>
                </a:lnTo>
                <a:lnTo>
                  <a:pt x="110" y="12"/>
                </a:lnTo>
                <a:lnTo>
                  <a:pt x="125" y="28"/>
                </a:lnTo>
                <a:lnTo>
                  <a:pt x="133" y="46"/>
                </a:lnTo>
                <a:lnTo>
                  <a:pt x="137" y="68"/>
                </a:lnTo>
                <a:lnTo>
                  <a:pt x="133" y="90"/>
                </a:lnTo>
                <a:lnTo>
                  <a:pt x="125" y="108"/>
                </a:lnTo>
                <a:lnTo>
                  <a:pt x="110" y="123"/>
                </a:lnTo>
                <a:lnTo>
                  <a:pt x="90" y="133"/>
                </a:lnTo>
                <a:lnTo>
                  <a:pt x="70" y="137"/>
                </a:lnTo>
                <a:lnTo>
                  <a:pt x="48" y="133"/>
                </a:lnTo>
                <a:lnTo>
                  <a:pt x="30"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0" name="Freeform 25"/>
          <p:cNvSpPr>
            <a:spLocks/>
          </p:cNvSpPr>
          <p:nvPr/>
        </p:nvSpPr>
        <p:spPr bwMode="auto">
          <a:xfrm>
            <a:off x="4908947" y="4563834"/>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1" name="Freeform 26"/>
          <p:cNvSpPr>
            <a:spLocks/>
          </p:cNvSpPr>
          <p:nvPr/>
        </p:nvSpPr>
        <p:spPr bwMode="auto">
          <a:xfrm>
            <a:off x="5225655" y="4538832"/>
            <a:ext cx="164306" cy="164306"/>
          </a:xfrm>
          <a:custGeom>
            <a:avLst/>
            <a:gdLst>
              <a:gd name="T0" fmla="*/ 0 w 138"/>
              <a:gd name="T1" fmla="*/ 171370599 h 138"/>
              <a:gd name="T2" fmla="*/ 7561262 w 138"/>
              <a:gd name="T3" fmla="*/ 115927186 h 138"/>
              <a:gd name="T4" fmla="*/ 30241874 w 138"/>
              <a:gd name="T5" fmla="*/ 70564369 h 138"/>
              <a:gd name="T6" fmla="*/ 73085317 w 138"/>
              <a:gd name="T7" fmla="*/ 30241874 h 138"/>
              <a:gd name="T8" fmla="*/ 118448135 w 138"/>
              <a:gd name="T9" fmla="*/ 5040312 h 138"/>
              <a:gd name="T10" fmla="*/ 173891548 w 138"/>
              <a:gd name="T11" fmla="*/ 0 h 138"/>
              <a:gd name="T12" fmla="*/ 224294700 w 138"/>
              <a:gd name="T13" fmla="*/ 5040312 h 138"/>
              <a:gd name="T14" fmla="*/ 274697803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6814061 h 138"/>
              <a:gd name="T24" fmla="*/ 315020285 w 138"/>
              <a:gd name="T25" fmla="*/ 272176854 h 138"/>
              <a:gd name="T26" fmla="*/ 274697803 w 138"/>
              <a:gd name="T27" fmla="*/ 309979975 h 138"/>
              <a:gd name="T28" fmla="*/ 224294700 w 138"/>
              <a:gd name="T29" fmla="*/ 335181526 h 138"/>
              <a:gd name="T30" fmla="*/ 173891548 w 138"/>
              <a:gd name="T31" fmla="*/ 345262147 h 138"/>
              <a:gd name="T32" fmla="*/ 118448135 w 138"/>
              <a:gd name="T33" fmla="*/ 335181526 h 138"/>
              <a:gd name="T34" fmla="*/ 73085317 w 138"/>
              <a:gd name="T35" fmla="*/ 309979975 h 138"/>
              <a:gd name="T36" fmla="*/ 30241874 w 138"/>
              <a:gd name="T37" fmla="*/ 272176854 h 138"/>
              <a:gd name="T38" fmla="*/ 7561262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3" y="46"/>
                </a:lnTo>
                <a:lnTo>
                  <a:pt x="12" y="28"/>
                </a:lnTo>
                <a:lnTo>
                  <a:pt x="29" y="12"/>
                </a:lnTo>
                <a:lnTo>
                  <a:pt x="47" y="2"/>
                </a:lnTo>
                <a:lnTo>
                  <a:pt x="69" y="0"/>
                </a:lnTo>
                <a:lnTo>
                  <a:pt x="89" y="2"/>
                </a:lnTo>
                <a:lnTo>
                  <a:pt x="109" y="12"/>
                </a:lnTo>
                <a:lnTo>
                  <a:pt x="125" y="28"/>
                </a:lnTo>
                <a:lnTo>
                  <a:pt x="133" y="46"/>
                </a:lnTo>
                <a:lnTo>
                  <a:pt x="137" y="68"/>
                </a:lnTo>
                <a:lnTo>
                  <a:pt x="133" y="90"/>
                </a:lnTo>
                <a:lnTo>
                  <a:pt x="125" y="108"/>
                </a:lnTo>
                <a:lnTo>
                  <a:pt x="109" y="123"/>
                </a:lnTo>
                <a:lnTo>
                  <a:pt x="89" y="133"/>
                </a:lnTo>
                <a:lnTo>
                  <a:pt x="69" y="137"/>
                </a:lnTo>
                <a:lnTo>
                  <a:pt x="47" y="133"/>
                </a:lnTo>
                <a:lnTo>
                  <a:pt x="29" y="123"/>
                </a:lnTo>
                <a:lnTo>
                  <a:pt x="12" y="108"/>
                </a:lnTo>
                <a:lnTo>
                  <a:pt x="3"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2" name="Freeform 27"/>
          <p:cNvSpPr>
            <a:spLocks/>
          </p:cNvSpPr>
          <p:nvPr/>
        </p:nvSpPr>
        <p:spPr bwMode="auto">
          <a:xfrm>
            <a:off x="5250656" y="4563834"/>
            <a:ext cx="114300" cy="111919"/>
          </a:xfrm>
          <a:custGeom>
            <a:avLst/>
            <a:gdLst>
              <a:gd name="T0" fmla="*/ 0 w 96"/>
              <a:gd name="T1" fmla="*/ 118448149 h 94"/>
              <a:gd name="T2" fmla="*/ 10080625 w 96"/>
              <a:gd name="T3" fmla="*/ 75604688 h 94"/>
              <a:gd name="T4" fmla="*/ 30241878 w 96"/>
              <a:gd name="T5" fmla="*/ 40322499 h 94"/>
              <a:gd name="T6" fmla="*/ 60483756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0483756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4"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4"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3" name="Rectangle 28"/>
          <p:cNvSpPr>
            <a:spLocks noChangeArrowheads="1"/>
          </p:cNvSpPr>
          <p:nvPr/>
        </p:nvSpPr>
        <p:spPr bwMode="auto">
          <a:xfrm>
            <a:off x="5426869" y="4617413"/>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
        <p:nvSpPr>
          <p:cNvPr id="219164" name="Freeform 29"/>
          <p:cNvSpPr>
            <a:spLocks/>
          </p:cNvSpPr>
          <p:nvPr/>
        </p:nvSpPr>
        <p:spPr bwMode="auto">
          <a:xfrm>
            <a:off x="3860008" y="4538832"/>
            <a:ext cx="164306" cy="164306"/>
          </a:xfrm>
          <a:custGeom>
            <a:avLst/>
            <a:gdLst>
              <a:gd name="T0" fmla="*/ 0 w 138"/>
              <a:gd name="T1" fmla="*/ 171370599 h 138"/>
              <a:gd name="T2" fmla="*/ 10080624 w 138"/>
              <a:gd name="T3" fmla="*/ 115927186 h 138"/>
              <a:gd name="T4" fmla="*/ 30241874 w 138"/>
              <a:gd name="T5" fmla="*/ 70564369 h 138"/>
              <a:gd name="T6" fmla="*/ 73085317 w 138"/>
              <a:gd name="T7" fmla="*/ 30241874 h 138"/>
              <a:gd name="T8" fmla="*/ 120967496 w 138"/>
              <a:gd name="T9" fmla="*/ 5040312 h 138"/>
              <a:gd name="T10" fmla="*/ 173891548 w 138"/>
              <a:gd name="T11" fmla="*/ 0 h 138"/>
              <a:gd name="T12" fmla="*/ 224294700 w 138"/>
              <a:gd name="T13" fmla="*/ 5040312 h 138"/>
              <a:gd name="T14" fmla="*/ 277217164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6814061 h 138"/>
              <a:gd name="T24" fmla="*/ 315020285 w 138"/>
              <a:gd name="T25" fmla="*/ 272176854 h 138"/>
              <a:gd name="T26" fmla="*/ 277217164 w 138"/>
              <a:gd name="T27" fmla="*/ 309979975 h 138"/>
              <a:gd name="T28" fmla="*/ 224294700 w 138"/>
              <a:gd name="T29" fmla="*/ 335181526 h 138"/>
              <a:gd name="T30" fmla="*/ 173891548 w 138"/>
              <a:gd name="T31" fmla="*/ 345262147 h 138"/>
              <a:gd name="T32" fmla="*/ 120967496 w 138"/>
              <a:gd name="T33" fmla="*/ 335181526 h 138"/>
              <a:gd name="T34" fmla="*/ 73085317 w 138"/>
              <a:gd name="T35" fmla="*/ 309979975 h 138"/>
              <a:gd name="T36" fmla="*/ 30241874 w 138"/>
              <a:gd name="T37" fmla="*/ 272176854 h 138"/>
              <a:gd name="T38" fmla="*/ 10080624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4" y="46"/>
                </a:lnTo>
                <a:lnTo>
                  <a:pt x="12" y="28"/>
                </a:lnTo>
                <a:lnTo>
                  <a:pt x="29" y="12"/>
                </a:lnTo>
                <a:lnTo>
                  <a:pt x="48" y="2"/>
                </a:lnTo>
                <a:lnTo>
                  <a:pt x="69" y="0"/>
                </a:lnTo>
                <a:lnTo>
                  <a:pt x="89" y="2"/>
                </a:lnTo>
                <a:lnTo>
                  <a:pt x="110" y="12"/>
                </a:lnTo>
                <a:lnTo>
                  <a:pt x="125" y="28"/>
                </a:lnTo>
                <a:lnTo>
                  <a:pt x="133" y="46"/>
                </a:lnTo>
                <a:lnTo>
                  <a:pt x="137" y="68"/>
                </a:lnTo>
                <a:lnTo>
                  <a:pt x="133" y="90"/>
                </a:lnTo>
                <a:lnTo>
                  <a:pt x="125" y="108"/>
                </a:lnTo>
                <a:lnTo>
                  <a:pt x="110" y="123"/>
                </a:lnTo>
                <a:lnTo>
                  <a:pt x="89" y="133"/>
                </a:lnTo>
                <a:lnTo>
                  <a:pt x="69" y="137"/>
                </a:lnTo>
                <a:lnTo>
                  <a:pt x="48" y="133"/>
                </a:lnTo>
                <a:lnTo>
                  <a:pt x="29" y="123"/>
                </a:lnTo>
                <a:lnTo>
                  <a:pt x="12" y="108"/>
                </a:lnTo>
                <a:lnTo>
                  <a:pt x="4"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5" name="Freeform 30"/>
          <p:cNvSpPr>
            <a:spLocks/>
          </p:cNvSpPr>
          <p:nvPr/>
        </p:nvSpPr>
        <p:spPr bwMode="auto">
          <a:xfrm>
            <a:off x="3885010" y="4563834"/>
            <a:ext cx="114300" cy="111919"/>
          </a:xfrm>
          <a:custGeom>
            <a:avLst/>
            <a:gdLst>
              <a:gd name="T0" fmla="*/ 0 w 96"/>
              <a:gd name="T1" fmla="*/ 118448149 h 94"/>
              <a:gd name="T2" fmla="*/ 10080625 w 96"/>
              <a:gd name="T3" fmla="*/ 75604688 h 94"/>
              <a:gd name="T4" fmla="*/ 30241878 w 96"/>
              <a:gd name="T5" fmla="*/ 40322499 h 94"/>
              <a:gd name="T6" fmla="*/ 63004705 w 96"/>
              <a:gd name="T7" fmla="*/ 15120939 h 94"/>
              <a:gd name="T8" fmla="*/ 100806243 w 96"/>
              <a:gd name="T9" fmla="*/ 0 h 94"/>
              <a:gd name="T10" fmla="*/ 138609393 w 96"/>
              <a:gd name="T11" fmla="*/ 0 h 94"/>
              <a:gd name="T12" fmla="*/ 178931880 w 96"/>
              <a:gd name="T13" fmla="*/ 15120939 h 94"/>
              <a:gd name="T14" fmla="*/ 214214106 w 96"/>
              <a:gd name="T15" fmla="*/ 40322499 h 94"/>
              <a:gd name="T16" fmla="*/ 229335039 w 96"/>
              <a:gd name="T17" fmla="*/ 75604688 h 94"/>
              <a:gd name="T18" fmla="*/ 239415661 w 96"/>
              <a:gd name="T19" fmla="*/ 118448149 h 94"/>
              <a:gd name="T20" fmla="*/ 229335039 w 96"/>
              <a:gd name="T21" fmla="*/ 158770636 h 94"/>
              <a:gd name="T22" fmla="*/ 214214106 w 96"/>
              <a:gd name="T23" fmla="*/ 194052812 h 94"/>
              <a:gd name="T24" fmla="*/ 178931880 w 96"/>
              <a:gd name="T25" fmla="*/ 219254416 h 94"/>
              <a:gd name="T26" fmla="*/ 138609393 w 96"/>
              <a:gd name="T27" fmla="*/ 234375348 h 94"/>
              <a:gd name="T28" fmla="*/ 100806243 w 96"/>
              <a:gd name="T29" fmla="*/ 234375348 h 94"/>
              <a:gd name="T30" fmla="*/ 63004705 w 96"/>
              <a:gd name="T31" fmla="*/ 219254416 h 94"/>
              <a:gd name="T32" fmla="*/ 30241878 w 96"/>
              <a:gd name="T33" fmla="*/ 194052812 h 94"/>
              <a:gd name="T34" fmla="*/ 10080625 w 96"/>
              <a:gd name="T35" fmla="*/ 158770636 h 94"/>
              <a:gd name="T36" fmla="*/ 0 w 96"/>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94"/>
              <a:gd name="T59" fmla="*/ 96 w 96"/>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94">
                <a:moveTo>
                  <a:pt x="0" y="47"/>
                </a:moveTo>
                <a:lnTo>
                  <a:pt x="4" y="30"/>
                </a:lnTo>
                <a:lnTo>
                  <a:pt x="12" y="16"/>
                </a:lnTo>
                <a:lnTo>
                  <a:pt x="25" y="6"/>
                </a:lnTo>
                <a:lnTo>
                  <a:pt x="40" y="0"/>
                </a:lnTo>
                <a:lnTo>
                  <a:pt x="55" y="0"/>
                </a:lnTo>
                <a:lnTo>
                  <a:pt x="71" y="6"/>
                </a:lnTo>
                <a:lnTo>
                  <a:pt x="85" y="16"/>
                </a:lnTo>
                <a:lnTo>
                  <a:pt x="91" y="30"/>
                </a:lnTo>
                <a:lnTo>
                  <a:pt x="95" y="47"/>
                </a:lnTo>
                <a:lnTo>
                  <a:pt x="91" y="63"/>
                </a:lnTo>
                <a:lnTo>
                  <a:pt x="85" y="77"/>
                </a:lnTo>
                <a:lnTo>
                  <a:pt x="71" y="87"/>
                </a:lnTo>
                <a:lnTo>
                  <a:pt x="55" y="93"/>
                </a:lnTo>
                <a:lnTo>
                  <a:pt x="40" y="93"/>
                </a:lnTo>
                <a:lnTo>
                  <a:pt x="25" y="87"/>
                </a:lnTo>
                <a:lnTo>
                  <a:pt x="12" y="77"/>
                </a:lnTo>
                <a:lnTo>
                  <a:pt x="4"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6" name="Freeform 31"/>
          <p:cNvSpPr>
            <a:spLocks/>
          </p:cNvSpPr>
          <p:nvPr/>
        </p:nvSpPr>
        <p:spPr bwMode="auto">
          <a:xfrm>
            <a:off x="4458892" y="4538832"/>
            <a:ext cx="164306" cy="164306"/>
          </a:xfrm>
          <a:custGeom>
            <a:avLst/>
            <a:gdLst>
              <a:gd name="T0" fmla="*/ 0 w 138"/>
              <a:gd name="T1" fmla="*/ 171370599 h 138"/>
              <a:gd name="T2" fmla="*/ 7561262 w 138"/>
              <a:gd name="T3" fmla="*/ 115927186 h 138"/>
              <a:gd name="T4" fmla="*/ 30241874 w 138"/>
              <a:gd name="T5" fmla="*/ 70564369 h 138"/>
              <a:gd name="T6" fmla="*/ 68045007 w 138"/>
              <a:gd name="T7" fmla="*/ 30241874 h 138"/>
              <a:gd name="T8" fmla="*/ 118448135 w 138"/>
              <a:gd name="T9" fmla="*/ 5040312 h 138"/>
              <a:gd name="T10" fmla="*/ 168851237 w 138"/>
              <a:gd name="T11" fmla="*/ 0 h 138"/>
              <a:gd name="T12" fmla="*/ 224294700 w 138"/>
              <a:gd name="T13" fmla="*/ 5040312 h 138"/>
              <a:gd name="T14" fmla="*/ 269657492 w 138"/>
              <a:gd name="T15" fmla="*/ 30241874 h 138"/>
              <a:gd name="T16" fmla="*/ 315020285 w 138"/>
              <a:gd name="T17" fmla="*/ 70564369 h 138"/>
              <a:gd name="T18" fmla="*/ 335181526 w 138"/>
              <a:gd name="T19" fmla="*/ 115927186 h 138"/>
              <a:gd name="T20" fmla="*/ 345262147 w 138"/>
              <a:gd name="T21" fmla="*/ 171370599 h 138"/>
              <a:gd name="T22" fmla="*/ 335181526 w 138"/>
              <a:gd name="T23" fmla="*/ 226814061 h 138"/>
              <a:gd name="T24" fmla="*/ 315020285 w 138"/>
              <a:gd name="T25" fmla="*/ 272176854 h 138"/>
              <a:gd name="T26" fmla="*/ 269657492 w 138"/>
              <a:gd name="T27" fmla="*/ 309979975 h 138"/>
              <a:gd name="T28" fmla="*/ 224294700 w 138"/>
              <a:gd name="T29" fmla="*/ 335181526 h 138"/>
              <a:gd name="T30" fmla="*/ 168851237 w 138"/>
              <a:gd name="T31" fmla="*/ 345262147 h 138"/>
              <a:gd name="T32" fmla="*/ 118448135 w 138"/>
              <a:gd name="T33" fmla="*/ 335181526 h 138"/>
              <a:gd name="T34" fmla="*/ 68045007 w 138"/>
              <a:gd name="T35" fmla="*/ 309979975 h 138"/>
              <a:gd name="T36" fmla="*/ 30241874 w 138"/>
              <a:gd name="T37" fmla="*/ 272176854 h 138"/>
              <a:gd name="T38" fmla="*/ 7561262 w 138"/>
              <a:gd name="T39" fmla="*/ 226814061 h 138"/>
              <a:gd name="T40" fmla="*/ 0 w 138"/>
              <a:gd name="T41" fmla="*/ 171370599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138"/>
              <a:gd name="T65" fmla="*/ 138 w 138"/>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138">
                <a:moveTo>
                  <a:pt x="0" y="68"/>
                </a:moveTo>
                <a:lnTo>
                  <a:pt x="3" y="46"/>
                </a:lnTo>
                <a:lnTo>
                  <a:pt x="12" y="28"/>
                </a:lnTo>
                <a:lnTo>
                  <a:pt x="27" y="12"/>
                </a:lnTo>
                <a:lnTo>
                  <a:pt x="47" y="2"/>
                </a:lnTo>
                <a:lnTo>
                  <a:pt x="67" y="0"/>
                </a:lnTo>
                <a:lnTo>
                  <a:pt x="89" y="2"/>
                </a:lnTo>
                <a:lnTo>
                  <a:pt x="107" y="12"/>
                </a:lnTo>
                <a:lnTo>
                  <a:pt x="125" y="28"/>
                </a:lnTo>
                <a:lnTo>
                  <a:pt x="133" y="46"/>
                </a:lnTo>
                <a:lnTo>
                  <a:pt x="137" y="68"/>
                </a:lnTo>
                <a:lnTo>
                  <a:pt x="133" y="90"/>
                </a:lnTo>
                <a:lnTo>
                  <a:pt x="125" y="108"/>
                </a:lnTo>
                <a:lnTo>
                  <a:pt x="107" y="123"/>
                </a:lnTo>
                <a:lnTo>
                  <a:pt x="89" y="133"/>
                </a:lnTo>
                <a:lnTo>
                  <a:pt x="67" y="137"/>
                </a:lnTo>
                <a:lnTo>
                  <a:pt x="47" y="133"/>
                </a:lnTo>
                <a:lnTo>
                  <a:pt x="27" y="123"/>
                </a:lnTo>
                <a:lnTo>
                  <a:pt x="12" y="108"/>
                </a:lnTo>
                <a:lnTo>
                  <a:pt x="3" y="90"/>
                </a:lnTo>
                <a:lnTo>
                  <a:pt x="0" y="68"/>
                </a:ln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9167" name="Freeform 32"/>
          <p:cNvSpPr>
            <a:spLocks/>
          </p:cNvSpPr>
          <p:nvPr/>
        </p:nvSpPr>
        <p:spPr bwMode="auto">
          <a:xfrm>
            <a:off x="4483895" y="4563834"/>
            <a:ext cx="111919" cy="111919"/>
          </a:xfrm>
          <a:custGeom>
            <a:avLst/>
            <a:gdLst>
              <a:gd name="T0" fmla="*/ 0 w 94"/>
              <a:gd name="T1" fmla="*/ 118448149 h 94"/>
              <a:gd name="T2" fmla="*/ 7561263 w 94"/>
              <a:gd name="T3" fmla="*/ 75604688 h 94"/>
              <a:gd name="T4" fmla="*/ 25201561 w 94"/>
              <a:gd name="T5" fmla="*/ 40322499 h 94"/>
              <a:gd name="T6" fmla="*/ 57964393 w 94"/>
              <a:gd name="T7" fmla="*/ 15120939 h 94"/>
              <a:gd name="T8" fmla="*/ 98286880 w 94"/>
              <a:gd name="T9" fmla="*/ 0 h 94"/>
              <a:gd name="T10" fmla="*/ 138609392 w 94"/>
              <a:gd name="T11" fmla="*/ 0 h 94"/>
              <a:gd name="T12" fmla="*/ 176410930 w 94"/>
              <a:gd name="T13" fmla="*/ 15120939 h 94"/>
              <a:gd name="T14" fmla="*/ 206652795 w 94"/>
              <a:gd name="T15" fmla="*/ 40322499 h 94"/>
              <a:gd name="T16" fmla="*/ 229335037 w 94"/>
              <a:gd name="T17" fmla="*/ 75604688 h 94"/>
              <a:gd name="T18" fmla="*/ 234375348 w 94"/>
              <a:gd name="T19" fmla="*/ 118448149 h 94"/>
              <a:gd name="T20" fmla="*/ 229335037 w 94"/>
              <a:gd name="T21" fmla="*/ 158770636 h 94"/>
              <a:gd name="T22" fmla="*/ 206652795 w 94"/>
              <a:gd name="T23" fmla="*/ 194052812 h 94"/>
              <a:gd name="T24" fmla="*/ 176410930 w 94"/>
              <a:gd name="T25" fmla="*/ 219254416 h 94"/>
              <a:gd name="T26" fmla="*/ 138609392 w 94"/>
              <a:gd name="T27" fmla="*/ 234375348 h 94"/>
              <a:gd name="T28" fmla="*/ 98286880 w 94"/>
              <a:gd name="T29" fmla="*/ 234375348 h 94"/>
              <a:gd name="T30" fmla="*/ 57964393 w 94"/>
              <a:gd name="T31" fmla="*/ 219254416 h 94"/>
              <a:gd name="T32" fmla="*/ 25201561 w 94"/>
              <a:gd name="T33" fmla="*/ 194052812 h 94"/>
              <a:gd name="T34" fmla="*/ 7561263 w 94"/>
              <a:gd name="T35" fmla="*/ 158770636 h 94"/>
              <a:gd name="T36" fmla="*/ 0 w 94"/>
              <a:gd name="T37" fmla="*/ 118448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4"/>
              <a:gd name="T58" fmla="*/ 0 h 94"/>
              <a:gd name="T59" fmla="*/ 94 w 94"/>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4" h="94">
                <a:moveTo>
                  <a:pt x="0" y="47"/>
                </a:moveTo>
                <a:lnTo>
                  <a:pt x="3" y="30"/>
                </a:lnTo>
                <a:lnTo>
                  <a:pt x="10" y="16"/>
                </a:lnTo>
                <a:lnTo>
                  <a:pt x="23" y="6"/>
                </a:lnTo>
                <a:lnTo>
                  <a:pt x="39" y="0"/>
                </a:lnTo>
                <a:lnTo>
                  <a:pt x="55" y="0"/>
                </a:lnTo>
                <a:lnTo>
                  <a:pt x="70" y="6"/>
                </a:lnTo>
                <a:lnTo>
                  <a:pt x="82" y="16"/>
                </a:lnTo>
                <a:lnTo>
                  <a:pt x="91" y="30"/>
                </a:lnTo>
                <a:lnTo>
                  <a:pt x="93" y="47"/>
                </a:lnTo>
                <a:lnTo>
                  <a:pt x="91" y="63"/>
                </a:lnTo>
                <a:lnTo>
                  <a:pt x="82" y="77"/>
                </a:lnTo>
                <a:lnTo>
                  <a:pt x="70" y="87"/>
                </a:lnTo>
                <a:lnTo>
                  <a:pt x="55" y="93"/>
                </a:lnTo>
                <a:lnTo>
                  <a:pt x="39" y="93"/>
                </a:lnTo>
                <a:lnTo>
                  <a:pt x="23" y="87"/>
                </a:lnTo>
                <a:lnTo>
                  <a:pt x="10" y="77"/>
                </a:lnTo>
                <a:lnTo>
                  <a:pt x="3" y="63"/>
                </a:lnTo>
                <a:lnTo>
                  <a:pt x="0" y="47"/>
                </a:lnTo>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2673" name="Rectangle 33"/>
          <p:cNvSpPr>
            <a:spLocks noChangeArrowheads="1"/>
          </p:cNvSpPr>
          <p:nvPr/>
        </p:nvSpPr>
        <p:spPr bwMode="auto">
          <a:xfrm>
            <a:off x="3792141" y="3903038"/>
            <a:ext cx="281328" cy="413576"/>
          </a:xfrm>
          <a:prstGeom prst="rect">
            <a:avLst/>
          </a:prstGeom>
          <a:noFill/>
          <a:ln>
            <a:noFill/>
          </a:ln>
          <a:effectLst/>
          <a:extLst/>
        </p:spPr>
        <p:txBody>
          <a:bodyPr wrap="none" lIns="67866" tIns="33338" rIns="67866" bIns="33338">
            <a:spAutoFit/>
          </a:bodyPr>
          <a:lstStyle/>
          <a:p>
            <a:pPr eaLnBrk="0" hangingPunct="0">
              <a:defRPr/>
            </a:pPr>
            <a:r>
              <a:rPr lang="en-US" altLang="en-US" sz="2250" i="1">
                <a:effectLst>
                  <a:outerShdw blurRad="38100" dist="38100" dir="2700000" algn="tl">
                    <a:srgbClr val="C0C0C0"/>
                  </a:outerShdw>
                </a:effectLst>
                <a:latin typeface="Symbol" pitchFamily="18" charset="2"/>
              </a:rPr>
              <a:t></a:t>
            </a:r>
          </a:p>
        </p:txBody>
      </p:sp>
      <p:sp>
        <p:nvSpPr>
          <p:cNvPr id="1392674" name="Rectangle 34"/>
          <p:cNvSpPr>
            <a:spLocks noChangeArrowheads="1"/>
          </p:cNvSpPr>
          <p:nvPr/>
        </p:nvSpPr>
        <p:spPr bwMode="auto">
          <a:xfrm>
            <a:off x="3977934" y="3915054"/>
            <a:ext cx="418578" cy="413576"/>
          </a:xfrm>
          <a:prstGeom prst="rect">
            <a:avLst/>
          </a:prstGeom>
          <a:noFill/>
          <a:ln>
            <a:noFill/>
          </a:ln>
          <a:effectLst/>
          <a:extLst/>
        </p:spPr>
        <p:txBody>
          <a:bodyPr wrap="square" lIns="67866" tIns="33338" rIns="67866" bIns="33338">
            <a:spAutoFit/>
          </a:bodyPr>
          <a:lstStyle/>
          <a:p>
            <a:pPr eaLnBrk="0" hangingPunct="0">
              <a:defRPr/>
            </a:pPr>
            <a:r>
              <a:rPr lang="en-US" altLang="en-US" sz="2250" i="1" dirty="0">
                <a:solidFill>
                  <a:srgbClr val="C00000"/>
                </a:solidFill>
                <a:effectLst>
                  <a:outerShdw blurRad="38100" dist="38100" dir="2700000" algn="tl">
                    <a:srgbClr val="C0C0C0"/>
                  </a:outerShdw>
                </a:effectLst>
              </a:rPr>
              <a:t>X</a:t>
            </a:r>
          </a:p>
        </p:txBody>
      </p:sp>
      <p:sp>
        <p:nvSpPr>
          <p:cNvPr id="1392675" name="Rectangle 35"/>
          <p:cNvSpPr>
            <a:spLocks noChangeArrowheads="1"/>
          </p:cNvSpPr>
          <p:nvPr/>
        </p:nvSpPr>
        <p:spPr bwMode="auto">
          <a:xfrm>
            <a:off x="4409982" y="3915054"/>
            <a:ext cx="776656" cy="413576"/>
          </a:xfrm>
          <a:prstGeom prst="rect">
            <a:avLst/>
          </a:prstGeom>
          <a:noFill/>
          <a:ln>
            <a:noFill/>
          </a:ln>
          <a:effectLst/>
          <a:extLst/>
        </p:spPr>
        <p:txBody>
          <a:bodyPr wrap="none" lIns="67866" tIns="33338" rIns="67866" bIns="33338">
            <a:spAutoFit/>
          </a:bodyPr>
          <a:lstStyle/>
          <a:p>
            <a:pPr eaLnBrk="0" hangingPunct="0">
              <a:defRPr/>
            </a:pPr>
            <a:r>
              <a:rPr lang="en-US" altLang="en-US" sz="2250" dirty="0">
                <a:effectLst>
                  <a:outerShdw blurRad="38100" dist="38100" dir="2700000" algn="tl">
                    <a:srgbClr val="C0C0C0"/>
                  </a:outerShdw>
                </a:effectLst>
              </a:rPr>
              <a:t> </a:t>
            </a:r>
            <a:r>
              <a:rPr lang="en-US" altLang="en-US" sz="2250" dirty="0">
                <a:solidFill>
                  <a:srgbClr val="C00000"/>
                </a:solidFill>
                <a:effectLst>
                  <a:outerShdw blurRad="38100" dist="38100" dir="2700000" algn="tl">
                    <a:srgbClr val="C0C0C0"/>
                  </a:outerShdw>
                </a:effectLst>
              </a:rPr>
              <a:t>= 8.3</a:t>
            </a:r>
          </a:p>
        </p:txBody>
      </p:sp>
      <p:sp>
        <p:nvSpPr>
          <p:cNvPr id="219171" name="Rectangle 36"/>
          <p:cNvSpPr>
            <a:spLocks noChangeArrowheads="1"/>
          </p:cNvSpPr>
          <p:nvPr/>
        </p:nvSpPr>
        <p:spPr bwMode="auto">
          <a:xfrm>
            <a:off x="4852987" y="4163785"/>
            <a:ext cx="138113" cy="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endParaRPr lang="en-US" altLang="en-US" sz="1350" b="1">
              <a:solidFill>
                <a:srgbClr val="FFFFFF"/>
              </a:solidFill>
              <a:latin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8995937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animEffect transition="in" filter="wipe(left)">
                                      <p:cBhvr>
                                        <p:cTn id="7" dur="500"/>
                                        <p:tgtEl>
                                          <p:spTgt spid="1392643">
                                            <p:txEl>
                                              <p:pRg st="0" end="0"/>
                                            </p:txEl>
                                          </p:spTgt>
                                        </p:tgtEl>
                                      </p:cBhvr>
                                    </p:animEffect>
                                  </p:childTnLst>
                                  <p:subTnLst>
                                    <p:animClr clrSpc="rgb" dir="cw">
                                      <p:cBhvr override="childStyle">
                                        <p:cTn dur="1" fill="hold" display="0" masterRel="nextClick" afterEffect="1"/>
                                        <p:tgtEl>
                                          <p:spTgt spid="13926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92643">
                                            <p:txEl>
                                              <p:pRg st="1" end="1"/>
                                            </p:txEl>
                                          </p:spTgt>
                                        </p:tgtEl>
                                        <p:attrNameLst>
                                          <p:attrName>style.visibility</p:attrName>
                                        </p:attrNameLst>
                                      </p:cBhvr>
                                      <p:to>
                                        <p:strVal val="visible"/>
                                      </p:to>
                                    </p:set>
                                    <p:animEffect transition="in" filter="wipe(left)">
                                      <p:cBhvr>
                                        <p:cTn id="12" dur="500"/>
                                        <p:tgtEl>
                                          <p:spTgt spid="1392643">
                                            <p:txEl>
                                              <p:pRg st="1" end="1"/>
                                            </p:txEl>
                                          </p:spTgt>
                                        </p:tgtEl>
                                      </p:cBhvr>
                                    </p:animEffect>
                                  </p:childTnLst>
                                  <p:subTnLst>
                                    <p:animClr clrSpc="rgb" dir="cw">
                                      <p:cBhvr override="childStyle">
                                        <p:cTn dur="1" fill="hold" display="0" masterRel="nextClick" afterEffect="1"/>
                                        <p:tgtEl>
                                          <p:spTgt spid="13926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92643">
                                            <p:txEl>
                                              <p:pRg st="2" end="2"/>
                                            </p:txEl>
                                          </p:spTgt>
                                        </p:tgtEl>
                                        <p:attrNameLst>
                                          <p:attrName>style.visibility</p:attrName>
                                        </p:attrNameLst>
                                      </p:cBhvr>
                                      <p:to>
                                        <p:strVal val="visible"/>
                                      </p:to>
                                    </p:set>
                                    <p:animEffect transition="in" filter="wipe(left)">
                                      <p:cBhvr>
                                        <p:cTn id="17" dur="500"/>
                                        <p:tgtEl>
                                          <p:spTgt spid="1392643">
                                            <p:txEl>
                                              <p:pRg st="2" end="2"/>
                                            </p:txEl>
                                          </p:spTgt>
                                        </p:tgtEl>
                                      </p:cBhvr>
                                    </p:animEffect>
                                  </p:childTnLst>
                                  <p:subTnLst>
                                    <p:animClr clrSpc="rgb" dir="cw">
                                      <p:cBhvr override="childStyle">
                                        <p:cTn dur="1" fill="hold" display="0" masterRel="nextClick" afterEffect="1"/>
                                        <p:tgtEl>
                                          <p:spTgt spid="139264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92643">
                                            <p:txEl>
                                              <p:pRg st="3" end="3"/>
                                            </p:txEl>
                                          </p:spTgt>
                                        </p:tgtEl>
                                        <p:attrNameLst>
                                          <p:attrName>style.visibility</p:attrName>
                                        </p:attrNameLst>
                                      </p:cBhvr>
                                      <p:to>
                                        <p:strVal val="visible"/>
                                      </p:to>
                                    </p:set>
                                    <p:animEffect transition="in" filter="wipe(left)">
                                      <p:cBhvr>
                                        <p:cTn id="22" dur="500"/>
                                        <p:tgtEl>
                                          <p:spTgt spid="1392643">
                                            <p:txEl>
                                              <p:pRg st="3" end="3"/>
                                            </p:txEl>
                                          </p:spTgt>
                                        </p:tgtEl>
                                      </p:cBhvr>
                                    </p:animEffect>
                                  </p:childTnLst>
                                  <p:subTnLst>
                                    <p:animClr clrSpc="rgb" dir="cw">
                                      <p:cBhvr override="childStyle">
                                        <p:cTn dur="1" fill="hold" display="0" masterRel="nextClick" afterEffect="1"/>
                                        <p:tgtEl>
                                          <p:spTgt spid="1392643">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3400" y="2131457"/>
            <a:ext cx="8020050" cy="954107"/>
          </a:xfrm>
          <a:prstGeom prst="rect">
            <a:avLst/>
          </a:prstGeom>
        </p:spPr>
        <p:txBody>
          <a:bodyPr wrap="square">
            <a:spAutoFit/>
          </a:bodyPr>
          <a:lstStyle/>
          <a:p>
            <a:pPr marL="285750" indent="-285750" algn="just">
              <a:buFont typeface="Arial" pitchFamily="34" charset="0"/>
              <a:buChar char="•"/>
            </a:pPr>
            <a:r>
              <a:rPr lang="en-US" sz="1400" dirty="0" smtClean="0"/>
              <a:t>It involves studying past historical data to research potential trends, to </a:t>
            </a:r>
            <a:r>
              <a:rPr lang="en-US" sz="1400" dirty="0" err="1" smtClean="0"/>
              <a:t>analyse</a:t>
            </a:r>
            <a:r>
              <a:rPr lang="en-US" sz="1400" dirty="0" smtClean="0"/>
              <a:t> the effects of certain decisions or events, or to evaluate the performance of a given tool or scenario.</a:t>
            </a:r>
          </a:p>
          <a:p>
            <a:pPr marL="285750" indent="-285750" algn="just">
              <a:buFont typeface="Arial" pitchFamily="34" charset="0"/>
              <a:buChar char="•"/>
            </a:pPr>
            <a:r>
              <a:rPr lang="en-US" sz="1400" dirty="0" smtClean="0"/>
              <a:t>The goal of analytics is to improve the business by gaining knowledge which can be used to make improvements or changes.</a:t>
            </a:r>
          </a:p>
        </p:txBody>
      </p:sp>
      <p:sp>
        <p:nvSpPr>
          <p:cNvPr id="21" name="Rectangle 20"/>
          <p:cNvSpPr/>
          <p:nvPr/>
        </p:nvSpPr>
        <p:spPr>
          <a:xfrm>
            <a:off x="533400" y="4038600"/>
            <a:ext cx="8020050" cy="738664"/>
          </a:xfrm>
          <a:prstGeom prst="rect">
            <a:avLst/>
          </a:prstGeom>
        </p:spPr>
        <p:txBody>
          <a:bodyPr wrap="square">
            <a:spAutoFit/>
          </a:bodyPr>
          <a:lstStyle/>
          <a:p>
            <a:pPr marL="285750" indent="-285750">
              <a:buFont typeface="Arial" pitchFamily="34" charset="0"/>
              <a:buChar char="•"/>
            </a:pPr>
            <a:r>
              <a:rPr lang="en-US" sz="1400" dirty="0"/>
              <a:t>In the Banking and Financial Services sector, through data analytics, institutions can monitor and assess large amounts of customer data and create personalized/customized products and services specific to individual consumers.</a:t>
            </a:r>
          </a:p>
        </p:txBody>
      </p:sp>
      <p:sp>
        <p:nvSpPr>
          <p:cNvPr id="22" name="TextBox 21"/>
          <p:cNvSpPr txBox="1"/>
          <p:nvPr/>
        </p:nvSpPr>
        <p:spPr>
          <a:xfrm>
            <a:off x="533400" y="3581400"/>
            <a:ext cx="3200400"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Financial ANALYTICS</a:t>
            </a:r>
            <a:r>
              <a:rPr lang="en-IN" sz="1600" b="1" dirty="0" smtClean="0">
                <a:latin typeface="Times New Roman" pitchFamily="18" charset="0"/>
                <a:cs typeface="Times New Roman" pitchFamily="18" charset="0"/>
              </a:rPr>
              <a:t>:</a:t>
            </a:r>
          </a:p>
        </p:txBody>
      </p:sp>
      <p:sp>
        <p:nvSpPr>
          <p:cNvPr id="8" name="TextBox 7"/>
          <p:cNvSpPr txBox="1"/>
          <p:nvPr/>
        </p:nvSpPr>
        <p:spPr>
          <a:xfrm>
            <a:off x="533400" y="1752600"/>
            <a:ext cx="4724400"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ANALYSIS</a:t>
            </a:r>
          </a:p>
        </p:txBody>
      </p:sp>
      <p:grpSp>
        <p:nvGrpSpPr>
          <p:cNvPr id="9" name="Group 8"/>
          <p:cNvGrpSpPr/>
          <p:nvPr/>
        </p:nvGrpSpPr>
        <p:grpSpPr>
          <a:xfrm>
            <a:off x="609600" y="16002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6" name="Group 15"/>
          <p:cNvGrpSpPr/>
          <p:nvPr/>
        </p:nvGrpSpPr>
        <p:grpSpPr>
          <a:xfrm>
            <a:off x="609600" y="3352800"/>
            <a:ext cx="7924800" cy="76200"/>
            <a:chOff x="1562100" y="2381250"/>
            <a:chExt cx="7924800" cy="76200"/>
          </a:xfrm>
        </p:grpSpPr>
        <p:cxnSp>
          <p:nvCxnSpPr>
            <p:cNvPr id="17" name="Straight Connector 16"/>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 name="Oval 18"/>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3" name="Group 22"/>
          <p:cNvGrpSpPr/>
          <p:nvPr/>
        </p:nvGrpSpPr>
        <p:grpSpPr>
          <a:xfrm>
            <a:off x="609600" y="6096000"/>
            <a:ext cx="7924800" cy="76200"/>
            <a:chOff x="1562100" y="2381250"/>
            <a:chExt cx="7924800" cy="76200"/>
          </a:xfrm>
        </p:grpSpPr>
        <p:cxnSp>
          <p:nvCxnSpPr>
            <p:cNvPr id="24" name="Straight Connector 23"/>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6" name="Oval 25"/>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20" name="Rectangle 19"/>
          <p:cNvSpPr/>
          <p:nvPr/>
        </p:nvSpPr>
        <p:spPr>
          <a:xfrm>
            <a:off x="512390" y="5210616"/>
            <a:ext cx="8020050" cy="738664"/>
          </a:xfrm>
          <a:prstGeom prst="rect">
            <a:avLst/>
          </a:prstGeom>
        </p:spPr>
        <p:txBody>
          <a:bodyPr wrap="square">
            <a:spAutoFit/>
          </a:bodyPr>
          <a:lstStyle/>
          <a:p>
            <a:pPr marL="285750" indent="-285750">
              <a:buFont typeface="Arial" pitchFamily="34" charset="0"/>
              <a:buChar char="•"/>
            </a:pPr>
            <a:r>
              <a:rPr lang="en-US" sz="1400" dirty="0" smtClean="0"/>
              <a:t>Marketing analytics is the practice of measuring, managing and analysing marketing performance to maximize its effectiveness and optimize return on investment (ROI).</a:t>
            </a:r>
          </a:p>
          <a:p>
            <a:pPr marL="285750" indent="-285750">
              <a:buFont typeface="Arial" pitchFamily="34" charset="0"/>
              <a:buChar char="•"/>
            </a:pPr>
            <a:endParaRPr lang="en-US" sz="1400" dirty="0" smtClean="0"/>
          </a:p>
        </p:txBody>
      </p:sp>
      <p:sp>
        <p:nvSpPr>
          <p:cNvPr id="27" name="TextBox 26"/>
          <p:cNvSpPr txBox="1"/>
          <p:nvPr/>
        </p:nvSpPr>
        <p:spPr>
          <a:xfrm>
            <a:off x="512390" y="4753416"/>
            <a:ext cx="3200400" cy="338554"/>
          </a:xfrm>
          <a:prstGeom prst="rect">
            <a:avLst/>
          </a:prstGeom>
          <a:noFill/>
        </p:spPr>
        <p:txBody>
          <a:bodyPr wrap="square" rtlCol="0">
            <a:spAutoFit/>
          </a:bodyPr>
          <a:lstStyle/>
          <a:p>
            <a:r>
              <a:rPr lang="en-IN" sz="1600" b="1" dirty="0" smtClean="0">
                <a:latin typeface="Times New Roman" pitchFamily="18" charset="0"/>
                <a:cs typeface="Times New Roman" pitchFamily="18" charset="0"/>
              </a:rPr>
              <a:t>MARKETING ANALYTICS:</a:t>
            </a:r>
          </a:p>
        </p:txBody>
      </p:sp>
    </p:spTree>
    <p:extLst>
      <p:ext uri="{BB962C8B-B14F-4D97-AF65-F5344CB8AC3E}">
        <p14:creationId xmlns:p14="http://schemas.microsoft.com/office/powerpoint/2010/main" val="21267824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ext Box 3"/>
          <p:cNvSpPr txBox="1">
            <a:spLocks noChangeArrowheads="1"/>
          </p:cNvSpPr>
          <p:nvPr/>
        </p:nvSpPr>
        <p:spPr bwMode="auto">
          <a:xfrm>
            <a:off x="634324" y="1600200"/>
            <a:ext cx="2587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latin typeface="+mn-lt"/>
                <a:cs typeface="Times New Roman" panose="02020603050405020304" pitchFamily="18" charset="0"/>
              </a:rPr>
              <a:t>Standard deviation  :</a:t>
            </a:r>
          </a:p>
        </p:txBody>
      </p:sp>
      <p:sp>
        <p:nvSpPr>
          <p:cNvPr id="221186" name="Text Box 4"/>
          <p:cNvSpPr txBox="1">
            <a:spLocks noChangeArrowheads="1"/>
          </p:cNvSpPr>
          <p:nvPr/>
        </p:nvSpPr>
        <p:spPr bwMode="auto">
          <a:xfrm>
            <a:off x="599210" y="1914133"/>
            <a:ext cx="696677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16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n-lt"/>
                <a:cs typeface="Times New Roman" panose="02020603050405020304" pitchFamily="18" charset="0"/>
              </a:rPr>
              <a:t>The average of the distances between the observations and the mean…</a:t>
            </a:r>
            <a:endParaRPr lang="en-US" altLang="en-US" sz="1350" dirty="0">
              <a:latin typeface="+mn-lt"/>
              <a:cs typeface="Times New Roman" panose="02020603050405020304" pitchFamily="18" charset="0"/>
            </a:endParaRPr>
          </a:p>
        </p:txBody>
      </p:sp>
      <p:sp>
        <p:nvSpPr>
          <p:cNvPr id="221187" name="Line 5"/>
          <p:cNvSpPr>
            <a:spLocks noChangeShapeType="1"/>
          </p:cNvSpPr>
          <p:nvPr/>
        </p:nvSpPr>
        <p:spPr bwMode="auto">
          <a:xfrm flipV="1">
            <a:off x="1394166" y="2771382"/>
            <a:ext cx="0" cy="2000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sz="1350"/>
          </a:p>
        </p:txBody>
      </p:sp>
      <p:sp>
        <p:nvSpPr>
          <p:cNvPr id="221188" name="Line 6"/>
          <p:cNvSpPr>
            <a:spLocks noChangeShapeType="1"/>
          </p:cNvSpPr>
          <p:nvPr/>
        </p:nvSpPr>
        <p:spPr bwMode="auto">
          <a:xfrm>
            <a:off x="1394166" y="4771632"/>
            <a:ext cx="3886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sz="1350"/>
          </a:p>
        </p:txBody>
      </p:sp>
      <p:sp>
        <p:nvSpPr>
          <p:cNvPr id="221189" name="Line 7"/>
          <p:cNvSpPr>
            <a:spLocks noChangeShapeType="1"/>
          </p:cNvSpPr>
          <p:nvPr/>
        </p:nvSpPr>
        <p:spPr bwMode="auto">
          <a:xfrm>
            <a:off x="1337016" y="45430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0" name="Line 8"/>
          <p:cNvSpPr>
            <a:spLocks noChangeShapeType="1"/>
          </p:cNvSpPr>
          <p:nvPr/>
        </p:nvSpPr>
        <p:spPr bwMode="auto">
          <a:xfrm>
            <a:off x="1337016" y="43144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1" name="Line 9"/>
          <p:cNvSpPr>
            <a:spLocks noChangeShapeType="1"/>
          </p:cNvSpPr>
          <p:nvPr/>
        </p:nvSpPr>
        <p:spPr bwMode="auto">
          <a:xfrm>
            <a:off x="1337016" y="40858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2" name="Line 10"/>
          <p:cNvSpPr>
            <a:spLocks noChangeShapeType="1"/>
          </p:cNvSpPr>
          <p:nvPr/>
        </p:nvSpPr>
        <p:spPr bwMode="auto">
          <a:xfrm>
            <a:off x="1337016" y="38572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3" name="Line 11"/>
          <p:cNvSpPr>
            <a:spLocks noChangeShapeType="1"/>
          </p:cNvSpPr>
          <p:nvPr/>
        </p:nvSpPr>
        <p:spPr bwMode="auto">
          <a:xfrm>
            <a:off x="1337016" y="36286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4" name="Line 12"/>
          <p:cNvSpPr>
            <a:spLocks noChangeShapeType="1"/>
          </p:cNvSpPr>
          <p:nvPr/>
        </p:nvSpPr>
        <p:spPr bwMode="auto">
          <a:xfrm>
            <a:off x="1337016" y="34000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5" name="Line 13"/>
          <p:cNvSpPr>
            <a:spLocks noChangeShapeType="1"/>
          </p:cNvSpPr>
          <p:nvPr/>
        </p:nvSpPr>
        <p:spPr bwMode="auto">
          <a:xfrm>
            <a:off x="1337016" y="31714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6" name="Line 14"/>
          <p:cNvSpPr>
            <a:spLocks noChangeShapeType="1"/>
          </p:cNvSpPr>
          <p:nvPr/>
        </p:nvSpPr>
        <p:spPr bwMode="auto">
          <a:xfrm>
            <a:off x="1337016" y="2942832"/>
            <a:ext cx="114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197" name="Rectangle 15"/>
          <p:cNvSpPr>
            <a:spLocks noChangeArrowheads="1"/>
          </p:cNvSpPr>
          <p:nvPr/>
        </p:nvSpPr>
        <p:spPr bwMode="auto">
          <a:xfrm>
            <a:off x="1085269" y="42093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1</a:t>
            </a:r>
          </a:p>
        </p:txBody>
      </p:sp>
      <p:sp>
        <p:nvSpPr>
          <p:cNvPr id="221198" name="Rectangle 16"/>
          <p:cNvSpPr>
            <a:spLocks noChangeArrowheads="1"/>
          </p:cNvSpPr>
          <p:nvPr/>
        </p:nvSpPr>
        <p:spPr bwMode="auto">
          <a:xfrm>
            <a:off x="1085269" y="39807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2</a:t>
            </a:r>
          </a:p>
        </p:txBody>
      </p:sp>
      <p:sp>
        <p:nvSpPr>
          <p:cNvPr id="221199" name="Rectangle 17"/>
          <p:cNvSpPr>
            <a:spLocks noChangeArrowheads="1"/>
          </p:cNvSpPr>
          <p:nvPr/>
        </p:nvSpPr>
        <p:spPr bwMode="auto">
          <a:xfrm>
            <a:off x="1085269" y="37521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3</a:t>
            </a:r>
          </a:p>
        </p:txBody>
      </p:sp>
      <p:sp>
        <p:nvSpPr>
          <p:cNvPr id="221200" name="Rectangle 18"/>
          <p:cNvSpPr>
            <a:spLocks noChangeArrowheads="1"/>
          </p:cNvSpPr>
          <p:nvPr/>
        </p:nvSpPr>
        <p:spPr bwMode="auto">
          <a:xfrm>
            <a:off x="1085269" y="35235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4</a:t>
            </a:r>
          </a:p>
        </p:txBody>
      </p:sp>
      <p:sp>
        <p:nvSpPr>
          <p:cNvPr id="221201" name="Rectangle 19"/>
          <p:cNvSpPr>
            <a:spLocks noChangeArrowheads="1"/>
          </p:cNvSpPr>
          <p:nvPr/>
        </p:nvSpPr>
        <p:spPr bwMode="auto">
          <a:xfrm>
            <a:off x="1085269" y="32949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5</a:t>
            </a:r>
          </a:p>
        </p:txBody>
      </p:sp>
      <p:sp>
        <p:nvSpPr>
          <p:cNvPr id="221202" name="Rectangle 20"/>
          <p:cNvSpPr>
            <a:spLocks noChangeArrowheads="1"/>
          </p:cNvSpPr>
          <p:nvPr/>
        </p:nvSpPr>
        <p:spPr bwMode="auto">
          <a:xfrm>
            <a:off x="1085269" y="30663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6</a:t>
            </a:r>
          </a:p>
        </p:txBody>
      </p:sp>
      <p:sp>
        <p:nvSpPr>
          <p:cNvPr id="221203" name="Rectangle 21"/>
          <p:cNvSpPr>
            <a:spLocks noChangeArrowheads="1"/>
          </p:cNvSpPr>
          <p:nvPr/>
        </p:nvSpPr>
        <p:spPr bwMode="auto">
          <a:xfrm>
            <a:off x="1085269" y="2825840"/>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7</a:t>
            </a:r>
          </a:p>
        </p:txBody>
      </p:sp>
      <p:sp>
        <p:nvSpPr>
          <p:cNvPr id="221204" name="Rectangle 22"/>
          <p:cNvSpPr>
            <a:spLocks noChangeArrowheads="1"/>
          </p:cNvSpPr>
          <p:nvPr/>
        </p:nvSpPr>
        <p:spPr bwMode="auto">
          <a:xfrm>
            <a:off x="1085269" y="2609146"/>
            <a:ext cx="2808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algn="ct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8</a:t>
            </a:r>
          </a:p>
        </p:txBody>
      </p:sp>
      <p:sp>
        <p:nvSpPr>
          <p:cNvPr id="221205" name="Line 23"/>
          <p:cNvSpPr>
            <a:spLocks noChangeShapeType="1"/>
          </p:cNvSpPr>
          <p:nvPr/>
        </p:nvSpPr>
        <p:spPr bwMode="auto">
          <a:xfrm>
            <a:off x="1394166" y="3742932"/>
            <a:ext cx="38862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206" name="Text Box 24"/>
          <p:cNvSpPr txBox="1">
            <a:spLocks noChangeArrowheads="1"/>
          </p:cNvSpPr>
          <p:nvPr/>
        </p:nvSpPr>
        <p:spPr bwMode="auto">
          <a:xfrm>
            <a:off x="1051267" y="2399907"/>
            <a:ext cx="859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200" dirty="0">
                <a:latin typeface="Arial" panose="020B0604020202020204" pitchFamily="34" charset="0"/>
                <a:cs typeface="Times New Roman" panose="02020603050405020304" pitchFamily="18" charset="0"/>
              </a:rPr>
              <a:t>time (sec)</a:t>
            </a:r>
          </a:p>
        </p:txBody>
      </p:sp>
      <p:sp>
        <p:nvSpPr>
          <p:cNvPr id="221207" name="Text Box 25"/>
          <p:cNvSpPr txBox="1">
            <a:spLocks noChangeArrowheads="1"/>
          </p:cNvSpPr>
          <p:nvPr/>
        </p:nvSpPr>
        <p:spPr bwMode="auto">
          <a:xfrm>
            <a:off x="5280367" y="4493026"/>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200">
                <a:latin typeface="Arial" panose="020B0604020202020204" pitchFamily="34" charset="0"/>
                <a:cs typeface="Times New Roman" panose="02020603050405020304" pitchFamily="18" charset="0"/>
              </a:rPr>
              <a:t>Observation</a:t>
            </a:r>
          </a:p>
        </p:txBody>
      </p:sp>
      <p:sp>
        <p:nvSpPr>
          <p:cNvPr id="221208" name="Text Box 26"/>
          <p:cNvSpPr txBox="1">
            <a:spLocks noChangeArrowheads="1"/>
          </p:cNvSpPr>
          <p:nvPr/>
        </p:nvSpPr>
        <p:spPr bwMode="auto">
          <a:xfrm>
            <a:off x="1794216" y="3628632"/>
            <a:ext cx="3429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spcBef>
                <a:spcPct val="50000"/>
              </a:spcBef>
              <a:buFontTx/>
              <a:buChar char="•"/>
            </a:pPr>
            <a:endParaRPr lang="en-US" altLang="en-US" sz="2100">
              <a:latin typeface="Arial" panose="020B0604020202020204" pitchFamily="34" charset="0"/>
              <a:cs typeface="Times New Roman" panose="02020603050405020304" pitchFamily="18" charset="0"/>
            </a:endParaRPr>
          </a:p>
        </p:txBody>
      </p:sp>
      <p:sp>
        <p:nvSpPr>
          <p:cNvPr id="221209" name="Text Box 27"/>
          <p:cNvSpPr txBox="1">
            <a:spLocks noChangeArrowheads="1"/>
          </p:cNvSpPr>
          <p:nvPr/>
        </p:nvSpPr>
        <p:spPr bwMode="auto">
          <a:xfrm>
            <a:off x="1782310" y="3620299"/>
            <a:ext cx="2648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Tx/>
              <a:buChar char="•"/>
            </a:pPr>
            <a:endParaRPr lang="en-US" altLang="en-US">
              <a:latin typeface="Arial" panose="020B0604020202020204" pitchFamily="34" charset="0"/>
              <a:cs typeface="Times New Roman" panose="02020603050405020304" pitchFamily="18" charset="0"/>
            </a:endParaRPr>
          </a:p>
        </p:txBody>
      </p:sp>
      <p:sp>
        <p:nvSpPr>
          <p:cNvPr id="221210" name="Text Box 28"/>
          <p:cNvSpPr txBox="1">
            <a:spLocks noChangeArrowheads="1"/>
          </p:cNvSpPr>
          <p:nvPr/>
        </p:nvSpPr>
        <p:spPr bwMode="auto">
          <a:xfrm>
            <a:off x="1496561" y="3447657"/>
            <a:ext cx="3177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750">
                <a:latin typeface="Arial" panose="020B0604020202020204" pitchFamily="34" charset="0"/>
                <a:cs typeface="Times New Roman" panose="02020603050405020304" pitchFamily="18" charset="0"/>
              </a:rPr>
              <a:t>4.4</a:t>
            </a:r>
          </a:p>
        </p:txBody>
      </p:sp>
      <p:sp>
        <p:nvSpPr>
          <p:cNvPr id="221211" name="Text Box 29"/>
          <p:cNvSpPr txBox="1">
            <a:spLocks noChangeArrowheads="1"/>
          </p:cNvSpPr>
          <p:nvPr/>
        </p:nvSpPr>
        <p:spPr bwMode="auto">
          <a:xfrm>
            <a:off x="5280367" y="3466707"/>
            <a:ext cx="567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200">
                <a:latin typeface="Arial" panose="020B0604020202020204" pitchFamily="34" charset="0"/>
                <a:cs typeface="Times New Roman" panose="02020603050405020304" pitchFamily="18" charset="0"/>
              </a:rPr>
              <a:t>Mean</a:t>
            </a:r>
          </a:p>
        </p:txBody>
      </p:sp>
      <p:sp>
        <p:nvSpPr>
          <p:cNvPr id="221212" name="Text Box 30"/>
          <p:cNvSpPr txBox="1">
            <a:spLocks noChangeArrowheads="1"/>
          </p:cNvSpPr>
          <p:nvPr/>
        </p:nvSpPr>
        <p:spPr bwMode="auto">
          <a:xfrm>
            <a:off x="5839960" y="3405987"/>
            <a:ext cx="27122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x</a:t>
            </a:r>
          </a:p>
        </p:txBody>
      </p:sp>
      <p:sp>
        <p:nvSpPr>
          <p:cNvPr id="221213" name="Line 31"/>
          <p:cNvSpPr>
            <a:spLocks noChangeShapeType="1"/>
          </p:cNvSpPr>
          <p:nvPr/>
        </p:nvSpPr>
        <p:spPr bwMode="auto">
          <a:xfrm>
            <a:off x="5851866" y="3628632"/>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1214" name="Text Box 32"/>
          <p:cNvSpPr txBox="1">
            <a:spLocks noChangeArrowheads="1"/>
          </p:cNvSpPr>
          <p:nvPr/>
        </p:nvSpPr>
        <p:spPr bwMode="auto">
          <a:xfrm>
            <a:off x="559049" y="4673183"/>
            <a:ext cx="792128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16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j-lt"/>
                <a:cs typeface="Times New Roman" panose="02020603050405020304" pitchFamily="18" charset="0"/>
              </a:rPr>
              <a:t>Standard deviation has the same dimension as the measurements</a:t>
            </a:r>
          </a:p>
          <a:p>
            <a:pPr eaLnBrk="0" hangingPunct="0">
              <a:lnSpc>
                <a:spcPct val="160000"/>
              </a:lnSpc>
              <a:buFont typeface="Wingdings" panose="05000000000000000000" pitchFamily="2" charset="2"/>
              <a:buNone/>
            </a:pPr>
            <a:r>
              <a:rPr lang="en-US" altLang="en-US" dirty="0">
                <a:latin typeface="+mj-lt"/>
                <a:cs typeface="Times New Roman" panose="02020603050405020304" pitchFamily="18" charset="0"/>
              </a:rPr>
              <a:t>    (e.g., mm, seconds, kg)</a:t>
            </a:r>
          </a:p>
        </p:txBody>
      </p:sp>
      <p:sp>
        <p:nvSpPr>
          <p:cNvPr id="41" name="Rectangle 2"/>
          <p:cNvSpPr>
            <a:spLocks noGrp="1" noChangeArrowheads="1"/>
          </p:cNvSpPr>
          <p:nvPr>
            <p:ph type="title"/>
          </p:nvPr>
        </p:nvSpPr>
        <p:spPr>
          <a:xfrm>
            <a:off x="152400" y="971551"/>
            <a:ext cx="2419351" cy="374600"/>
          </a:xfrm>
          <a:extLst/>
        </p:spPr>
        <p:txBody>
          <a:bodyPr vert="horz" wrap="square" lIns="67866" tIns="33338" rIns="67866" bIns="33338" numCol="1" rtlCol="0" anchor="ctr" anchorCtr="1" compatLnSpc="1">
            <a:prstTxWarp prst="textNoShape">
              <a:avLst/>
            </a:prstTxWarp>
            <a:noAutofit/>
          </a:bodyPr>
          <a:lstStyle/>
          <a:p>
            <a:pPr>
              <a:defRPr/>
            </a:pPr>
            <a:r>
              <a:rPr lang="en-US" altLang="en-US" sz="2100" dirty="0">
                <a:cs typeface="Times New Roman" panose="02020603050405020304" pitchFamily="18" charset="0"/>
              </a:rPr>
              <a:t>Standard Deviation</a:t>
            </a:r>
          </a:p>
        </p:txBody>
      </p:sp>
    </p:spTree>
    <p:custDataLst>
      <p:tags r:id="rId1"/>
    </p:custDataLst>
    <p:extLst>
      <p:ext uri="{BB962C8B-B14F-4D97-AF65-F5344CB8AC3E}">
        <p14:creationId xmlns:p14="http://schemas.microsoft.com/office/powerpoint/2010/main" val="201518691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ext Box 3"/>
          <p:cNvSpPr txBox="1">
            <a:spLocks noChangeArrowheads="1"/>
          </p:cNvSpPr>
          <p:nvPr/>
        </p:nvSpPr>
        <p:spPr bwMode="auto">
          <a:xfrm>
            <a:off x="432281" y="1617426"/>
            <a:ext cx="2168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latin typeface="+mj-lt"/>
                <a:cs typeface="Times New Roman" panose="02020603050405020304" pitchFamily="18" charset="0"/>
              </a:rPr>
              <a:t>Standard deviation  :</a:t>
            </a:r>
          </a:p>
        </p:txBody>
      </p:sp>
      <p:sp>
        <p:nvSpPr>
          <p:cNvPr id="222210" name="Text Box 4"/>
          <p:cNvSpPr txBox="1">
            <a:spLocks noChangeArrowheads="1"/>
          </p:cNvSpPr>
          <p:nvPr/>
        </p:nvSpPr>
        <p:spPr bwMode="auto">
          <a:xfrm>
            <a:off x="491049" y="1943211"/>
            <a:ext cx="8195751"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16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n-lt"/>
                <a:cs typeface="Times New Roman" panose="02020603050405020304" pitchFamily="18" charset="0"/>
              </a:rPr>
              <a:t>Commonly used measurements for spread represented by </a:t>
            </a:r>
            <a:r>
              <a:rPr lang="el-GR" altLang="en-US" dirty="0">
                <a:latin typeface="+mn-lt"/>
                <a:cs typeface="Times New Roman" panose="02020603050405020304" pitchFamily="18" charset="0"/>
              </a:rPr>
              <a:t>σ</a:t>
            </a:r>
            <a:r>
              <a:rPr lang="en-US" altLang="en-US" dirty="0">
                <a:latin typeface="+mn-lt"/>
                <a:cs typeface="Times New Roman" panose="02020603050405020304" pitchFamily="18" charset="0"/>
              </a:rPr>
              <a:t> and calculated by the formula :</a:t>
            </a:r>
          </a:p>
          <a:p>
            <a:pPr eaLnBrk="0" hangingPunct="0">
              <a:lnSpc>
                <a:spcPct val="16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a:p>
            <a:pPr eaLnBrk="0" hangingPunct="0">
              <a:lnSpc>
                <a:spcPct val="160000"/>
              </a:lnSpc>
              <a:buFont typeface="Wingdings" panose="05000000000000000000" pitchFamily="2" charset="2"/>
              <a:buNone/>
            </a:pPr>
            <a:r>
              <a:rPr lang="en-US" altLang="en-US" sz="1350" dirty="0">
                <a:latin typeface="Arial" panose="020B0604020202020204" pitchFamily="34" charset="0"/>
                <a:cs typeface="Times New Roman" panose="02020603050405020304" pitchFamily="18" charset="0"/>
              </a:rPr>
              <a:t>                </a:t>
            </a:r>
          </a:p>
          <a:p>
            <a:pPr eaLnBrk="0" hangingPunct="0">
              <a:lnSpc>
                <a:spcPct val="16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a:p>
            <a:pPr eaLnBrk="0" hangingPunct="0">
              <a:lnSpc>
                <a:spcPct val="16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a:p>
            <a:pPr eaLnBrk="0" hangingPunct="0">
              <a:lnSpc>
                <a:spcPct val="160000"/>
              </a:lnSpc>
              <a:buFont typeface="Wingdings" panose="05000000000000000000" pitchFamily="2" charset="2"/>
              <a:buNone/>
            </a:pPr>
            <a:endParaRPr lang="el-GR" altLang="en-US" sz="1350" dirty="0">
              <a:latin typeface="Arial" panose="020B0604020202020204" pitchFamily="34" charset="0"/>
              <a:cs typeface="Times New Roman" panose="02020603050405020304" pitchFamily="18" charset="0"/>
            </a:endParaRPr>
          </a:p>
        </p:txBody>
      </p:sp>
      <p:sp>
        <p:nvSpPr>
          <p:cNvPr id="222211" name="Text Box 5"/>
          <p:cNvSpPr txBox="1">
            <a:spLocks noChangeArrowheads="1"/>
          </p:cNvSpPr>
          <p:nvPr/>
        </p:nvSpPr>
        <p:spPr bwMode="auto">
          <a:xfrm>
            <a:off x="636054" y="2561145"/>
            <a:ext cx="250421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4050" dirty="0">
                <a:latin typeface="Arial" panose="020B0604020202020204" pitchFamily="34" charset="0"/>
                <a:cs typeface="Times New Roman" panose="02020603050405020304" pitchFamily="18" charset="0"/>
              </a:rPr>
              <a:t>         = √  </a:t>
            </a:r>
          </a:p>
        </p:txBody>
      </p:sp>
      <p:sp>
        <p:nvSpPr>
          <p:cNvPr id="222212" name="Line 6"/>
          <p:cNvSpPr>
            <a:spLocks noChangeShapeType="1"/>
          </p:cNvSpPr>
          <p:nvPr/>
        </p:nvSpPr>
        <p:spPr bwMode="auto">
          <a:xfrm>
            <a:off x="2922054" y="3125501"/>
            <a:ext cx="3143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2213" name="Text Box 7"/>
          <p:cNvSpPr txBox="1">
            <a:spLocks noChangeArrowheads="1"/>
          </p:cNvSpPr>
          <p:nvPr/>
        </p:nvSpPr>
        <p:spPr bwMode="auto">
          <a:xfrm>
            <a:off x="2910149" y="3052874"/>
            <a:ext cx="29594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 X</a:t>
            </a:r>
            <a:r>
              <a:rPr lang="en-US" altLang="en-US" sz="1350" baseline="-25000">
                <a:latin typeface="Arial" panose="020B0604020202020204" pitchFamily="34" charset="0"/>
                <a:cs typeface="Times New Roman" panose="02020603050405020304" pitchFamily="18" charset="0"/>
              </a:rPr>
              <a:t>1 </a:t>
            </a:r>
            <a:r>
              <a:rPr lang="en-US" altLang="en-US" sz="1350">
                <a:latin typeface="Arial" panose="020B0604020202020204" pitchFamily="34" charset="0"/>
                <a:cs typeface="Times New Roman" panose="02020603050405020304" pitchFamily="18" charset="0"/>
              </a:rPr>
              <a:t>– X)</a:t>
            </a:r>
            <a:r>
              <a:rPr lang="en-US" altLang="en-US" sz="1350" baseline="30000">
                <a:latin typeface="Arial" panose="020B0604020202020204" pitchFamily="34" charset="0"/>
                <a:cs typeface="Times New Roman" panose="02020603050405020304" pitchFamily="18" charset="0"/>
              </a:rPr>
              <a:t>2 </a:t>
            </a:r>
            <a:r>
              <a:rPr lang="en-US" altLang="en-US" sz="1350">
                <a:latin typeface="Arial" panose="020B0604020202020204" pitchFamily="34" charset="0"/>
                <a:cs typeface="Times New Roman" panose="02020603050405020304" pitchFamily="18" charset="0"/>
              </a:rPr>
              <a:t> + (X</a:t>
            </a:r>
            <a:r>
              <a:rPr lang="en-US" altLang="en-US" sz="1350" baseline="-25000">
                <a:latin typeface="Arial" panose="020B0604020202020204" pitchFamily="34" charset="0"/>
                <a:cs typeface="Times New Roman" panose="02020603050405020304" pitchFamily="18" charset="0"/>
              </a:rPr>
              <a:t>2 </a:t>
            </a:r>
            <a:r>
              <a:rPr lang="en-US" altLang="en-US" sz="1350">
                <a:latin typeface="Arial" panose="020B0604020202020204" pitchFamily="34" charset="0"/>
                <a:cs typeface="Times New Roman" panose="02020603050405020304" pitchFamily="18" charset="0"/>
              </a:rPr>
              <a:t>– X)</a:t>
            </a:r>
            <a:r>
              <a:rPr lang="en-US" altLang="en-US" sz="1350" baseline="30000">
                <a:latin typeface="Arial" panose="020B0604020202020204" pitchFamily="34" charset="0"/>
                <a:cs typeface="Times New Roman" panose="02020603050405020304" pitchFamily="18" charset="0"/>
              </a:rPr>
              <a:t>2 </a:t>
            </a:r>
            <a:r>
              <a:rPr lang="en-US" altLang="en-US" sz="1350">
                <a:latin typeface="Arial" panose="020B0604020202020204" pitchFamily="34" charset="0"/>
                <a:cs typeface="Times New Roman" panose="02020603050405020304" pitchFamily="18" charset="0"/>
              </a:rPr>
              <a:t>+ …+ ( X</a:t>
            </a:r>
            <a:r>
              <a:rPr lang="en-US" altLang="en-US" sz="1350" baseline="-25000">
                <a:latin typeface="Arial" panose="020B0604020202020204" pitchFamily="34" charset="0"/>
                <a:cs typeface="Times New Roman" panose="02020603050405020304" pitchFamily="18" charset="0"/>
              </a:rPr>
              <a:t>n  </a:t>
            </a:r>
            <a:r>
              <a:rPr lang="en-US" altLang="en-US" sz="1350">
                <a:latin typeface="Arial" panose="020B0604020202020204" pitchFamily="34" charset="0"/>
                <a:cs typeface="Times New Roman" panose="02020603050405020304" pitchFamily="18" charset="0"/>
              </a:rPr>
              <a:t>- X)</a:t>
            </a:r>
            <a:r>
              <a:rPr lang="en-US" altLang="en-US" sz="1350" baseline="30000">
                <a:latin typeface="Arial" panose="020B0604020202020204" pitchFamily="34" charset="0"/>
                <a:cs typeface="Times New Roman" panose="02020603050405020304" pitchFamily="18" charset="0"/>
              </a:rPr>
              <a:t>2</a:t>
            </a:r>
            <a:endParaRPr lang="en-US" altLang="en-US" sz="1350">
              <a:latin typeface="Arial" panose="020B0604020202020204" pitchFamily="34" charset="0"/>
              <a:cs typeface="Times New Roman" panose="02020603050405020304" pitchFamily="18" charset="0"/>
            </a:endParaRPr>
          </a:p>
        </p:txBody>
      </p:sp>
      <p:sp>
        <p:nvSpPr>
          <p:cNvPr id="222214" name="Line 8"/>
          <p:cNvSpPr>
            <a:spLocks noChangeShapeType="1"/>
          </p:cNvSpPr>
          <p:nvPr/>
        </p:nvSpPr>
        <p:spPr bwMode="auto">
          <a:xfrm>
            <a:off x="2979204" y="3525551"/>
            <a:ext cx="2857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2215" name="Text Box 9"/>
          <p:cNvSpPr txBox="1">
            <a:spLocks noChangeArrowheads="1"/>
          </p:cNvSpPr>
          <p:nvPr/>
        </p:nvSpPr>
        <p:spPr bwMode="auto">
          <a:xfrm>
            <a:off x="4073389" y="3337433"/>
            <a:ext cx="4347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n-1</a:t>
            </a:r>
          </a:p>
        </p:txBody>
      </p:sp>
      <p:sp>
        <p:nvSpPr>
          <p:cNvPr id="222216" name="Line 10"/>
          <p:cNvSpPr>
            <a:spLocks noChangeShapeType="1"/>
          </p:cNvSpPr>
          <p:nvPr/>
        </p:nvSpPr>
        <p:spPr bwMode="auto">
          <a:xfrm>
            <a:off x="3379254" y="3239801"/>
            <a:ext cx="17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2217" name="Line 11"/>
          <p:cNvSpPr>
            <a:spLocks noChangeShapeType="1"/>
          </p:cNvSpPr>
          <p:nvPr/>
        </p:nvSpPr>
        <p:spPr bwMode="auto">
          <a:xfrm>
            <a:off x="4236504" y="3239801"/>
            <a:ext cx="17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2218" name="Line 12"/>
          <p:cNvSpPr>
            <a:spLocks noChangeShapeType="1"/>
          </p:cNvSpPr>
          <p:nvPr/>
        </p:nvSpPr>
        <p:spPr bwMode="auto">
          <a:xfrm>
            <a:off x="5436654" y="3239801"/>
            <a:ext cx="17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2219" name="Text Box 13"/>
          <p:cNvSpPr txBox="1">
            <a:spLocks noChangeArrowheads="1"/>
          </p:cNvSpPr>
          <p:nvPr/>
        </p:nvSpPr>
        <p:spPr bwMode="auto">
          <a:xfrm>
            <a:off x="1264704" y="2749265"/>
            <a:ext cx="4219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l-GR" altLang="en-US" sz="3000">
                <a:latin typeface="Arial" panose="020B0604020202020204" pitchFamily="34" charset="0"/>
                <a:cs typeface="Times New Roman" panose="02020603050405020304" pitchFamily="18" charset="0"/>
              </a:rPr>
              <a:t>σ</a:t>
            </a:r>
          </a:p>
        </p:txBody>
      </p:sp>
      <p:sp>
        <p:nvSpPr>
          <p:cNvPr id="222220" name="Text Box 14"/>
          <p:cNvSpPr txBox="1">
            <a:spLocks noChangeArrowheads="1"/>
          </p:cNvSpPr>
          <p:nvPr/>
        </p:nvSpPr>
        <p:spPr bwMode="auto">
          <a:xfrm>
            <a:off x="636055" y="4086528"/>
            <a:ext cx="68244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j-lt"/>
                <a:cs typeface="Times New Roman" panose="02020603050405020304" pitchFamily="18" charset="0"/>
              </a:rPr>
              <a:t>Where X  = mean</a:t>
            </a:r>
          </a:p>
          <a:p>
            <a:pPr eaLnBrk="0" hangingPunct="0">
              <a:buFont typeface="Wingdings" panose="05000000000000000000" pitchFamily="2" charset="2"/>
              <a:buChar char="§"/>
            </a:pPr>
            <a:r>
              <a:rPr lang="en-US" altLang="en-US" dirty="0">
                <a:latin typeface="+mj-lt"/>
                <a:cs typeface="Times New Roman" panose="02020603050405020304" pitchFamily="18" charset="0"/>
              </a:rPr>
              <a:t>   X</a:t>
            </a:r>
            <a:r>
              <a:rPr lang="en-US" altLang="en-US" baseline="-25000" dirty="0">
                <a:latin typeface="+mj-lt"/>
                <a:cs typeface="Times New Roman" panose="02020603050405020304" pitchFamily="18" charset="0"/>
              </a:rPr>
              <a:t>1, </a:t>
            </a:r>
            <a:r>
              <a:rPr lang="en-US" altLang="en-US" dirty="0">
                <a:latin typeface="+mj-lt"/>
                <a:cs typeface="Times New Roman" panose="02020603050405020304" pitchFamily="18" charset="0"/>
              </a:rPr>
              <a:t>X</a:t>
            </a:r>
            <a:r>
              <a:rPr lang="en-US" altLang="en-US" baseline="-25000" dirty="0">
                <a:latin typeface="+mj-lt"/>
                <a:cs typeface="Times New Roman" panose="02020603050405020304" pitchFamily="18" charset="0"/>
              </a:rPr>
              <a:t>2  …. </a:t>
            </a:r>
            <a:r>
              <a:rPr lang="en-US" altLang="en-US" dirty="0">
                <a:latin typeface="+mj-lt"/>
                <a:cs typeface="Times New Roman" panose="02020603050405020304" pitchFamily="18" charset="0"/>
              </a:rPr>
              <a:t>= the values in our group of data</a:t>
            </a:r>
          </a:p>
          <a:p>
            <a:pPr eaLnBrk="0" hangingPunct="0">
              <a:buFont typeface="Wingdings" panose="05000000000000000000" pitchFamily="2" charset="2"/>
              <a:buChar char="§"/>
            </a:pPr>
            <a:r>
              <a:rPr lang="en-US" altLang="en-US" dirty="0">
                <a:latin typeface="+mj-lt"/>
                <a:cs typeface="Times New Roman" panose="02020603050405020304" pitchFamily="18" charset="0"/>
              </a:rPr>
              <a:t>   n = the number of values in our group of data</a:t>
            </a:r>
          </a:p>
          <a:p>
            <a:pPr eaLnBrk="0" hangingPunct="0">
              <a:buFont typeface="Wingdings" panose="05000000000000000000" pitchFamily="2" charset="2"/>
              <a:buChar char="§"/>
            </a:pPr>
            <a:r>
              <a:rPr lang="en-US" altLang="en-US" dirty="0">
                <a:latin typeface="+mj-lt"/>
                <a:cs typeface="Times New Roman" panose="02020603050405020304" pitchFamily="18" charset="0"/>
              </a:rPr>
              <a:t>   Other denotations for the standard deviation is s and Sigma</a:t>
            </a:r>
          </a:p>
        </p:txBody>
      </p:sp>
      <p:sp>
        <p:nvSpPr>
          <p:cNvPr id="222221" name="Line 15"/>
          <p:cNvSpPr>
            <a:spLocks noChangeShapeType="1"/>
          </p:cNvSpPr>
          <p:nvPr/>
        </p:nvSpPr>
        <p:spPr bwMode="auto">
          <a:xfrm>
            <a:off x="1600200" y="4132032"/>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4" name="Rectangle 2"/>
          <p:cNvSpPr>
            <a:spLocks noGrp="1" noChangeArrowheads="1"/>
          </p:cNvSpPr>
          <p:nvPr>
            <p:ph type="title"/>
          </p:nvPr>
        </p:nvSpPr>
        <p:spPr>
          <a:xfrm>
            <a:off x="140754" y="971141"/>
            <a:ext cx="2417398" cy="374600"/>
          </a:xfrm>
          <a:extLst/>
        </p:spPr>
        <p:txBody>
          <a:bodyPr vert="horz" wrap="square" lIns="67866" tIns="33338" rIns="67866" bIns="33338" numCol="1" rtlCol="0" anchor="ctr" anchorCtr="1" compatLnSpc="1">
            <a:prstTxWarp prst="textNoShape">
              <a:avLst/>
            </a:prstTxWarp>
            <a:noAutofit/>
          </a:bodyPr>
          <a:lstStyle/>
          <a:p>
            <a:pPr>
              <a:defRPr/>
            </a:pPr>
            <a:r>
              <a:rPr lang="en-US" altLang="en-US" sz="2100" dirty="0">
                <a:cs typeface="Times New Roman" panose="02020603050405020304" pitchFamily="18" charset="0"/>
              </a:rPr>
              <a:t>Standard Deviation</a:t>
            </a:r>
          </a:p>
        </p:txBody>
      </p:sp>
    </p:spTree>
    <p:custDataLst>
      <p:tags r:id="rId1"/>
    </p:custDataLst>
    <p:extLst>
      <p:ext uri="{BB962C8B-B14F-4D97-AF65-F5344CB8AC3E}">
        <p14:creationId xmlns:p14="http://schemas.microsoft.com/office/powerpoint/2010/main" val="97338018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ext Box 3"/>
          <p:cNvSpPr txBox="1">
            <a:spLocks noChangeArrowheads="1"/>
          </p:cNvSpPr>
          <p:nvPr/>
        </p:nvSpPr>
        <p:spPr bwMode="auto">
          <a:xfrm>
            <a:off x="558608" y="1684376"/>
            <a:ext cx="2168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buFont typeface="Wingdings" panose="05000000000000000000" pitchFamily="2" charset="2"/>
              <a:buNone/>
            </a:pPr>
            <a:r>
              <a:rPr lang="en-US" altLang="en-US" b="1" dirty="0">
                <a:latin typeface="+mj-lt"/>
                <a:cs typeface="Times New Roman" panose="02020603050405020304" pitchFamily="18" charset="0"/>
              </a:rPr>
              <a:t>Standard deviation  :</a:t>
            </a:r>
          </a:p>
        </p:txBody>
      </p:sp>
      <p:sp>
        <p:nvSpPr>
          <p:cNvPr id="223234" name="Text Box 4"/>
          <p:cNvSpPr txBox="1">
            <a:spLocks noChangeArrowheads="1"/>
          </p:cNvSpPr>
          <p:nvPr/>
        </p:nvSpPr>
        <p:spPr bwMode="auto">
          <a:xfrm>
            <a:off x="1299975" y="2362980"/>
            <a:ext cx="549116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160000"/>
              </a:lnSpc>
              <a:buFont typeface="Wingdings" panose="05000000000000000000" pitchFamily="2" charset="2"/>
              <a:buChar char="§"/>
            </a:pPr>
            <a:r>
              <a:rPr lang="en-US" altLang="en-US" sz="1350" dirty="0">
                <a:latin typeface="Arial" panose="020B0604020202020204" pitchFamily="34" charset="0"/>
                <a:cs typeface="Times New Roman" panose="02020603050405020304" pitchFamily="18" charset="0"/>
              </a:rPr>
              <a:t>  </a:t>
            </a:r>
            <a:r>
              <a:rPr lang="en-US" altLang="en-US" dirty="0">
                <a:latin typeface="+mj-lt"/>
                <a:cs typeface="Times New Roman" panose="02020603050405020304" pitchFamily="18" charset="0"/>
              </a:rPr>
              <a:t>Ex. 	       1, 2, 3, 4, 5			X      = 3</a:t>
            </a:r>
          </a:p>
          <a:p>
            <a:pPr eaLnBrk="0" hangingPunct="0">
              <a:lnSpc>
                <a:spcPct val="160000"/>
              </a:lnSpc>
              <a:buFont typeface="Wingdings" panose="05000000000000000000" pitchFamily="2" charset="2"/>
              <a:buNone/>
            </a:pPr>
            <a:r>
              <a:rPr lang="en-US" altLang="en-US" sz="1350" dirty="0">
                <a:latin typeface="Arial" panose="020B0604020202020204" pitchFamily="34" charset="0"/>
                <a:cs typeface="Times New Roman" panose="02020603050405020304" pitchFamily="18" charset="0"/>
              </a:rPr>
              <a:t>                </a:t>
            </a:r>
          </a:p>
          <a:p>
            <a:pPr eaLnBrk="0" hangingPunct="0">
              <a:lnSpc>
                <a:spcPct val="16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a:p>
            <a:pPr eaLnBrk="0" hangingPunct="0">
              <a:lnSpc>
                <a:spcPct val="160000"/>
              </a:lnSpc>
              <a:buFont typeface="Wingdings" panose="05000000000000000000" pitchFamily="2" charset="2"/>
              <a:buNone/>
            </a:pPr>
            <a:endParaRPr lang="en-US" altLang="en-US" sz="1350" dirty="0">
              <a:latin typeface="Arial" panose="020B0604020202020204" pitchFamily="34" charset="0"/>
              <a:cs typeface="Times New Roman" panose="02020603050405020304" pitchFamily="18" charset="0"/>
            </a:endParaRPr>
          </a:p>
          <a:p>
            <a:pPr eaLnBrk="0" hangingPunct="0">
              <a:lnSpc>
                <a:spcPct val="160000"/>
              </a:lnSpc>
              <a:buFont typeface="Wingdings" panose="05000000000000000000" pitchFamily="2" charset="2"/>
              <a:buNone/>
            </a:pPr>
            <a:endParaRPr lang="el-GR" altLang="en-US" sz="1350" dirty="0">
              <a:latin typeface="Arial" panose="020B0604020202020204" pitchFamily="34" charset="0"/>
              <a:cs typeface="Times New Roman" panose="02020603050405020304" pitchFamily="18" charset="0"/>
            </a:endParaRPr>
          </a:p>
        </p:txBody>
      </p:sp>
      <p:sp>
        <p:nvSpPr>
          <p:cNvPr id="223235" name="Text Box 5"/>
          <p:cNvSpPr txBox="1">
            <a:spLocks noChangeArrowheads="1"/>
          </p:cNvSpPr>
          <p:nvPr/>
        </p:nvSpPr>
        <p:spPr bwMode="auto">
          <a:xfrm>
            <a:off x="856581" y="2659498"/>
            <a:ext cx="235994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4050" dirty="0">
                <a:latin typeface="Arial" panose="020B0604020202020204" pitchFamily="34" charset="0"/>
                <a:cs typeface="Times New Roman" panose="02020603050405020304" pitchFamily="18" charset="0"/>
              </a:rPr>
              <a:t>        = √  </a:t>
            </a:r>
          </a:p>
        </p:txBody>
      </p:sp>
      <p:sp>
        <p:nvSpPr>
          <p:cNvPr id="223236" name="Line 6"/>
          <p:cNvSpPr>
            <a:spLocks noChangeShapeType="1"/>
          </p:cNvSpPr>
          <p:nvPr/>
        </p:nvSpPr>
        <p:spPr bwMode="auto">
          <a:xfrm>
            <a:off x="3142580" y="3223854"/>
            <a:ext cx="3143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37" name="Text Box 7"/>
          <p:cNvSpPr txBox="1">
            <a:spLocks noChangeArrowheads="1"/>
          </p:cNvSpPr>
          <p:nvPr/>
        </p:nvSpPr>
        <p:spPr bwMode="auto">
          <a:xfrm>
            <a:off x="3130674" y="3151227"/>
            <a:ext cx="33906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dirty="0">
                <a:latin typeface="Arial" panose="020B0604020202020204" pitchFamily="34" charset="0"/>
                <a:cs typeface="Times New Roman" panose="02020603050405020304" pitchFamily="18" charset="0"/>
              </a:rPr>
              <a:t>( 1– 3)</a:t>
            </a:r>
            <a:r>
              <a:rPr lang="en-US" altLang="en-US" sz="1350" baseline="30000" dirty="0">
                <a:latin typeface="Arial" panose="020B0604020202020204" pitchFamily="34" charset="0"/>
                <a:cs typeface="Times New Roman" panose="02020603050405020304" pitchFamily="18" charset="0"/>
              </a:rPr>
              <a:t>2 </a:t>
            </a:r>
            <a:r>
              <a:rPr lang="en-US" altLang="en-US" sz="1350" dirty="0">
                <a:latin typeface="Arial" panose="020B0604020202020204" pitchFamily="34" charset="0"/>
                <a:cs typeface="Times New Roman" panose="02020603050405020304" pitchFamily="18" charset="0"/>
              </a:rPr>
              <a:t> + (2</a:t>
            </a:r>
            <a:r>
              <a:rPr lang="en-US" altLang="en-US" sz="1350" baseline="-25000" dirty="0">
                <a:latin typeface="Arial" panose="020B0604020202020204" pitchFamily="34" charset="0"/>
                <a:cs typeface="Times New Roman" panose="02020603050405020304" pitchFamily="18" charset="0"/>
              </a:rPr>
              <a:t> </a:t>
            </a:r>
            <a:r>
              <a:rPr lang="en-US" altLang="en-US" sz="1350" dirty="0">
                <a:latin typeface="Arial" panose="020B0604020202020204" pitchFamily="34" charset="0"/>
                <a:cs typeface="Times New Roman" panose="02020603050405020304" pitchFamily="18" charset="0"/>
              </a:rPr>
              <a:t>– 3)</a:t>
            </a:r>
            <a:r>
              <a:rPr lang="en-US" altLang="en-US" sz="1350" baseline="30000" dirty="0">
                <a:latin typeface="Arial" panose="020B0604020202020204" pitchFamily="34" charset="0"/>
                <a:cs typeface="Times New Roman" panose="02020603050405020304" pitchFamily="18" charset="0"/>
              </a:rPr>
              <a:t>2 </a:t>
            </a:r>
            <a:r>
              <a:rPr lang="en-US" altLang="en-US" sz="1350" dirty="0">
                <a:latin typeface="Arial" panose="020B0604020202020204" pitchFamily="34" charset="0"/>
                <a:cs typeface="Times New Roman" panose="02020603050405020304" pitchFamily="18" charset="0"/>
              </a:rPr>
              <a:t>+ (3-3)</a:t>
            </a:r>
            <a:r>
              <a:rPr lang="en-US" altLang="en-US" sz="1350" baseline="30000" dirty="0">
                <a:latin typeface="Arial" panose="020B0604020202020204" pitchFamily="34" charset="0"/>
                <a:cs typeface="Times New Roman" panose="02020603050405020304" pitchFamily="18" charset="0"/>
              </a:rPr>
              <a:t>2  </a:t>
            </a:r>
            <a:r>
              <a:rPr lang="en-US" altLang="en-US" sz="1350" dirty="0">
                <a:latin typeface="Arial" panose="020B0604020202020204" pitchFamily="34" charset="0"/>
                <a:cs typeface="Times New Roman" panose="02020603050405020304" pitchFamily="18" charset="0"/>
              </a:rPr>
              <a:t>+ (4-3)</a:t>
            </a:r>
            <a:r>
              <a:rPr lang="en-US" altLang="en-US" sz="1350" baseline="30000" dirty="0">
                <a:latin typeface="Arial" panose="020B0604020202020204" pitchFamily="34" charset="0"/>
                <a:cs typeface="Times New Roman" panose="02020603050405020304" pitchFamily="18" charset="0"/>
              </a:rPr>
              <a:t>2 </a:t>
            </a:r>
            <a:r>
              <a:rPr lang="en-US" altLang="en-US" sz="1350" dirty="0">
                <a:latin typeface="Arial" panose="020B0604020202020204" pitchFamily="34" charset="0"/>
                <a:cs typeface="Times New Roman" panose="02020603050405020304" pitchFamily="18" charset="0"/>
              </a:rPr>
              <a:t>+ (5-3)</a:t>
            </a:r>
            <a:r>
              <a:rPr lang="en-US" altLang="en-US" sz="1350" baseline="30000" dirty="0">
                <a:latin typeface="Arial" panose="020B0604020202020204" pitchFamily="34" charset="0"/>
                <a:cs typeface="Times New Roman" panose="02020603050405020304" pitchFamily="18" charset="0"/>
              </a:rPr>
              <a:t>2</a:t>
            </a:r>
            <a:endParaRPr lang="en-US" altLang="en-US" sz="1350" dirty="0">
              <a:latin typeface="Arial" panose="020B0604020202020204" pitchFamily="34" charset="0"/>
              <a:cs typeface="Times New Roman" panose="02020603050405020304" pitchFamily="18" charset="0"/>
            </a:endParaRPr>
          </a:p>
        </p:txBody>
      </p:sp>
      <p:sp>
        <p:nvSpPr>
          <p:cNvPr id="223238" name="Line 8"/>
          <p:cNvSpPr>
            <a:spLocks noChangeShapeType="1"/>
          </p:cNvSpPr>
          <p:nvPr/>
        </p:nvSpPr>
        <p:spPr bwMode="auto">
          <a:xfrm>
            <a:off x="3199730" y="3623904"/>
            <a:ext cx="2857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39" name="Text Box 9"/>
          <p:cNvSpPr txBox="1">
            <a:spLocks noChangeArrowheads="1"/>
          </p:cNvSpPr>
          <p:nvPr/>
        </p:nvSpPr>
        <p:spPr bwMode="auto">
          <a:xfrm>
            <a:off x="4293914" y="3435786"/>
            <a:ext cx="4347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5-1</a:t>
            </a:r>
          </a:p>
        </p:txBody>
      </p:sp>
      <p:sp>
        <p:nvSpPr>
          <p:cNvPr id="223240" name="Text Box 10"/>
          <p:cNvSpPr txBox="1">
            <a:spLocks noChangeArrowheads="1"/>
          </p:cNvSpPr>
          <p:nvPr/>
        </p:nvSpPr>
        <p:spPr bwMode="auto">
          <a:xfrm>
            <a:off x="1713830" y="2849999"/>
            <a:ext cx="37702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3000">
                <a:latin typeface="Arial" panose="020B0604020202020204" pitchFamily="34" charset="0"/>
                <a:cs typeface="Times New Roman" panose="02020603050405020304" pitchFamily="18" charset="0"/>
              </a:rPr>
              <a:t>s</a:t>
            </a:r>
            <a:endParaRPr lang="el-GR" altLang="en-US" sz="3000">
              <a:latin typeface="Arial" panose="020B0604020202020204" pitchFamily="34" charset="0"/>
              <a:cs typeface="Times New Roman" panose="02020603050405020304" pitchFamily="18" charset="0"/>
            </a:endParaRPr>
          </a:p>
        </p:txBody>
      </p:sp>
      <p:sp>
        <p:nvSpPr>
          <p:cNvPr id="223242" name="Text Box 12"/>
          <p:cNvSpPr txBox="1">
            <a:spLocks noChangeArrowheads="1"/>
          </p:cNvSpPr>
          <p:nvPr/>
        </p:nvSpPr>
        <p:spPr bwMode="auto">
          <a:xfrm>
            <a:off x="1028031" y="3726299"/>
            <a:ext cx="27430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3000" b="1">
                <a:latin typeface="Arial" panose="020B0604020202020204" pitchFamily="34" charset="0"/>
                <a:cs typeface="Times New Roman" panose="02020603050405020304" pitchFamily="18" charset="0"/>
              </a:rPr>
              <a:t>√</a:t>
            </a:r>
            <a:r>
              <a:rPr lang="en-US" altLang="en-US" sz="1350" b="1">
                <a:latin typeface="Arial" panose="020B0604020202020204" pitchFamily="34" charset="0"/>
                <a:cs typeface="Times New Roman" panose="02020603050405020304" pitchFamily="18" charset="0"/>
              </a:rPr>
              <a:t>(-2)</a:t>
            </a:r>
            <a:r>
              <a:rPr lang="en-US" altLang="en-US" sz="1350" b="1" baseline="30000">
                <a:latin typeface="Arial" panose="020B0604020202020204" pitchFamily="34" charset="0"/>
                <a:cs typeface="Times New Roman" panose="02020603050405020304" pitchFamily="18" charset="0"/>
              </a:rPr>
              <a:t>2  </a:t>
            </a:r>
            <a:r>
              <a:rPr lang="en-US" altLang="en-US" sz="1350" b="1">
                <a:latin typeface="Arial" panose="020B0604020202020204" pitchFamily="34" charset="0"/>
                <a:cs typeface="Times New Roman" panose="02020603050405020304" pitchFamily="18" charset="0"/>
              </a:rPr>
              <a:t>+ (-1)</a:t>
            </a:r>
            <a:r>
              <a:rPr lang="en-US" altLang="en-US" sz="1350" b="1" baseline="30000">
                <a:latin typeface="Arial" panose="020B0604020202020204" pitchFamily="34" charset="0"/>
                <a:cs typeface="Times New Roman" panose="02020603050405020304" pitchFamily="18" charset="0"/>
              </a:rPr>
              <a:t>2   </a:t>
            </a:r>
            <a:r>
              <a:rPr lang="en-US" altLang="en-US" sz="1350" b="1">
                <a:latin typeface="Arial" panose="020B0604020202020204" pitchFamily="34" charset="0"/>
                <a:cs typeface="Times New Roman" panose="02020603050405020304" pitchFamily="18" charset="0"/>
              </a:rPr>
              <a:t>+ (0)</a:t>
            </a:r>
            <a:r>
              <a:rPr lang="en-US" altLang="en-US" sz="1350" b="1" baseline="30000">
                <a:latin typeface="Arial" panose="020B0604020202020204" pitchFamily="34" charset="0"/>
                <a:cs typeface="Times New Roman" panose="02020603050405020304" pitchFamily="18" charset="0"/>
              </a:rPr>
              <a:t>2  </a:t>
            </a:r>
            <a:r>
              <a:rPr lang="en-US" altLang="en-US" sz="1350" b="1">
                <a:latin typeface="Arial" panose="020B0604020202020204" pitchFamily="34" charset="0"/>
                <a:cs typeface="Times New Roman" panose="02020603050405020304" pitchFamily="18" charset="0"/>
              </a:rPr>
              <a:t>+ (1)</a:t>
            </a:r>
            <a:r>
              <a:rPr lang="en-US" altLang="en-US" sz="1350" b="1" baseline="30000">
                <a:latin typeface="Arial" panose="020B0604020202020204" pitchFamily="34" charset="0"/>
                <a:cs typeface="Times New Roman" panose="02020603050405020304" pitchFamily="18" charset="0"/>
              </a:rPr>
              <a:t>2 </a:t>
            </a:r>
            <a:r>
              <a:rPr lang="en-US" altLang="en-US" sz="1350" b="1">
                <a:latin typeface="Arial" panose="020B0604020202020204" pitchFamily="34" charset="0"/>
                <a:cs typeface="Times New Roman" panose="02020603050405020304" pitchFamily="18" charset="0"/>
              </a:rPr>
              <a:t>+ (2)</a:t>
            </a:r>
            <a:r>
              <a:rPr lang="en-US" altLang="en-US" sz="1350" b="1" baseline="30000">
                <a:latin typeface="Arial" panose="020B0604020202020204" pitchFamily="34" charset="0"/>
                <a:cs typeface="Times New Roman" panose="02020603050405020304" pitchFamily="18" charset="0"/>
              </a:rPr>
              <a:t>2</a:t>
            </a:r>
            <a:endParaRPr lang="en-US" altLang="en-US" sz="3000" b="1">
              <a:latin typeface="Arial" panose="020B0604020202020204" pitchFamily="34" charset="0"/>
              <a:cs typeface="Times New Roman" panose="02020603050405020304" pitchFamily="18" charset="0"/>
            </a:endParaRPr>
          </a:p>
        </p:txBody>
      </p:sp>
      <p:sp>
        <p:nvSpPr>
          <p:cNvPr id="223243" name="Line 13"/>
          <p:cNvSpPr>
            <a:spLocks noChangeShapeType="1"/>
          </p:cNvSpPr>
          <p:nvPr/>
        </p:nvSpPr>
        <p:spPr bwMode="auto">
          <a:xfrm>
            <a:off x="1313780" y="4138254"/>
            <a:ext cx="25717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44" name="Line 14"/>
          <p:cNvSpPr>
            <a:spLocks noChangeShapeType="1"/>
          </p:cNvSpPr>
          <p:nvPr/>
        </p:nvSpPr>
        <p:spPr bwMode="auto">
          <a:xfrm>
            <a:off x="1313780" y="4595454"/>
            <a:ext cx="2514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45" name="Text Box 15"/>
          <p:cNvSpPr txBox="1">
            <a:spLocks noChangeArrowheads="1"/>
          </p:cNvSpPr>
          <p:nvPr/>
        </p:nvSpPr>
        <p:spPr bwMode="auto">
          <a:xfrm>
            <a:off x="2273424" y="4429959"/>
            <a:ext cx="2808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4</a:t>
            </a:r>
          </a:p>
        </p:txBody>
      </p:sp>
      <p:sp>
        <p:nvSpPr>
          <p:cNvPr id="223246" name="Text Box 16"/>
          <p:cNvSpPr txBox="1">
            <a:spLocks noChangeArrowheads="1"/>
          </p:cNvSpPr>
          <p:nvPr/>
        </p:nvSpPr>
        <p:spPr bwMode="auto">
          <a:xfrm>
            <a:off x="673224" y="4247793"/>
            <a:ext cx="2856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a:t>
            </a:r>
          </a:p>
        </p:txBody>
      </p:sp>
      <p:sp>
        <p:nvSpPr>
          <p:cNvPr id="223247" name="Text Box 17"/>
          <p:cNvSpPr txBox="1">
            <a:spLocks noChangeArrowheads="1"/>
          </p:cNvSpPr>
          <p:nvPr/>
        </p:nvSpPr>
        <p:spPr bwMode="auto">
          <a:xfrm>
            <a:off x="4285580" y="4247793"/>
            <a:ext cx="2856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a:t>
            </a:r>
          </a:p>
        </p:txBody>
      </p:sp>
      <p:sp>
        <p:nvSpPr>
          <p:cNvPr id="223248" name="Text Box 18"/>
          <p:cNvSpPr txBox="1">
            <a:spLocks noChangeArrowheads="1"/>
          </p:cNvSpPr>
          <p:nvPr/>
        </p:nvSpPr>
        <p:spPr bwMode="auto">
          <a:xfrm>
            <a:off x="4452268" y="3728680"/>
            <a:ext cx="18806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3000">
                <a:latin typeface="Arial" panose="020B0604020202020204" pitchFamily="34" charset="0"/>
                <a:cs typeface="Times New Roman" panose="02020603050405020304" pitchFamily="18" charset="0"/>
              </a:rPr>
              <a:t>√ </a:t>
            </a:r>
            <a:r>
              <a:rPr lang="en-US" altLang="en-US" sz="1350">
                <a:latin typeface="Arial" panose="020B0604020202020204" pitchFamily="34" charset="0"/>
                <a:cs typeface="Times New Roman" panose="02020603050405020304" pitchFamily="18" charset="0"/>
              </a:rPr>
              <a:t>4 + 1 + 0 + 1 + 4</a:t>
            </a:r>
            <a:r>
              <a:rPr lang="en-US" altLang="en-US" sz="3000">
                <a:latin typeface="Arial" panose="020B0604020202020204" pitchFamily="34" charset="0"/>
                <a:cs typeface="Times New Roman" panose="02020603050405020304" pitchFamily="18" charset="0"/>
              </a:rPr>
              <a:t> </a:t>
            </a:r>
          </a:p>
        </p:txBody>
      </p:sp>
      <p:sp>
        <p:nvSpPr>
          <p:cNvPr id="223249" name="Line 19"/>
          <p:cNvSpPr>
            <a:spLocks noChangeShapeType="1"/>
          </p:cNvSpPr>
          <p:nvPr/>
        </p:nvSpPr>
        <p:spPr bwMode="auto">
          <a:xfrm>
            <a:off x="4742780" y="4138254"/>
            <a:ext cx="2000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50" name="Line 20"/>
          <p:cNvSpPr>
            <a:spLocks noChangeShapeType="1"/>
          </p:cNvSpPr>
          <p:nvPr/>
        </p:nvSpPr>
        <p:spPr bwMode="auto">
          <a:xfrm>
            <a:off x="4685630" y="4595454"/>
            <a:ext cx="2057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51" name="Text Box 21"/>
          <p:cNvSpPr txBox="1">
            <a:spLocks noChangeArrowheads="1"/>
          </p:cNvSpPr>
          <p:nvPr/>
        </p:nvSpPr>
        <p:spPr bwMode="auto">
          <a:xfrm>
            <a:off x="5480968" y="4419243"/>
            <a:ext cx="2808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4</a:t>
            </a:r>
          </a:p>
        </p:txBody>
      </p:sp>
      <p:sp>
        <p:nvSpPr>
          <p:cNvPr id="223252" name="Text Box 22"/>
          <p:cNvSpPr txBox="1">
            <a:spLocks noChangeArrowheads="1"/>
          </p:cNvSpPr>
          <p:nvPr/>
        </p:nvSpPr>
        <p:spPr bwMode="auto">
          <a:xfrm>
            <a:off x="1428080" y="5162193"/>
            <a:ext cx="2856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a:t>
            </a:r>
          </a:p>
        </p:txBody>
      </p:sp>
      <p:sp>
        <p:nvSpPr>
          <p:cNvPr id="223253" name="Text Box 23"/>
          <p:cNvSpPr txBox="1">
            <a:spLocks noChangeArrowheads="1"/>
          </p:cNvSpPr>
          <p:nvPr/>
        </p:nvSpPr>
        <p:spPr bwMode="auto">
          <a:xfrm>
            <a:off x="1701923" y="4799053"/>
            <a:ext cx="10438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3000">
                <a:latin typeface="Arial" panose="020B0604020202020204" pitchFamily="34" charset="0"/>
                <a:cs typeface="Times New Roman" panose="02020603050405020304" pitchFamily="18" charset="0"/>
              </a:rPr>
              <a:t>√  </a:t>
            </a:r>
            <a:r>
              <a:rPr lang="en-US" altLang="en-US" sz="1350">
                <a:latin typeface="Arial" panose="020B0604020202020204" pitchFamily="34" charset="0"/>
                <a:cs typeface="Times New Roman" panose="02020603050405020304" pitchFamily="18" charset="0"/>
              </a:rPr>
              <a:t>10 / 4</a:t>
            </a:r>
            <a:endParaRPr lang="en-US" altLang="en-US" sz="3000">
              <a:latin typeface="Arial" panose="020B0604020202020204" pitchFamily="34" charset="0"/>
              <a:cs typeface="Times New Roman" panose="02020603050405020304" pitchFamily="18" charset="0"/>
            </a:endParaRPr>
          </a:p>
        </p:txBody>
      </p:sp>
      <p:sp>
        <p:nvSpPr>
          <p:cNvPr id="223254" name="Line 24"/>
          <p:cNvSpPr>
            <a:spLocks noChangeShapeType="1"/>
          </p:cNvSpPr>
          <p:nvPr/>
        </p:nvSpPr>
        <p:spPr bwMode="auto">
          <a:xfrm>
            <a:off x="1942430" y="5224104"/>
            <a:ext cx="148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55" name="Text Box 25"/>
          <p:cNvSpPr txBox="1">
            <a:spLocks noChangeArrowheads="1"/>
          </p:cNvSpPr>
          <p:nvPr/>
        </p:nvSpPr>
        <p:spPr bwMode="auto">
          <a:xfrm>
            <a:off x="3885530" y="5162193"/>
            <a:ext cx="2856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a:t>
            </a:r>
          </a:p>
        </p:txBody>
      </p:sp>
      <p:sp>
        <p:nvSpPr>
          <p:cNvPr id="223256" name="Text Box 26"/>
          <p:cNvSpPr txBox="1">
            <a:spLocks noChangeArrowheads="1"/>
          </p:cNvSpPr>
          <p:nvPr/>
        </p:nvSpPr>
        <p:spPr bwMode="auto">
          <a:xfrm>
            <a:off x="4114130" y="4905017"/>
            <a:ext cx="7120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2700">
                <a:latin typeface="Arial" panose="020B0604020202020204" pitchFamily="34" charset="0"/>
                <a:cs typeface="Times New Roman" panose="02020603050405020304" pitchFamily="18" charset="0"/>
              </a:rPr>
              <a:t>√ </a:t>
            </a:r>
            <a:r>
              <a:rPr lang="en-US" altLang="en-US" sz="1350">
                <a:latin typeface="Arial" panose="020B0604020202020204" pitchFamily="34" charset="0"/>
                <a:cs typeface="Times New Roman" panose="02020603050405020304" pitchFamily="18" charset="0"/>
              </a:rPr>
              <a:t>2.5</a:t>
            </a:r>
          </a:p>
        </p:txBody>
      </p:sp>
      <p:sp>
        <p:nvSpPr>
          <p:cNvPr id="223257" name="Line 27"/>
          <p:cNvSpPr>
            <a:spLocks noChangeShapeType="1"/>
          </p:cNvSpPr>
          <p:nvPr/>
        </p:nvSpPr>
        <p:spPr bwMode="auto">
          <a:xfrm>
            <a:off x="4342730" y="5281254"/>
            <a:ext cx="1085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sz="1350"/>
          </a:p>
        </p:txBody>
      </p:sp>
      <p:sp>
        <p:nvSpPr>
          <p:cNvPr id="223258" name="Text Box 28"/>
          <p:cNvSpPr txBox="1">
            <a:spLocks noChangeArrowheads="1"/>
          </p:cNvSpPr>
          <p:nvPr/>
        </p:nvSpPr>
        <p:spPr bwMode="auto">
          <a:xfrm>
            <a:off x="5697661" y="4950261"/>
            <a:ext cx="9813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cs typeface="Arial" panose="020B0604020202020204" pitchFamily="34" charset="0"/>
              </a:defRPr>
            </a:lvl1pPr>
            <a:lvl2pPr marL="742950" indent="-285750">
              <a:defRPr>
                <a:solidFill>
                  <a:schemeClr val="tx1"/>
                </a:solidFill>
                <a:latin typeface="Constantia" panose="02030602050306030303" pitchFamily="18" charset="0"/>
                <a:cs typeface="Arial" panose="020B0604020202020204" pitchFamily="34" charset="0"/>
              </a:defRPr>
            </a:lvl2pPr>
            <a:lvl3pPr marL="1143000" indent="-228600">
              <a:defRPr>
                <a:solidFill>
                  <a:schemeClr val="tx1"/>
                </a:solidFill>
                <a:latin typeface="Constantia" panose="02030602050306030303" pitchFamily="18" charset="0"/>
                <a:cs typeface="Arial" panose="020B0604020202020204" pitchFamily="34" charset="0"/>
              </a:defRPr>
            </a:lvl3pPr>
            <a:lvl4pPr marL="1600200" indent="-228600">
              <a:defRPr>
                <a:solidFill>
                  <a:schemeClr val="tx1"/>
                </a:solidFill>
                <a:latin typeface="Constantia" panose="02030602050306030303" pitchFamily="18" charset="0"/>
                <a:cs typeface="Arial" panose="020B0604020202020204" pitchFamily="34" charset="0"/>
              </a:defRPr>
            </a:lvl4pPr>
            <a:lvl5pPr marL="2057400" indent="-228600">
              <a:defRPr>
                <a:solidFill>
                  <a:schemeClr val="tx1"/>
                </a:solidFill>
                <a:latin typeface="Constantia" panose="0203060205030603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Constantia" panose="02030602050306030303" pitchFamily="18" charset="0"/>
                <a:cs typeface="Arial" panose="020B0604020202020204" pitchFamily="34" charset="0"/>
              </a:defRPr>
            </a:lvl9pPr>
          </a:lstStyle>
          <a:p>
            <a:pPr eaLnBrk="0" hangingPunct="0">
              <a:lnSpc>
                <a:spcPct val="200000"/>
              </a:lnSpc>
              <a:buFont typeface="Wingdings" panose="05000000000000000000" pitchFamily="2" charset="2"/>
              <a:buNone/>
            </a:pPr>
            <a:r>
              <a:rPr lang="en-US" altLang="en-US" sz="1350">
                <a:latin typeface="Arial" panose="020B0604020202020204" pitchFamily="34" charset="0"/>
                <a:cs typeface="Times New Roman" panose="02020603050405020304" pitchFamily="18" charset="0"/>
              </a:rPr>
              <a:t>=  </a:t>
            </a:r>
            <a:r>
              <a:rPr lang="en-US" altLang="en-US" sz="2400">
                <a:latin typeface="Arial" panose="020B0604020202020204" pitchFamily="34" charset="0"/>
                <a:cs typeface="Times New Roman" panose="02020603050405020304" pitchFamily="18" charset="0"/>
              </a:rPr>
              <a:t>1.58</a:t>
            </a:r>
          </a:p>
        </p:txBody>
      </p:sp>
      <p:sp>
        <p:nvSpPr>
          <p:cNvPr id="37" name="Rectangle 2"/>
          <p:cNvSpPr>
            <a:spLocks noGrp="1" noChangeArrowheads="1"/>
          </p:cNvSpPr>
          <p:nvPr>
            <p:ph type="title"/>
          </p:nvPr>
        </p:nvSpPr>
        <p:spPr>
          <a:xfrm>
            <a:off x="55707" y="963676"/>
            <a:ext cx="2488536" cy="374600"/>
          </a:xfrm>
          <a:extLst/>
        </p:spPr>
        <p:txBody>
          <a:bodyPr vert="horz" wrap="square" lIns="67866" tIns="33338" rIns="67866" bIns="33338" numCol="1" rtlCol="0" anchor="ctr" anchorCtr="1" compatLnSpc="1">
            <a:prstTxWarp prst="textNoShape">
              <a:avLst/>
            </a:prstTxWarp>
            <a:noAutofit/>
          </a:bodyPr>
          <a:lstStyle/>
          <a:p>
            <a:pPr>
              <a:defRPr/>
            </a:pPr>
            <a:r>
              <a:rPr lang="en-US" altLang="en-US" sz="2100" dirty="0">
                <a:cs typeface="Times New Roman" panose="02020603050405020304" pitchFamily="18" charset="0"/>
              </a:rPr>
              <a:t>Standard Deviation</a:t>
            </a:r>
          </a:p>
        </p:txBody>
      </p:sp>
    </p:spTree>
    <p:custDataLst>
      <p:tags r:id="rId1"/>
    </p:custDataLst>
    <p:extLst>
      <p:ext uri="{BB962C8B-B14F-4D97-AF65-F5344CB8AC3E}">
        <p14:creationId xmlns:p14="http://schemas.microsoft.com/office/powerpoint/2010/main" val="39830383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71700" y="3167390"/>
            <a:ext cx="4800600" cy="523220"/>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1d.3 – Outlier Treatments</a:t>
            </a:r>
          </a:p>
        </p:txBody>
      </p:sp>
      <p:grpSp>
        <p:nvGrpSpPr>
          <p:cNvPr id="12" name="Group 11"/>
          <p:cNvGrpSpPr/>
          <p:nvPr/>
        </p:nvGrpSpPr>
        <p:grpSpPr>
          <a:xfrm>
            <a:off x="1752600" y="2667000"/>
            <a:ext cx="5638800" cy="1524000"/>
            <a:chOff x="1676400" y="2819400"/>
            <a:chExt cx="5638800" cy="1524000"/>
          </a:xfrm>
        </p:grpSpPr>
        <p:grpSp>
          <p:nvGrpSpPr>
            <p:cNvPr id="13" name="Group 12"/>
            <p:cNvGrpSpPr/>
            <p:nvPr/>
          </p:nvGrpSpPr>
          <p:grpSpPr>
            <a:xfrm>
              <a:off x="1676400" y="2819400"/>
              <a:ext cx="5638800" cy="76200"/>
              <a:chOff x="1562100" y="2381250"/>
              <a:chExt cx="5638800" cy="76200"/>
            </a:xfrm>
          </p:grpSpPr>
          <p:cxnSp>
            <p:nvCxnSpPr>
              <p:cNvPr id="26" name="Straight Connector 25"/>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8" name="Oval 27"/>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2" name="Group 21"/>
            <p:cNvGrpSpPr/>
            <p:nvPr/>
          </p:nvGrpSpPr>
          <p:grpSpPr>
            <a:xfrm>
              <a:off x="1676400" y="4267200"/>
              <a:ext cx="5638800" cy="76200"/>
              <a:chOff x="1562100" y="2381250"/>
              <a:chExt cx="5638800" cy="76200"/>
            </a:xfrm>
          </p:grpSpPr>
          <p:cxnSp>
            <p:nvCxnSpPr>
              <p:cNvPr id="23" name="Straight Connector 22"/>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765387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852642"/>
            <a:ext cx="3886200" cy="3539430"/>
          </a:xfrm>
          <a:prstGeom prst="rect">
            <a:avLst/>
          </a:prstGeom>
        </p:spPr>
        <p:txBody>
          <a:bodyPr wrap="square">
            <a:spAutoFit/>
          </a:bodyPr>
          <a:lstStyle/>
          <a:p>
            <a:pPr algn="just"/>
            <a:r>
              <a:rPr lang="en-US" sz="1400" dirty="0"/>
              <a:t>DATA </a:t>
            </a:r>
            <a:r>
              <a:rPr lang="en-US" sz="1400" dirty="0" smtClean="0"/>
              <a:t>TREATMENTS</a:t>
            </a:r>
          </a:p>
          <a:p>
            <a:pPr algn="just"/>
            <a:endParaRPr lang="en-US" sz="1400" dirty="0"/>
          </a:p>
          <a:p>
            <a:pPr algn="just"/>
            <a:r>
              <a:rPr lang="en-US" sz="1400" dirty="0"/>
              <a:t>Outlier is a commonly used terminology by analysts and data scientists as it needs close attention else it can result in wildly wrong estimations. Simply speaking, Outlier is an observation that appears far away and diverges from an overall pattern in a sample.</a:t>
            </a:r>
          </a:p>
          <a:p>
            <a:pPr algn="just"/>
            <a:r>
              <a:rPr lang="en-US" sz="1400" dirty="0"/>
              <a:t>Let’s take an example, we do customer profiling and find out that the average annual income of customers is $0.8 million. But, there are two customers having annual income of $4 and $4.2 million. These two customers annual income is much higher than rest of the population. These two observations will be seen as Outliers.</a:t>
            </a:r>
          </a:p>
          <a:p>
            <a:pPr algn="just"/>
            <a:endParaRPr lang="en-US" sz="1400" dirty="0"/>
          </a:p>
        </p:txBody>
      </p:sp>
      <p:grpSp>
        <p:nvGrpSpPr>
          <p:cNvPr id="5" name="Group 4"/>
          <p:cNvGrpSpPr/>
          <p:nvPr/>
        </p:nvGrpSpPr>
        <p:grpSpPr>
          <a:xfrm>
            <a:off x="609600" y="1605915"/>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55626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pic>
        <p:nvPicPr>
          <p:cNvPr id="13" name="Picture 7" descr="https://www.analyticsvidhya.com/wp-content/uploads/2015/02/Outli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254120"/>
            <a:ext cx="41338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485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509148"/>
            <a:ext cx="8001000" cy="2677656"/>
          </a:xfrm>
          <a:prstGeom prst="rect">
            <a:avLst/>
          </a:prstGeom>
        </p:spPr>
        <p:txBody>
          <a:bodyPr wrap="square">
            <a:spAutoFit/>
          </a:bodyPr>
          <a:lstStyle/>
          <a:p>
            <a:pPr algn="just"/>
            <a:r>
              <a:rPr lang="en-US" sz="1400" dirty="0"/>
              <a:t>What are the types of Outliers?</a:t>
            </a:r>
          </a:p>
          <a:p>
            <a:pPr algn="just"/>
            <a:endParaRPr lang="en-US" sz="1400" dirty="0"/>
          </a:p>
          <a:p>
            <a:pPr algn="just"/>
            <a:r>
              <a:rPr lang="en-US" sz="1400" dirty="0"/>
              <a:t>Outlier can be of two types: </a:t>
            </a:r>
            <a:r>
              <a:rPr lang="en-US" sz="1400" dirty="0" err="1"/>
              <a:t>Univariate</a:t>
            </a:r>
            <a:r>
              <a:rPr lang="en-US" sz="1400" dirty="0"/>
              <a:t> and Multivariate. Above, we have discussed the example of </a:t>
            </a:r>
            <a:r>
              <a:rPr lang="en-US" sz="1400" dirty="0" err="1"/>
              <a:t>univariate</a:t>
            </a:r>
            <a:r>
              <a:rPr lang="en-US" sz="1400" dirty="0"/>
              <a:t> outlier. These outliers can be found when we look at distribution of a single variable. Multi-</a:t>
            </a:r>
            <a:r>
              <a:rPr lang="en-US" sz="1400" dirty="0" err="1"/>
              <a:t>variate</a:t>
            </a:r>
            <a:r>
              <a:rPr lang="en-US" sz="1400" dirty="0"/>
              <a:t> outliers are outliers in an n-dimensional space. In order to find them, you have to look at distributions in multi-dimensions.</a:t>
            </a:r>
          </a:p>
          <a:p>
            <a:pPr algn="just"/>
            <a:endParaRPr lang="en-US" sz="1400" dirty="0"/>
          </a:p>
          <a:p>
            <a:pPr algn="just"/>
            <a:r>
              <a:rPr lang="en-US" sz="1400" dirty="0"/>
              <a:t>Let us understand this with an example. Let us say we are understanding the relationship between height and weight. Below, we have </a:t>
            </a:r>
            <a:r>
              <a:rPr lang="en-US" sz="1400" dirty="0" err="1"/>
              <a:t>univariate</a:t>
            </a:r>
            <a:r>
              <a:rPr lang="en-US" sz="1400" dirty="0"/>
              <a:t> and bivariate distribution for Height, Weight. Take a look at the box plot. We do not have any outlier (above and below 1.5*IQR, most common method). Now look at the scatter plot. Here, we have two values below and one above the average in a specific segment of weight and height.</a:t>
            </a:r>
          </a:p>
        </p:txBody>
      </p:sp>
      <p:grpSp>
        <p:nvGrpSpPr>
          <p:cNvPr id="3" name="Group 2"/>
          <p:cNvGrpSpPr/>
          <p:nvPr/>
        </p:nvGrpSpPr>
        <p:grpSpPr>
          <a:xfrm>
            <a:off x="609600" y="1223117"/>
            <a:ext cx="7924800" cy="76200"/>
            <a:chOff x="1562100" y="2381250"/>
            <a:chExt cx="7924800" cy="76200"/>
          </a:xfrm>
        </p:grpSpPr>
        <p:cxnSp>
          <p:nvCxnSpPr>
            <p:cNvPr id="4" name="Straight Connector 3"/>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 name="Oval 5"/>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pic>
        <p:nvPicPr>
          <p:cNvPr id="7" name="Picture 2" descr="Outlier, Multivariate Out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4181192"/>
            <a:ext cx="7915275" cy="200977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09600" y="6400800"/>
            <a:ext cx="7924800" cy="76200"/>
            <a:chOff x="1562100" y="2381250"/>
            <a:chExt cx="7924800" cy="76200"/>
          </a:xfrm>
        </p:grpSpPr>
        <p:cxnSp>
          <p:nvCxnSpPr>
            <p:cNvPr id="9" name="Straight Connector 8"/>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 name="Oval 10"/>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4017179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740455"/>
            <a:ext cx="8001000" cy="1815882"/>
          </a:xfrm>
          <a:prstGeom prst="rect">
            <a:avLst/>
          </a:prstGeom>
        </p:spPr>
        <p:txBody>
          <a:bodyPr wrap="square">
            <a:spAutoFit/>
          </a:bodyPr>
          <a:lstStyle/>
          <a:p>
            <a:pPr algn="just"/>
            <a:r>
              <a:rPr lang="en-US" sz="1400" dirty="0"/>
              <a:t>What causes Outliers?</a:t>
            </a:r>
          </a:p>
          <a:p>
            <a:pPr algn="just"/>
            <a:endParaRPr lang="en-US" sz="1400" dirty="0"/>
          </a:p>
          <a:p>
            <a:pPr algn="just"/>
            <a:r>
              <a:rPr lang="en-US" sz="1400" dirty="0"/>
              <a:t>Whenever we come across outliers, the ideal way to tackle them is to find out the reason of having these outliers. The method to deal with them would then depend on the reason of their occurrence.</a:t>
            </a:r>
          </a:p>
          <a:p>
            <a:pPr algn="just"/>
            <a:endParaRPr lang="en-US" sz="1400" dirty="0"/>
          </a:p>
          <a:p>
            <a:pPr algn="just"/>
            <a:r>
              <a:rPr lang="en-US" sz="1400" dirty="0"/>
              <a:t>Causes of outliers can be classified in two broad categories:</a:t>
            </a:r>
          </a:p>
          <a:p>
            <a:pPr marL="285750" indent="-285750" algn="just">
              <a:buFont typeface="Arial" pitchFamily="34" charset="0"/>
              <a:buChar char="•"/>
            </a:pPr>
            <a:r>
              <a:rPr lang="en-US" sz="1400" dirty="0"/>
              <a:t>Artificial (Error) / Non-natural</a:t>
            </a:r>
          </a:p>
          <a:p>
            <a:pPr marL="285750" indent="-285750" algn="just">
              <a:buFont typeface="Arial" pitchFamily="34" charset="0"/>
              <a:buChar char="•"/>
            </a:pPr>
            <a:r>
              <a:rPr lang="en-US" sz="1400" dirty="0"/>
              <a:t>Natural</a:t>
            </a:r>
          </a:p>
        </p:txBody>
      </p:sp>
      <p:grpSp>
        <p:nvGrpSpPr>
          <p:cNvPr id="5" name="Group 4"/>
          <p:cNvGrpSpPr/>
          <p:nvPr/>
        </p:nvGrpSpPr>
        <p:grpSpPr>
          <a:xfrm>
            <a:off x="609600" y="2496193"/>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47244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33842661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116485"/>
            <a:ext cx="8001000" cy="3539430"/>
          </a:xfrm>
          <a:prstGeom prst="rect">
            <a:avLst/>
          </a:prstGeom>
        </p:spPr>
        <p:txBody>
          <a:bodyPr wrap="square">
            <a:spAutoFit/>
          </a:bodyPr>
          <a:lstStyle/>
          <a:p>
            <a:pPr algn="just"/>
            <a:r>
              <a:rPr lang="en-US" sz="1400" dirty="0"/>
              <a:t>Data Entry Errors:</a:t>
            </a:r>
          </a:p>
          <a:p>
            <a:pPr algn="just"/>
            <a:r>
              <a:rPr lang="en-US" sz="1400" dirty="0"/>
              <a:t>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p>
          <a:p>
            <a:pPr algn="just"/>
            <a:endParaRPr lang="en-US" sz="1400" b="1" dirty="0"/>
          </a:p>
          <a:p>
            <a:pPr algn="just"/>
            <a:r>
              <a:rPr lang="en-US" sz="1400" dirty="0"/>
              <a:t>Measurement Error:</a:t>
            </a:r>
          </a:p>
          <a:p>
            <a:pPr algn="just"/>
            <a:r>
              <a:rPr lang="en-US" sz="1400" dirty="0"/>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p>
          <a:p>
            <a:pPr algn="just"/>
            <a:endParaRPr lang="en-US" sz="1400" b="1" dirty="0"/>
          </a:p>
          <a:p>
            <a:pPr algn="just"/>
            <a:r>
              <a:rPr lang="en-US" sz="1400" dirty="0"/>
              <a:t>Experimental Error:</a:t>
            </a:r>
          </a:p>
          <a:p>
            <a:pPr algn="just"/>
            <a:r>
              <a:rPr lang="en-US" sz="1400" dirty="0"/>
              <a:t>Another cause of outliers is experimental error. For example: In a 100m sprint of 7 runners, one runner missed out on concentrating on the ‘Go’ call which caused him to start late. Hence, this caused the runner’s run time to be more than other runners. His total run time can be an outlier.</a:t>
            </a:r>
          </a:p>
        </p:txBody>
      </p:sp>
      <p:grpSp>
        <p:nvGrpSpPr>
          <p:cNvPr id="5" name="Group 4"/>
          <p:cNvGrpSpPr/>
          <p:nvPr/>
        </p:nvGrpSpPr>
        <p:grpSpPr>
          <a:xfrm>
            <a:off x="609600" y="1828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58674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33885829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717120"/>
            <a:ext cx="8001000" cy="4185761"/>
          </a:xfrm>
          <a:prstGeom prst="rect">
            <a:avLst/>
          </a:prstGeom>
        </p:spPr>
        <p:txBody>
          <a:bodyPr wrap="square">
            <a:spAutoFit/>
          </a:bodyPr>
          <a:lstStyle/>
          <a:p>
            <a:pPr algn="just"/>
            <a:r>
              <a:rPr lang="en-US" sz="1400" dirty="0"/>
              <a:t>Intentional Outlier:</a:t>
            </a:r>
          </a:p>
          <a:p>
            <a:pPr algn="just"/>
            <a:r>
              <a:rPr lang="en-US" sz="1400" dirty="0"/>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p>
          <a:p>
            <a:pPr algn="just"/>
            <a:endParaRPr lang="en-US" sz="1400" dirty="0"/>
          </a:p>
          <a:p>
            <a:pPr algn="just"/>
            <a:r>
              <a:rPr lang="en-US" sz="1400" dirty="0"/>
              <a:t>Data Processing Error:</a:t>
            </a:r>
          </a:p>
          <a:p>
            <a:pPr algn="just"/>
            <a:r>
              <a:rPr lang="en-US" sz="1400" dirty="0"/>
              <a:t>Whenever we perform data mining, we extract data from multiple sources. It is possible that some manipulation or extraction errors may lead to outliers in the dataset.</a:t>
            </a:r>
          </a:p>
          <a:p>
            <a:pPr algn="just"/>
            <a:endParaRPr lang="en-US" sz="1400" dirty="0"/>
          </a:p>
          <a:p>
            <a:pPr algn="just"/>
            <a:r>
              <a:rPr lang="en-US" sz="1400" dirty="0"/>
              <a:t>Sampling error:</a:t>
            </a:r>
          </a:p>
          <a:p>
            <a:pPr algn="just"/>
            <a:r>
              <a:rPr lang="en-US" sz="1400" dirty="0"/>
              <a:t>For instance, we have to measure the height of athletes. By mistake, we include a few basketball players in the sample. This inclusion is likely to cause outliers in the dataset.</a:t>
            </a:r>
          </a:p>
          <a:p>
            <a:pPr algn="just"/>
            <a:endParaRPr lang="en-US" sz="1400" dirty="0"/>
          </a:p>
          <a:p>
            <a:pPr algn="just"/>
            <a:r>
              <a:rPr lang="en-US" sz="1400" dirty="0"/>
              <a:t>Natural Outlier:</a:t>
            </a:r>
          </a:p>
          <a:p>
            <a:pPr algn="just"/>
            <a:r>
              <a:rPr lang="en-US" sz="1400" dirty="0"/>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p>
        </p:txBody>
      </p:sp>
      <p:grpSp>
        <p:nvGrpSpPr>
          <p:cNvPr id="5" name="Group 4"/>
          <p:cNvGrpSpPr/>
          <p:nvPr/>
        </p:nvGrpSpPr>
        <p:grpSpPr>
          <a:xfrm>
            <a:off x="609600" y="1447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60960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28787871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568283"/>
            <a:ext cx="8001000" cy="2246769"/>
          </a:xfrm>
          <a:prstGeom prst="rect">
            <a:avLst/>
          </a:prstGeom>
        </p:spPr>
        <p:txBody>
          <a:bodyPr wrap="square">
            <a:spAutoFit/>
          </a:bodyPr>
          <a:lstStyle/>
          <a:p>
            <a:pPr algn="just"/>
            <a:r>
              <a:rPr lang="en-US" sz="1400" dirty="0"/>
              <a:t>What is the impact of Outliers on a dataset?</a:t>
            </a:r>
          </a:p>
          <a:p>
            <a:pPr algn="just"/>
            <a:endParaRPr lang="en-US" sz="1400" dirty="0"/>
          </a:p>
          <a:p>
            <a:pPr algn="just"/>
            <a:r>
              <a:rPr lang="en-US" sz="1400" dirty="0"/>
              <a:t>Outliers can drastically change the results of the data analysis and statistical </a:t>
            </a:r>
            <a:r>
              <a:rPr lang="en-US" sz="1400" dirty="0" err="1"/>
              <a:t>modelling</a:t>
            </a:r>
            <a:r>
              <a:rPr lang="en-US" sz="1400" dirty="0"/>
              <a:t>. There are numerous </a:t>
            </a:r>
            <a:r>
              <a:rPr lang="en-US" sz="1400" dirty="0" err="1"/>
              <a:t>unfavourable</a:t>
            </a:r>
            <a:r>
              <a:rPr lang="en-US" sz="1400" dirty="0"/>
              <a:t> impacts of outliers in the data set:</a:t>
            </a:r>
          </a:p>
          <a:p>
            <a:pPr algn="just"/>
            <a:endParaRPr lang="en-US" sz="1400" dirty="0"/>
          </a:p>
          <a:p>
            <a:pPr marL="285750" indent="-285750" algn="just">
              <a:buFont typeface="Arial" pitchFamily="34" charset="0"/>
              <a:buChar char="•"/>
            </a:pPr>
            <a:r>
              <a:rPr lang="en-US" sz="1400" dirty="0"/>
              <a:t>It increases the error variance and reduces the power of statistical tests</a:t>
            </a:r>
          </a:p>
          <a:p>
            <a:pPr marL="285750" indent="-285750" algn="just">
              <a:buFont typeface="Arial" pitchFamily="34" charset="0"/>
              <a:buChar char="•"/>
            </a:pPr>
            <a:r>
              <a:rPr lang="en-US" sz="1400" dirty="0"/>
              <a:t>If the outliers are non-randomly distributed, they can decrease normality</a:t>
            </a:r>
          </a:p>
          <a:p>
            <a:pPr marL="285750" indent="-285750" algn="just">
              <a:buFont typeface="Arial" pitchFamily="34" charset="0"/>
              <a:buChar char="•"/>
            </a:pPr>
            <a:r>
              <a:rPr lang="en-US" sz="1400" dirty="0"/>
              <a:t>They can bias or influence estimates that may be of substantive interest</a:t>
            </a:r>
          </a:p>
          <a:p>
            <a:pPr marL="285750" indent="-285750" algn="just">
              <a:buFont typeface="Arial" pitchFamily="34" charset="0"/>
              <a:buChar char="•"/>
            </a:pPr>
            <a:r>
              <a:rPr lang="en-US" sz="1400" dirty="0"/>
              <a:t>They can also impact the basic assumption of Regression, ANOVA and other statistical model assumptions.</a:t>
            </a:r>
          </a:p>
        </p:txBody>
      </p:sp>
      <p:grpSp>
        <p:nvGrpSpPr>
          <p:cNvPr id="5" name="Group 4"/>
          <p:cNvGrpSpPr/>
          <p:nvPr/>
        </p:nvGrpSpPr>
        <p:grpSpPr>
          <a:xfrm>
            <a:off x="571500" y="2277934"/>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571500" y="50292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650487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3319790"/>
            <a:ext cx="4724400" cy="523220"/>
          </a:xfrm>
          <a:prstGeom prst="rect">
            <a:avLst/>
          </a:prstGeom>
          <a:noFill/>
        </p:spPr>
        <p:txBody>
          <a:bodyPr wrap="square" rtlCol="0">
            <a:spAutoFit/>
          </a:bodyPr>
          <a:lstStyle/>
          <a:p>
            <a:pPr algn="ctr"/>
            <a:r>
              <a:rPr lang="en-IN" sz="2800" dirty="0" smtClean="0">
                <a:latin typeface="Times New Roman" pitchFamily="18" charset="0"/>
                <a:cs typeface="Times New Roman" pitchFamily="18" charset="0"/>
              </a:rPr>
              <a:t>Differences</a:t>
            </a:r>
            <a:endParaRPr lang="en-IN" sz="2800" dirty="0" smtClean="0">
              <a:latin typeface="Times New Roman" pitchFamily="18" charset="0"/>
              <a:cs typeface="Times New Roman" pitchFamily="18" charset="0"/>
            </a:endParaRPr>
          </a:p>
        </p:txBody>
      </p:sp>
      <p:grpSp>
        <p:nvGrpSpPr>
          <p:cNvPr id="9" name="Group 8"/>
          <p:cNvGrpSpPr/>
          <p:nvPr/>
        </p:nvGrpSpPr>
        <p:grpSpPr>
          <a:xfrm>
            <a:off x="1676400" y="2819400"/>
            <a:ext cx="5638800" cy="76200"/>
            <a:chOff x="1562100" y="2381250"/>
            <a:chExt cx="5638800" cy="76200"/>
          </a:xfrm>
        </p:grpSpPr>
        <p:cxnSp>
          <p:nvCxnSpPr>
            <p:cNvPr id="10" name="Straight Connector 9"/>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3" name="Group 12"/>
          <p:cNvGrpSpPr/>
          <p:nvPr/>
        </p:nvGrpSpPr>
        <p:grpSpPr>
          <a:xfrm>
            <a:off x="1676400" y="4267200"/>
            <a:ext cx="5638800" cy="76200"/>
            <a:chOff x="1562100" y="2381250"/>
            <a:chExt cx="5638800" cy="76200"/>
          </a:xfrm>
        </p:grpSpPr>
        <p:cxnSp>
          <p:nvCxnSpPr>
            <p:cNvPr id="14" name="Straight Connector 13"/>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0491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592366"/>
            <a:ext cx="8001000" cy="4401205"/>
          </a:xfrm>
          <a:prstGeom prst="rect">
            <a:avLst/>
          </a:prstGeom>
        </p:spPr>
        <p:txBody>
          <a:bodyPr wrap="square">
            <a:spAutoFit/>
          </a:bodyPr>
          <a:lstStyle/>
          <a:p>
            <a:pPr algn="just"/>
            <a:r>
              <a:rPr lang="en-US" sz="1400" dirty="0"/>
              <a:t>To understand the impact deeply, let’s take an example to check what happens to a data set with and without outliers in the </a:t>
            </a:r>
            <a:r>
              <a:rPr lang="en-US" sz="1400" dirty="0" smtClean="0"/>
              <a:t>data </a:t>
            </a:r>
            <a:r>
              <a:rPr lang="en-US" sz="1400" dirty="0"/>
              <a:t>set</a:t>
            </a:r>
            <a:r>
              <a:rPr lang="en-US" sz="1400" dirty="0" smtClean="0"/>
              <a:t>.</a:t>
            </a:r>
          </a:p>
          <a:p>
            <a:pPr algn="just"/>
            <a:endParaRPr lang="en-US" sz="1400" dirty="0" smtClean="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endParaRPr lang="en-US" sz="1400" dirty="0"/>
          </a:p>
          <a:p>
            <a:pPr algn="just"/>
            <a:r>
              <a:rPr lang="en-US" sz="1400" dirty="0"/>
              <a:t>As one can see, data set with outliers has significantly different mean and standard deviation. In the first scenario, we will say that average is 5.45. But with the outlier, average soars to 30. This would change the estimate completely.</a:t>
            </a:r>
          </a:p>
        </p:txBody>
      </p:sp>
      <p:grpSp>
        <p:nvGrpSpPr>
          <p:cNvPr id="5" name="Group 4"/>
          <p:cNvGrpSpPr/>
          <p:nvPr/>
        </p:nvGrpSpPr>
        <p:grpSpPr>
          <a:xfrm>
            <a:off x="609600" y="1447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62484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pic>
        <p:nvPicPr>
          <p:cNvPr id="13" name="Picture 2" descr="Outlier, Mean, Median, M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6" y="2283636"/>
            <a:ext cx="6610348" cy="28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0713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2441"/>
            <a:ext cx="8001000" cy="3970318"/>
          </a:xfrm>
          <a:prstGeom prst="rect">
            <a:avLst/>
          </a:prstGeom>
        </p:spPr>
        <p:txBody>
          <a:bodyPr wrap="square">
            <a:spAutoFit/>
          </a:bodyPr>
          <a:lstStyle/>
          <a:p>
            <a:pPr algn="just"/>
            <a:r>
              <a:rPr lang="en-US" sz="1400" dirty="0"/>
              <a:t>How to detect Outliers?</a:t>
            </a:r>
          </a:p>
          <a:p>
            <a:pPr algn="just"/>
            <a:endParaRPr lang="en-US" sz="1400" dirty="0"/>
          </a:p>
          <a:p>
            <a:pPr algn="just"/>
            <a:r>
              <a:rPr lang="en-US" sz="1400" dirty="0"/>
              <a:t>Most commonly used method to detect outliers is visualization. We use various visualization methods, like Box-plot, Histogram, Scatter Plot (above, we have used box plot and scatter plot for visualization). Some analysts also various thumb rules to detect outliers.</a:t>
            </a:r>
          </a:p>
          <a:p>
            <a:pPr algn="just"/>
            <a:endParaRPr lang="en-US" sz="1400" dirty="0"/>
          </a:p>
          <a:p>
            <a:pPr algn="just"/>
            <a:r>
              <a:rPr lang="en-US" sz="1400" dirty="0"/>
              <a:t>Some of them are:</a:t>
            </a:r>
          </a:p>
          <a:p>
            <a:pPr marL="285750" indent="-285750" algn="just">
              <a:buFont typeface="Arial" pitchFamily="34" charset="0"/>
              <a:buChar char="•"/>
            </a:pPr>
            <a:r>
              <a:rPr lang="en-US" sz="1400" dirty="0"/>
              <a:t>Any value, which is beyond the range of -1.5 x IQR to 1.5 x IQR</a:t>
            </a:r>
          </a:p>
          <a:p>
            <a:pPr marL="285750" indent="-285750" algn="just">
              <a:buFont typeface="Arial" pitchFamily="34" charset="0"/>
              <a:buChar char="•"/>
            </a:pPr>
            <a:r>
              <a:rPr lang="en-US" sz="1400" dirty="0"/>
              <a:t>Use capping methods. Any value which out of range of 5th and 95th percentile can be considered as outlier</a:t>
            </a:r>
          </a:p>
          <a:p>
            <a:pPr marL="285750" indent="-285750" algn="just">
              <a:buFont typeface="Arial" pitchFamily="34" charset="0"/>
              <a:buChar char="•"/>
            </a:pPr>
            <a:r>
              <a:rPr lang="en-US" sz="1400" dirty="0"/>
              <a:t>Data points, three or more standard deviation away from mean are considered outlier</a:t>
            </a:r>
          </a:p>
          <a:p>
            <a:pPr marL="285750" indent="-285750" algn="just">
              <a:buFont typeface="Arial" pitchFamily="34" charset="0"/>
              <a:buChar char="•"/>
            </a:pPr>
            <a:r>
              <a:rPr lang="en-US" sz="1400" dirty="0"/>
              <a:t>Outlier detection is merely a special case of the examination of data for influential data points and it also depends on the business understanding</a:t>
            </a:r>
          </a:p>
          <a:p>
            <a:pPr marL="285750" indent="-285750" algn="just">
              <a:buFont typeface="Arial" pitchFamily="34" charset="0"/>
              <a:buChar char="•"/>
            </a:pPr>
            <a:r>
              <a:rPr lang="en-US" sz="1400" dirty="0"/>
              <a:t>Bivariate and multivariate outliers are typically measured using either an index of influence or leverage, or distance. Popular indices such as Mahalanobis’ distance and Cook’s D are frequently used to detect outliers.</a:t>
            </a:r>
          </a:p>
          <a:p>
            <a:pPr marL="285750" indent="-285750" algn="just">
              <a:buFont typeface="Arial" pitchFamily="34" charset="0"/>
              <a:buChar char="•"/>
            </a:pPr>
            <a:r>
              <a:rPr lang="en-US" sz="1400" dirty="0"/>
              <a:t>In SAS, we can use PROC Univariate, PROC SGPLOT. To identify outliers and influential observation, we also look at statistical measure like STUDENT, COOKD, RSTUDENT and others.</a:t>
            </a:r>
          </a:p>
        </p:txBody>
      </p:sp>
      <p:grpSp>
        <p:nvGrpSpPr>
          <p:cNvPr id="5" name="Group 4"/>
          <p:cNvGrpSpPr/>
          <p:nvPr/>
        </p:nvGrpSpPr>
        <p:grpSpPr>
          <a:xfrm>
            <a:off x="609600" y="12954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59436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14250014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11366"/>
            <a:ext cx="8001000" cy="2893100"/>
          </a:xfrm>
          <a:prstGeom prst="rect">
            <a:avLst/>
          </a:prstGeom>
        </p:spPr>
        <p:txBody>
          <a:bodyPr wrap="square">
            <a:spAutoFit/>
          </a:bodyPr>
          <a:lstStyle/>
          <a:p>
            <a:pPr algn="just"/>
            <a:r>
              <a:rPr lang="en-US" sz="1400" dirty="0"/>
              <a:t>How to remove Outliers</a:t>
            </a:r>
            <a:r>
              <a:rPr lang="en-US" sz="1400" dirty="0" smtClean="0"/>
              <a:t>?</a:t>
            </a:r>
          </a:p>
          <a:p>
            <a:pPr algn="just"/>
            <a:endParaRPr lang="en-US" sz="1400" dirty="0"/>
          </a:p>
          <a:p>
            <a:pPr algn="just"/>
            <a:r>
              <a:rPr lang="en-US" sz="1400" dirty="0"/>
              <a:t>Most of the ways to deal with outliers are similar to the methods of missing values like deleting observations, transforming them, binning them, treat them as a separate group, imputing values and other statistical methods. Here, we will discuss the common techniques used to deal with outliers:</a:t>
            </a:r>
          </a:p>
          <a:p>
            <a:pPr algn="just"/>
            <a:endParaRPr lang="en-US" sz="1400" dirty="0"/>
          </a:p>
          <a:p>
            <a:pPr marL="285750" indent="-285750" algn="just">
              <a:buFont typeface="Arial" pitchFamily="34" charset="0"/>
              <a:buChar char="•"/>
            </a:pPr>
            <a:r>
              <a:rPr lang="en-US" sz="1400" dirty="0"/>
              <a:t>Deleting observations: We delete outlier values if it is due to data entry error, data processing error or outlier observations are very small in numbers. We can also use trimming at both ends to remove outliers.</a:t>
            </a:r>
          </a:p>
          <a:p>
            <a:pPr marL="285750" indent="-285750" algn="just">
              <a:buFont typeface="Arial" pitchFamily="34" charset="0"/>
              <a:buChar char="•"/>
            </a:pPr>
            <a:r>
              <a:rPr lang="en-US" sz="1400" dirty="0"/>
              <a:t>Transforming and binning values: Transforming variables can also eliminate outliers. Natural log of a value reduces the variation caused by extreme values. Binning is also a form of variable transformation. Decision Tree algorithm allows to deal with outliers well due to binning of variable. We can also use the process of assigning weights to different observations.</a:t>
            </a:r>
          </a:p>
        </p:txBody>
      </p:sp>
      <p:grpSp>
        <p:nvGrpSpPr>
          <p:cNvPr id="5" name="Group 4"/>
          <p:cNvGrpSpPr/>
          <p:nvPr/>
        </p:nvGrpSpPr>
        <p:grpSpPr>
          <a:xfrm>
            <a:off x="609600" y="10668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62484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pic>
        <p:nvPicPr>
          <p:cNvPr id="13" name="Picture 2" descr="Variable Transformation, 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671" y="4353230"/>
            <a:ext cx="5894659" cy="17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88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749659"/>
            <a:ext cx="8001000" cy="1815882"/>
          </a:xfrm>
          <a:prstGeom prst="rect">
            <a:avLst/>
          </a:prstGeom>
        </p:spPr>
        <p:txBody>
          <a:bodyPr wrap="square">
            <a:spAutoFit/>
          </a:bodyPr>
          <a:lstStyle/>
          <a:p>
            <a:pPr marL="285750" indent="-285750" algn="just">
              <a:buFont typeface="Arial" pitchFamily="34" charset="0"/>
              <a:buChar char="•"/>
            </a:pPr>
            <a:r>
              <a:rPr lang="en-US" sz="1400" dirty="0"/>
              <a:t>Imputing: Like imputation of missing values, we can also impute outliers. We can use mean, median, mode imputation methods. Before imputing values, we should </a:t>
            </a:r>
            <a:r>
              <a:rPr lang="en-US" sz="1400" dirty="0" err="1"/>
              <a:t>analyse</a:t>
            </a:r>
            <a:r>
              <a:rPr lang="en-US" sz="1400" dirty="0"/>
              <a:t> if it is natural outlier or artificial. If it is artificial, we can go with imputing values. We can also use statistical model to predict values of outlier observation and after that we can impute it with predicted values</a:t>
            </a:r>
            <a:r>
              <a:rPr lang="en-US" sz="1400" dirty="0" smtClean="0"/>
              <a:t>.</a:t>
            </a:r>
          </a:p>
          <a:p>
            <a:pPr marL="285750" indent="-285750" algn="just">
              <a:buFont typeface="Arial" pitchFamily="34" charset="0"/>
              <a:buChar char="•"/>
            </a:pPr>
            <a:endParaRPr lang="en-US" sz="1400" dirty="0"/>
          </a:p>
          <a:p>
            <a:pPr marL="285750" indent="-285750" algn="just">
              <a:buFont typeface="Arial" pitchFamily="34" charset="0"/>
              <a:buChar char="•"/>
            </a:pPr>
            <a:r>
              <a:rPr lang="en-US" sz="1400" dirty="0"/>
              <a:t>Treat separately: If there are significant number of outliers, we should treat them separately in the statistical model. One of the approach is to treat both groups as two different groups and build individual model for both groups and then combine the output.</a:t>
            </a:r>
          </a:p>
        </p:txBody>
      </p:sp>
      <p:grpSp>
        <p:nvGrpSpPr>
          <p:cNvPr id="5" name="Group 4"/>
          <p:cNvGrpSpPr/>
          <p:nvPr/>
        </p:nvGrpSpPr>
        <p:grpSpPr>
          <a:xfrm>
            <a:off x="609600" y="24384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09600" y="48006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20949407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02102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5"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US" sz="4400" dirty="0">
              <a:latin typeface="Calibri" panose="020F0502020204030204" pitchFamily="34" charset="0"/>
              <a:ea typeface="+mj-ea"/>
              <a:cs typeface="+mj-cs"/>
              <a:sym typeface="Calibri" panose="020F0502020204030204" pitchFamily="34" charset="0"/>
            </a:endParaRPr>
          </a:p>
        </p:txBody>
      </p:sp>
      <p:sp>
        <p:nvSpPr>
          <p:cNvPr id="2" name="Title 1"/>
          <p:cNvSpPr>
            <a:spLocks noGrp="1"/>
          </p:cNvSpPr>
          <p:nvPr>
            <p:ph type="title"/>
          </p:nvPr>
        </p:nvSpPr>
        <p:spPr>
          <a:xfrm>
            <a:off x="323528" y="620688"/>
            <a:ext cx="8229600" cy="1143000"/>
          </a:xfrm>
        </p:spPr>
        <p:txBody>
          <a:bodyPr/>
          <a:lstStyle/>
          <a:p>
            <a:r>
              <a:rPr lang="en-US" dirty="0" smtClean="0"/>
              <a:t>Duplicates</a:t>
            </a:r>
            <a:endParaRPr lang="en-US" dirty="0"/>
          </a:p>
        </p:txBody>
      </p:sp>
      <p:sp>
        <p:nvSpPr>
          <p:cNvPr id="3" name="Content Placeholder 2"/>
          <p:cNvSpPr>
            <a:spLocks noGrp="1"/>
          </p:cNvSpPr>
          <p:nvPr>
            <p:ph idx="1"/>
          </p:nvPr>
        </p:nvSpPr>
        <p:spPr>
          <a:xfrm>
            <a:off x="467544" y="1700808"/>
            <a:ext cx="8229600" cy="4525963"/>
          </a:xfrm>
        </p:spPr>
        <p:txBody>
          <a:bodyPr/>
          <a:lstStyle/>
          <a:p>
            <a:r>
              <a:rPr lang="en-US" b="1" dirty="0"/>
              <a:t>Duplicate records in </a:t>
            </a:r>
            <a:r>
              <a:rPr lang="en-US" b="1" dirty="0" smtClean="0"/>
              <a:t>analytics</a:t>
            </a:r>
            <a:r>
              <a:rPr lang="en-US" dirty="0" smtClean="0"/>
              <a:t>, </a:t>
            </a:r>
            <a:r>
              <a:rPr lang="en-US" dirty="0"/>
              <a:t>also known as</a:t>
            </a:r>
            <a:r>
              <a:rPr lang="en-US" b="1" dirty="0"/>
              <a:t> duplicate rows, </a:t>
            </a:r>
            <a:r>
              <a:rPr lang="en-US" dirty="0"/>
              <a:t>are identical rows in </a:t>
            </a:r>
            <a:r>
              <a:rPr lang="en-US" dirty="0" smtClean="0"/>
              <a:t>a csv or a table</a:t>
            </a:r>
          </a:p>
          <a:p>
            <a:r>
              <a:rPr lang="en-US" dirty="0" smtClean="0"/>
              <a:t>This </a:t>
            </a:r>
            <a:r>
              <a:rPr lang="en-US" dirty="0"/>
              <a:t>means, for a pair of duplicate records, the values in each column </a:t>
            </a:r>
            <a:r>
              <a:rPr lang="en-US" dirty="0" smtClean="0"/>
              <a:t>coincide</a:t>
            </a:r>
          </a:p>
          <a:p>
            <a:r>
              <a:rPr lang="en-US" dirty="0" smtClean="0"/>
              <a:t>Usually</a:t>
            </a:r>
            <a:r>
              <a:rPr lang="en-US" dirty="0"/>
              <a:t>, we will retrieve duplicate data, when we are joining </a:t>
            </a:r>
            <a:r>
              <a:rPr lang="en-US" dirty="0" smtClean="0"/>
              <a:t>tables</a:t>
            </a:r>
            <a:endParaRPr lang="en-US" dirty="0"/>
          </a:p>
        </p:txBody>
      </p:sp>
    </p:spTree>
    <p:extLst>
      <p:ext uri="{BB962C8B-B14F-4D97-AF65-F5344CB8AC3E}">
        <p14:creationId xmlns:p14="http://schemas.microsoft.com/office/powerpoint/2010/main" val="3983149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71700" y="3167390"/>
            <a:ext cx="4800600" cy="523220"/>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Data Summarization</a:t>
            </a:r>
            <a:endParaRPr lang="en-US" sz="2800" b="1" dirty="0">
              <a:latin typeface="Times New Roman" pitchFamily="18" charset="0"/>
              <a:cs typeface="Times New Roman" pitchFamily="18" charset="0"/>
            </a:endParaRPr>
          </a:p>
        </p:txBody>
      </p:sp>
      <p:grpSp>
        <p:nvGrpSpPr>
          <p:cNvPr id="12" name="Group 11"/>
          <p:cNvGrpSpPr/>
          <p:nvPr/>
        </p:nvGrpSpPr>
        <p:grpSpPr>
          <a:xfrm>
            <a:off x="1752600" y="2667000"/>
            <a:ext cx="5638800" cy="1524000"/>
            <a:chOff x="1676400" y="2819400"/>
            <a:chExt cx="5638800" cy="1524000"/>
          </a:xfrm>
        </p:grpSpPr>
        <p:grpSp>
          <p:nvGrpSpPr>
            <p:cNvPr id="13" name="Group 12"/>
            <p:cNvGrpSpPr/>
            <p:nvPr/>
          </p:nvGrpSpPr>
          <p:grpSpPr>
            <a:xfrm>
              <a:off x="1676400" y="2819400"/>
              <a:ext cx="5638800" cy="76200"/>
              <a:chOff x="1562100" y="2381250"/>
              <a:chExt cx="5638800" cy="76200"/>
            </a:xfrm>
          </p:grpSpPr>
          <p:cxnSp>
            <p:nvCxnSpPr>
              <p:cNvPr id="26" name="Straight Connector 25"/>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8" name="Oval 27"/>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2" name="Group 21"/>
            <p:cNvGrpSpPr/>
            <p:nvPr/>
          </p:nvGrpSpPr>
          <p:grpSpPr>
            <a:xfrm>
              <a:off x="1676400" y="4267200"/>
              <a:ext cx="5638800" cy="76200"/>
              <a:chOff x="1562100" y="2381250"/>
              <a:chExt cx="5638800" cy="76200"/>
            </a:xfrm>
          </p:grpSpPr>
          <p:cxnSp>
            <p:nvCxnSpPr>
              <p:cNvPr id="23" name="Straight Connector 22"/>
              <p:cNvCxnSpPr/>
              <p:nvPr/>
            </p:nvCxnSpPr>
            <p:spPr>
              <a:xfrm>
                <a:off x="1600200" y="2419350"/>
                <a:ext cx="556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124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52978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08720"/>
            <a:ext cx="8229600" cy="1143000"/>
          </a:xfrm>
        </p:spPr>
        <p:txBody>
          <a:bodyPr/>
          <a:lstStyle/>
          <a:p>
            <a:r>
              <a:rPr lang="en-US" dirty="0"/>
              <a:t>Frequency distribution</a:t>
            </a:r>
          </a:p>
        </p:txBody>
      </p:sp>
      <p:pic>
        <p:nvPicPr>
          <p:cNvPr id="27650" name="Picture 2" descr="Image result for Frequency Distribu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05848" y="2636912"/>
            <a:ext cx="4580952" cy="27523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536" y="2780928"/>
            <a:ext cx="3384376" cy="2308324"/>
          </a:xfrm>
          <a:prstGeom prst="rect">
            <a:avLst/>
          </a:prstGeom>
        </p:spPr>
        <p:txBody>
          <a:bodyPr wrap="square">
            <a:spAutoFit/>
          </a:bodyPr>
          <a:lstStyle/>
          <a:p>
            <a:r>
              <a:rPr lang="en-US" sz="1600" b="1" dirty="0">
                <a:solidFill>
                  <a:srgbClr val="6A6A6A"/>
                </a:solidFill>
                <a:latin typeface="arial" panose="020B0604020202020204" pitchFamily="34" charset="0"/>
              </a:rPr>
              <a:t>Frequency distribution</a:t>
            </a:r>
            <a:r>
              <a:rPr lang="en-US" sz="1600" dirty="0">
                <a:solidFill>
                  <a:srgbClr val="545454"/>
                </a:solidFill>
                <a:latin typeface="arial" panose="020B0604020202020204" pitchFamily="34" charset="0"/>
              </a:rPr>
              <a:t> is a representation, either in a graphical or tabular format, that displays the number of observations within a given </a:t>
            </a:r>
            <a:r>
              <a:rPr lang="en-US" sz="1600" dirty="0" smtClean="0">
                <a:solidFill>
                  <a:srgbClr val="545454"/>
                </a:solidFill>
                <a:latin typeface="arial" panose="020B0604020202020204" pitchFamily="34" charset="0"/>
              </a:rPr>
              <a:t>interval.</a:t>
            </a:r>
          </a:p>
          <a:p>
            <a:endParaRPr lang="en-US" sz="1600" b="1" dirty="0">
              <a:solidFill>
                <a:srgbClr val="545454"/>
              </a:solidFill>
              <a:latin typeface="arial" panose="020B0604020202020204" pitchFamily="34" charset="0"/>
            </a:endParaRPr>
          </a:p>
          <a:p>
            <a:r>
              <a:rPr lang="en-US" sz="1600" b="1" dirty="0" smtClean="0">
                <a:solidFill>
                  <a:srgbClr val="6A6A6A"/>
                </a:solidFill>
                <a:latin typeface="arial" panose="020B0604020202020204" pitchFamily="34" charset="0"/>
              </a:rPr>
              <a:t>Frequency </a:t>
            </a:r>
            <a:r>
              <a:rPr lang="en-US" sz="1600" b="1" dirty="0">
                <a:solidFill>
                  <a:srgbClr val="6A6A6A"/>
                </a:solidFill>
                <a:latin typeface="arial" panose="020B0604020202020204" pitchFamily="34" charset="0"/>
              </a:rPr>
              <a:t>distributions</a:t>
            </a:r>
            <a:r>
              <a:rPr lang="en-US" sz="1600" dirty="0">
                <a:solidFill>
                  <a:srgbClr val="545454"/>
                </a:solidFill>
                <a:latin typeface="arial" panose="020B0604020202020204" pitchFamily="34" charset="0"/>
              </a:rPr>
              <a:t> are typically used within a statistical context.</a:t>
            </a:r>
            <a:endParaRPr lang="en-US" sz="1600" dirty="0"/>
          </a:p>
        </p:txBody>
      </p:sp>
      <p:sp>
        <p:nvSpPr>
          <p:cNvPr id="5" name="Rectangle 4"/>
          <p:cNvSpPr/>
          <p:nvPr/>
        </p:nvSpPr>
        <p:spPr>
          <a:xfrm>
            <a:off x="148393" y="5808775"/>
            <a:ext cx="8995607" cy="646331"/>
          </a:xfrm>
          <a:prstGeom prst="rect">
            <a:avLst/>
          </a:prstGeom>
        </p:spPr>
        <p:txBody>
          <a:bodyPr wrap="square">
            <a:spAutoFit/>
          </a:bodyPr>
          <a:lstStyle/>
          <a:p>
            <a:pPr lvl="1"/>
            <a:r>
              <a:rPr lang="en-US" dirty="0"/>
              <a:t>Cumulative frequencies are obtained by accumulating the frequencies to give the total number of observations up to and including the value or group in question</a:t>
            </a:r>
          </a:p>
        </p:txBody>
      </p:sp>
    </p:spTree>
    <p:extLst>
      <p:ext uri="{BB962C8B-B14F-4D97-AF65-F5344CB8AC3E}">
        <p14:creationId xmlns:p14="http://schemas.microsoft.com/office/powerpoint/2010/main" val="340269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369" y="692696"/>
            <a:ext cx="8229600" cy="1143000"/>
          </a:xfrm>
        </p:spPr>
        <p:txBody>
          <a:bodyPr/>
          <a:lstStyle/>
          <a:p>
            <a:r>
              <a:rPr lang="en-US" dirty="0"/>
              <a:t>Probability Distribution</a:t>
            </a:r>
          </a:p>
        </p:txBody>
      </p:sp>
      <p:sp>
        <p:nvSpPr>
          <p:cNvPr id="5" name="Rectangle 4"/>
          <p:cNvSpPr/>
          <p:nvPr/>
        </p:nvSpPr>
        <p:spPr>
          <a:xfrm>
            <a:off x="457200" y="2132856"/>
            <a:ext cx="3898776" cy="4247317"/>
          </a:xfrm>
          <a:prstGeom prst="rect">
            <a:avLst/>
          </a:prstGeom>
        </p:spPr>
        <p:txBody>
          <a:bodyPr wrap="square">
            <a:spAutoFit/>
          </a:bodyPr>
          <a:lstStyle/>
          <a:p>
            <a:r>
              <a:rPr lang="en-US" dirty="0">
                <a:solidFill>
                  <a:srgbClr val="111111"/>
                </a:solidFill>
                <a:latin typeface="SourceSansPro"/>
              </a:rPr>
              <a:t>As a simple example of a probability distribution, let us look at the number observed when rolling two standard six-sided dice</a:t>
            </a:r>
            <a:r>
              <a:rPr lang="en-US" dirty="0" smtClean="0">
                <a:solidFill>
                  <a:srgbClr val="111111"/>
                </a:solidFill>
                <a:latin typeface="SourceSansPro"/>
              </a:rPr>
              <a:t>.</a:t>
            </a:r>
          </a:p>
          <a:p>
            <a:r>
              <a:rPr lang="en-US" dirty="0" smtClean="0">
                <a:solidFill>
                  <a:srgbClr val="111111"/>
                </a:solidFill>
                <a:latin typeface="SourceSansPro"/>
              </a:rPr>
              <a:t> </a:t>
            </a:r>
          </a:p>
          <a:p>
            <a:r>
              <a:rPr lang="en-US" dirty="0" smtClean="0">
                <a:solidFill>
                  <a:srgbClr val="111111"/>
                </a:solidFill>
                <a:latin typeface="SourceSansPro"/>
              </a:rPr>
              <a:t>Each </a:t>
            </a:r>
            <a:r>
              <a:rPr lang="en-US" dirty="0">
                <a:solidFill>
                  <a:srgbClr val="111111"/>
                </a:solidFill>
                <a:latin typeface="SourceSansPro"/>
              </a:rPr>
              <a:t>die has a 1/6 probability of rolling any single number, one through six, but the sum of two dice will form the probability distribution depicted in the image </a:t>
            </a:r>
            <a:r>
              <a:rPr lang="en-US" dirty="0" smtClean="0">
                <a:solidFill>
                  <a:srgbClr val="111111"/>
                </a:solidFill>
                <a:latin typeface="SourceSansPro"/>
              </a:rPr>
              <a:t>here. </a:t>
            </a:r>
          </a:p>
          <a:p>
            <a:endParaRPr lang="en-US" dirty="0">
              <a:solidFill>
                <a:srgbClr val="111111"/>
              </a:solidFill>
              <a:latin typeface="SourceSansPro"/>
            </a:endParaRPr>
          </a:p>
          <a:p>
            <a:r>
              <a:rPr lang="en-US" dirty="0" smtClean="0">
                <a:solidFill>
                  <a:srgbClr val="111111"/>
                </a:solidFill>
                <a:latin typeface="SourceSansPro"/>
              </a:rPr>
              <a:t>Seven </a:t>
            </a:r>
            <a:r>
              <a:rPr lang="en-US" dirty="0">
                <a:solidFill>
                  <a:srgbClr val="111111"/>
                </a:solidFill>
                <a:latin typeface="SourceSansPro"/>
              </a:rPr>
              <a:t>is the most common outcome (1+6, 6+1, 5+2, 2+5, 3+4, 4+3</a:t>
            </a:r>
            <a:r>
              <a:rPr lang="en-US" dirty="0" smtClean="0">
                <a:solidFill>
                  <a:srgbClr val="111111"/>
                </a:solidFill>
                <a:latin typeface="SourceSansPro"/>
              </a:rPr>
              <a:t>).</a:t>
            </a:r>
          </a:p>
          <a:p>
            <a:r>
              <a:rPr lang="en-US" dirty="0" smtClean="0">
                <a:solidFill>
                  <a:srgbClr val="111111"/>
                </a:solidFill>
                <a:latin typeface="SourceSansPro"/>
              </a:rPr>
              <a:t>Two </a:t>
            </a:r>
            <a:r>
              <a:rPr lang="en-US" dirty="0">
                <a:solidFill>
                  <a:srgbClr val="111111"/>
                </a:solidFill>
                <a:latin typeface="SourceSansPro"/>
              </a:rPr>
              <a:t>and twelve, on the other hand, are far less likely (1+1 and 6+6).</a:t>
            </a:r>
            <a:endParaRPr lang="en-US" dirty="0"/>
          </a:p>
        </p:txBody>
      </p:sp>
      <p:pic>
        <p:nvPicPr>
          <p:cNvPr id="11" name="Picture 10"/>
          <p:cNvPicPr>
            <a:picLocks noChangeAspect="1"/>
          </p:cNvPicPr>
          <p:nvPr/>
        </p:nvPicPr>
        <p:blipFill>
          <a:blip r:embed="rId2"/>
          <a:stretch>
            <a:fillRect/>
          </a:stretch>
        </p:blipFill>
        <p:spPr>
          <a:xfrm>
            <a:off x="4716016" y="2420888"/>
            <a:ext cx="4210871" cy="3499098"/>
          </a:xfrm>
          <a:prstGeom prst="rect">
            <a:avLst/>
          </a:prstGeom>
        </p:spPr>
      </p:pic>
    </p:spTree>
    <p:extLst>
      <p:ext uri="{BB962C8B-B14F-4D97-AF65-F5344CB8AC3E}">
        <p14:creationId xmlns:p14="http://schemas.microsoft.com/office/powerpoint/2010/main" val="3449454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68760"/>
            <a:ext cx="8229600" cy="1143000"/>
          </a:xfrm>
        </p:spPr>
        <p:txBody>
          <a:bodyPr>
            <a:noAutofit/>
          </a:bodyPr>
          <a:lstStyle/>
          <a:p>
            <a:r>
              <a:rPr lang="en-US" sz="2000" dirty="0"/>
              <a:t>A random </a:t>
            </a:r>
            <a:r>
              <a:rPr lang="en-US" sz="2000" dirty="0" smtClean="0"/>
              <a:t>variable is </a:t>
            </a:r>
            <a:r>
              <a:rPr lang="en-US" sz="2000" dirty="0"/>
              <a:t>a variable whose possible values are </a:t>
            </a:r>
            <a:r>
              <a:rPr lang="en-US" sz="2000" dirty="0" smtClean="0"/>
              <a:t>outcomes </a:t>
            </a:r>
            <a:r>
              <a:rPr lang="en-US" sz="2000" dirty="0"/>
              <a:t>of a random </a:t>
            </a:r>
            <a:r>
              <a:rPr lang="en-US" sz="2000" dirty="0" smtClean="0"/>
              <a:t>phenomenon</a:t>
            </a:r>
            <a:endParaRPr lang="en-US" sz="2000" dirty="0"/>
          </a:p>
        </p:txBody>
      </p:sp>
      <p:cxnSp>
        <p:nvCxnSpPr>
          <p:cNvPr id="5" name="Straight Connector 4"/>
          <p:cNvCxnSpPr/>
          <p:nvPr/>
        </p:nvCxnSpPr>
        <p:spPr>
          <a:xfrm>
            <a:off x="4572000" y="3212976"/>
            <a:ext cx="0" cy="295232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3568" y="3284984"/>
            <a:ext cx="3312368" cy="1477328"/>
          </a:xfrm>
          <a:prstGeom prst="rect">
            <a:avLst/>
          </a:prstGeom>
          <a:noFill/>
        </p:spPr>
        <p:txBody>
          <a:bodyPr wrap="square" rtlCol="0">
            <a:spAutoFit/>
          </a:bodyPr>
          <a:lstStyle/>
          <a:p>
            <a:r>
              <a:rPr lang="en-US" dirty="0" smtClean="0"/>
              <a:t>Discrete Random </a:t>
            </a:r>
          </a:p>
          <a:p>
            <a:endParaRPr lang="en-US" dirty="0"/>
          </a:p>
          <a:p>
            <a:r>
              <a:rPr lang="en-US" dirty="0" smtClean="0"/>
              <a:t>Here possible outcomes can be counted and we can create probability density function</a:t>
            </a:r>
            <a:endParaRPr lang="en-US" dirty="0"/>
          </a:p>
        </p:txBody>
      </p:sp>
      <p:sp>
        <p:nvSpPr>
          <p:cNvPr id="8" name="TextBox 7"/>
          <p:cNvSpPr txBox="1"/>
          <p:nvPr/>
        </p:nvSpPr>
        <p:spPr>
          <a:xfrm>
            <a:off x="1439652" y="2411760"/>
            <a:ext cx="6264696" cy="584775"/>
          </a:xfrm>
          <a:prstGeom prst="rect">
            <a:avLst/>
          </a:prstGeom>
          <a:noFill/>
        </p:spPr>
        <p:txBody>
          <a:bodyPr wrap="square" rtlCol="0">
            <a:spAutoFit/>
          </a:bodyPr>
          <a:lstStyle/>
          <a:p>
            <a:r>
              <a:rPr lang="en-US" sz="3200" dirty="0" smtClean="0"/>
              <a:t>Type of Probability Distribution</a:t>
            </a:r>
            <a:endParaRPr lang="en-US" sz="3200" dirty="0"/>
          </a:p>
        </p:txBody>
      </p:sp>
      <p:sp>
        <p:nvSpPr>
          <p:cNvPr id="9" name="TextBox 8"/>
          <p:cNvSpPr txBox="1"/>
          <p:nvPr/>
        </p:nvSpPr>
        <p:spPr>
          <a:xfrm>
            <a:off x="5004048" y="3284984"/>
            <a:ext cx="3312368" cy="2031325"/>
          </a:xfrm>
          <a:prstGeom prst="rect">
            <a:avLst/>
          </a:prstGeom>
          <a:noFill/>
        </p:spPr>
        <p:txBody>
          <a:bodyPr wrap="square" rtlCol="0">
            <a:spAutoFit/>
          </a:bodyPr>
          <a:lstStyle/>
          <a:p>
            <a:r>
              <a:rPr lang="en-US" dirty="0" smtClean="0"/>
              <a:t>Continuous</a:t>
            </a:r>
          </a:p>
          <a:p>
            <a:endParaRPr lang="en-US" dirty="0"/>
          </a:p>
          <a:p>
            <a:r>
              <a:rPr lang="en-US" dirty="0" smtClean="0"/>
              <a:t>Range will be negative infinite to positive infinite</a:t>
            </a:r>
          </a:p>
          <a:p>
            <a:endParaRPr lang="en-US" dirty="0"/>
          </a:p>
          <a:p>
            <a:r>
              <a:rPr lang="en-US" dirty="0" smtClean="0"/>
              <a:t>Normal / Gaussian</a:t>
            </a:r>
          </a:p>
          <a:p>
            <a:endParaRPr lang="en-US" dirty="0"/>
          </a:p>
        </p:txBody>
      </p:sp>
      <p:sp>
        <p:nvSpPr>
          <p:cNvPr id="10" name="TextBox 9"/>
          <p:cNvSpPr txBox="1"/>
          <p:nvPr/>
        </p:nvSpPr>
        <p:spPr>
          <a:xfrm>
            <a:off x="686138" y="4941168"/>
            <a:ext cx="3741845" cy="923330"/>
          </a:xfrm>
          <a:prstGeom prst="rect">
            <a:avLst/>
          </a:prstGeom>
          <a:noFill/>
        </p:spPr>
        <p:txBody>
          <a:bodyPr wrap="square" rtlCol="0">
            <a:spAutoFit/>
          </a:bodyPr>
          <a:lstStyle/>
          <a:p>
            <a:pPr marL="342900" indent="-342900">
              <a:buAutoNum type="alphaUcPeriod"/>
            </a:pPr>
            <a:r>
              <a:rPr lang="en-US" dirty="0" smtClean="0"/>
              <a:t>Binomial – e.g. no of heads in two tosses ( Bernoulli process )</a:t>
            </a:r>
          </a:p>
          <a:p>
            <a:pPr marL="342900" indent="-342900">
              <a:buAutoNum type="alphaUcPeriod"/>
            </a:pPr>
            <a:r>
              <a:rPr lang="en-US" dirty="0" smtClean="0"/>
              <a:t>Poison – e.g. no </a:t>
            </a:r>
            <a:r>
              <a:rPr lang="en-US" dirty="0" err="1" smtClean="0"/>
              <a:t>fo</a:t>
            </a:r>
            <a:r>
              <a:rPr lang="en-US" dirty="0" smtClean="0"/>
              <a:t> call coming in</a:t>
            </a:r>
            <a:endParaRPr lang="en-US" dirty="0"/>
          </a:p>
        </p:txBody>
      </p:sp>
      <p:pic>
        <p:nvPicPr>
          <p:cNvPr id="30724" name="Picture 4" descr="Image result for Mu Sigma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7573" y="5156994"/>
            <a:ext cx="2830016" cy="14150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445796" y="6488668"/>
            <a:ext cx="2277931" cy="369332"/>
          </a:xfrm>
          <a:prstGeom prst="rect">
            <a:avLst/>
          </a:prstGeom>
        </p:spPr>
        <p:txBody>
          <a:bodyPr wrap="none">
            <a:spAutoFit/>
          </a:bodyPr>
          <a:lstStyle/>
          <a:p>
            <a:r>
              <a:rPr lang="en-US" dirty="0"/>
              <a:t>Central Limit Theorem</a:t>
            </a:r>
          </a:p>
        </p:txBody>
      </p:sp>
    </p:spTree>
    <p:extLst>
      <p:ext uri="{BB962C8B-B14F-4D97-AF65-F5344CB8AC3E}">
        <p14:creationId xmlns:p14="http://schemas.microsoft.com/office/powerpoint/2010/main" val="662831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229600" cy="1143000"/>
          </a:xfrm>
        </p:spPr>
        <p:txBody>
          <a:bodyPr/>
          <a:lstStyle/>
          <a:p>
            <a:r>
              <a:rPr lang="en-US" dirty="0" smtClean="0"/>
              <a:t>What is Z score</a:t>
            </a:r>
            <a:endParaRPr lang="en-US" dirty="0"/>
          </a:p>
        </p:txBody>
      </p:sp>
      <p:pic>
        <p:nvPicPr>
          <p:cNvPr id="31746" name="Picture 2" descr="Image result for Standard distribution Z formul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6096" y="2420888"/>
            <a:ext cx="3143250" cy="2305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2755759"/>
            <a:ext cx="4572000" cy="2031325"/>
          </a:xfrm>
          <a:prstGeom prst="rect">
            <a:avLst/>
          </a:prstGeom>
        </p:spPr>
        <p:txBody>
          <a:bodyPr>
            <a:spAutoFit/>
          </a:bodyPr>
          <a:lstStyle/>
          <a:p>
            <a:r>
              <a:rPr lang="en-US" dirty="0"/>
              <a:t>Simply put, a z-score is the number of standard deviations from the mean a data point is. But more technically it’s a measure of how many standard deviations below or above the population mean a raw score is. A z-score is also known as a standard score and it can be placed on a normal distribution curve.</a:t>
            </a:r>
          </a:p>
        </p:txBody>
      </p:sp>
    </p:spTree>
    <p:extLst>
      <p:ext uri="{BB962C8B-B14F-4D97-AF65-F5344CB8AC3E}">
        <p14:creationId xmlns:p14="http://schemas.microsoft.com/office/powerpoint/2010/main" val="1952021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2863959"/>
            <a:ext cx="8077200" cy="1815882"/>
          </a:xfrm>
          <a:prstGeom prst="rect">
            <a:avLst/>
          </a:prstGeom>
        </p:spPr>
        <p:txBody>
          <a:bodyPr wrap="square">
            <a:spAutoFit/>
          </a:bodyPr>
          <a:lstStyle/>
          <a:p>
            <a:r>
              <a:rPr lang="en-IN" sz="1400" dirty="0" smtClean="0"/>
              <a:t>Analysis</a:t>
            </a:r>
            <a:r>
              <a:rPr lang="en-IN" sz="1400" dirty="0"/>
              <a:t> is the separation of a whole into its </a:t>
            </a:r>
            <a:r>
              <a:rPr lang="en-IN" sz="1400" dirty="0" smtClean="0"/>
              <a:t>component</a:t>
            </a:r>
            <a:r>
              <a:rPr lang="en-IN" sz="1400" dirty="0"/>
              <a:t> parts, and analytics is the method of logical </a:t>
            </a:r>
            <a:r>
              <a:rPr lang="en-IN" sz="1400" dirty="0" smtClean="0"/>
              <a:t>analysis.</a:t>
            </a:r>
          </a:p>
          <a:p>
            <a:endParaRPr lang="en-IN" sz="1400" dirty="0"/>
          </a:p>
          <a:p>
            <a:r>
              <a:rPr lang="en-IN" sz="1400" dirty="0" smtClean="0"/>
              <a:t>Organisations leverage </a:t>
            </a:r>
            <a:r>
              <a:rPr lang="en-IN" sz="1400" dirty="0"/>
              <a:t>both to drive all types of </a:t>
            </a:r>
            <a:r>
              <a:rPr lang="en-IN" sz="1400" dirty="0" smtClean="0"/>
              <a:t>decisions</a:t>
            </a:r>
            <a:r>
              <a:rPr lang="en-IN" sz="1400" dirty="0"/>
              <a:t>, and each specific application supports the unique insight challenges inherent in dissecting customer </a:t>
            </a:r>
            <a:r>
              <a:rPr lang="en-IN" sz="1400" dirty="0" smtClean="0"/>
              <a:t>behaviours.</a:t>
            </a:r>
          </a:p>
          <a:p>
            <a:endParaRPr lang="en-IN" sz="1400" dirty="0"/>
          </a:p>
          <a:p>
            <a:r>
              <a:rPr lang="en-IN" sz="1400" dirty="0"/>
              <a:t>One way to distinguish the difference between analysis and analytics is to think in terms of past and </a:t>
            </a:r>
            <a:r>
              <a:rPr lang="en-IN" sz="1400" dirty="0" smtClean="0"/>
              <a:t>future:</a:t>
            </a:r>
          </a:p>
          <a:p>
            <a:pPr marL="285750" indent="-285750">
              <a:buFont typeface="Arial" panose="020B0604020202020204" pitchFamily="34" charset="0"/>
              <a:buChar char="•"/>
            </a:pPr>
            <a:r>
              <a:rPr lang="en-IN" sz="1400" dirty="0" smtClean="0"/>
              <a:t>Analysis </a:t>
            </a:r>
            <a:r>
              <a:rPr lang="en-IN" sz="1400" dirty="0"/>
              <a:t>looks backwards over time, providing marketers with a historical view of what has </a:t>
            </a:r>
            <a:r>
              <a:rPr lang="en-IN" sz="1400" dirty="0" smtClean="0"/>
              <a:t>happened.</a:t>
            </a:r>
          </a:p>
          <a:p>
            <a:pPr marL="285750" indent="-285750">
              <a:buFont typeface="Arial" panose="020B0604020202020204" pitchFamily="34" charset="0"/>
              <a:buChar char="•"/>
            </a:pPr>
            <a:r>
              <a:rPr lang="en-IN" sz="1400" dirty="0" smtClean="0"/>
              <a:t>Typically</a:t>
            </a:r>
            <a:r>
              <a:rPr lang="en-IN" sz="1400" dirty="0"/>
              <a:t>, analytics look forward to model the future or predict a result</a:t>
            </a:r>
            <a:r>
              <a:rPr lang="en-IN" sz="1400" dirty="0" smtClean="0"/>
              <a:t>.</a:t>
            </a:r>
          </a:p>
        </p:txBody>
      </p:sp>
      <p:grpSp>
        <p:nvGrpSpPr>
          <p:cNvPr id="5" name="Group 4"/>
          <p:cNvGrpSpPr/>
          <p:nvPr/>
        </p:nvGrpSpPr>
        <p:grpSpPr>
          <a:xfrm>
            <a:off x="762000" y="49530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762000" y="25146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4273822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Z-Score</a:t>
            </a:r>
            <a:endParaRPr lang="en-US" dirty="0"/>
          </a:p>
        </p:txBody>
      </p:sp>
      <p:sp>
        <p:nvSpPr>
          <p:cNvPr id="5" name="Text Placeholder 4"/>
          <p:cNvSpPr>
            <a:spLocks noGrp="1"/>
          </p:cNvSpPr>
          <p:nvPr>
            <p:ph type="body" idx="1"/>
          </p:nvPr>
        </p:nvSpPr>
        <p:spPr/>
        <p:txBody>
          <a:bodyPr/>
          <a:lstStyle/>
          <a:p>
            <a:r>
              <a:rPr lang="en-US" dirty="0" smtClean="0"/>
              <a:t>Video</a:t>
            </a:r>
            <a:endParaRPr lang="en-US" dirty="0"/>
          </a:p>
        </p:txBody>
      </p:sp>
      <p:pic>
        <p:nvPicPr>
          <p:cNvPr id="6" name="Z-Sco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528" y="1372812"/>
            <a:ext cx="8496944" cy="4779531"/>
          </a:xfrm>
          <a:prstGeom prst="rect">
            <a:avLst/>
          </a:prstGeom>
        </p:spPr>
      </p:pic>
    </p:spTree>
    <p:extLst>
      <p:ext uri="{BB962C8B-B14F-4D97-AF65-F5344CB8AC3E}">
        <p14:creationId xmlns:p14="http://schemas.microsoft.com/office/powerpoint/2010/main" val="1296537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4" y="1340768"/>
            <a:ext cx="1627882" cy="369332"/>
          </a:xfrm>
          <a:prstGeom prst="rect">
            <a:avLst/>
          </a:prstGeom>
        </p:spPr>
        <p:txBody>
          <a:bodyPr wrap="none">
            <a:spAutoFit/>
          </a:bodyPr>
          <a:lstStyle/>
          <a:p>
            <a:r>
              <a:rPr lang="en-US" dirty="0"/>
              <a:t>Point estimates</a:t>
            </a:r>
          </a:p>
        </p:txBody>
      </p:sp>
      <p:sp>
        <p:nvSpPr>
          <p:cNvPr id="7" name="Rectangle 6"/>
          <p:cNvSpPr/>
          <p:nvPr/>
        </p:nvSpPr>
        <p:spPr>
          <a:xfrm>
            <a:off x="0" y="1934252"/>
            <a:ext cx="4572000" cy="1338828"/>
          </a:xfrm>
          <a:prstGeom prst="rect">
            <a:avLst/>
          </a:prstGeom>
        </p:spPr>
        <p:txBody>
          <a:bodyPr>
            <a:spAutoFit/>
          </a:bodyPr>
          <a:lstStyle/>
          <a:p>
            <a:pPr lvl="1">
              <a:lnSpc>
                <a:spcPct val="150000"/>
              </a:lnSpc>
              <a:defRPr/>
            </a:pPr>
            <a:r>
              <a:rPr lang="en-US" dirty="0"/>
              <a:t>These are the single </a:t>
            </a:r>
            <a:r>
              <a:rPr lang="en-US" dirty="0" smtClean="0"/>
              <a:t>values </a:t>
            </a:r>
            <a:r>
              <a:rPr lang="en-US" dirty="0"/>
              <a:t>used to estimate population </a:t>
            </a:r>
            <a:r>
              <a:rPr lang="en-US" dirty="0" smtClean="0"/>
              <a:t>parameters</a:t>
            </a:r>
          </a:p>
          <a:p>
            <a:pPr lvl="1">
              <a:lnSpc>
                <a:spcPct val="150000"/>
              </a:lnSpc>
              <a:defRPr/>
            </a:pPr>
            <a:r>
              <a:rPr lang="en-US" dirty="0" smtClean="0"/>
              <a:t>e.g. Age = 20</a:t>
            </a:r>
            <a:endParaRPr lang="en-US" dirty="0"/>
          </a:p>
        </p:txBody>
      </p:sp>
      <p:sp>
        <p:nvSpPr>
          <p:cNvPr id="8" name="Rectangle 7"/>
          <p:cNvSpPr/>
          <p:nvPr/>
        </p:nvSpPr>
        <p:spPr>
          <a:xfrm>
            <a:off x="5680982" y="1340768"/>
            <a:ext cx="2008050" cy="369332"/>
          </a:xfrm>
          <a:prstGeom prst="rect">
            <a:avLst/>
          </a:prstGeom>
        </p:spPr>
        <p:txBody>
          <a:bodyPr wrap="none">
            <a:spAutoFit/>
          </a:bodyPr>
          <a:lstStyle/>
          <a:p>
            <a:r>
              <a:rPr lang="en-US" dirty="0"/>
              <a:t>Confidence interval</a:t>
            </a:r>
          </a:p>
        </p:txBody>
      </p:sp>
      <p:sp>
        <p:nvSpPr>
          <p:cNvPr id="9" name="Rectangle 8"/>
          <p:cNvSpPr/>
          <p:nvPr/>
        </p:nvSpPr>
        <p:spPr>
          <a:xfrm>
            <a:off x="5403032" y="2072751"/>
            <a:ext cx="3273424" cy="1200329"/>
          </a:xfrm>
          <a:prstGeom prst="rect">
            <a:avLst/>
          </a:prstGeom>
        </p:spPr>
        <p:txBody>
          <a:bodyPr wrap="square">
            <a:spAutoFit/>
          </a:bodyPr>
          <a:lstStyle/>
          <a:p>
            <a:r>
              <a:rPr lang="en-US" dirty="0"/>
              <a:t>It is a range of values in which the population parameter is expected to </a:t>
            </a:r>
            <a:r>
              <a:rPr lang="en-US" dirty="0" smtClean="0"/>
              <a:t>be in</a:t>
            </a:r>
          </a:p>
          <a:p>
            <a:r>
              <a:rPr lang="en-US" dirty="0" smtClean="0"/>
              <a:t>e.g. age is 20 to 25</a:t>
            </a:r>
            <a:endParaRPr lang="en-US" dirty="0"/>
          </a:p>
        </p:txBody>
      </p:sp>
      <p:sp>
        <p:nvSpPr>
          <p:cNvPr id="10" name="Rectangle 9"/>
          <p:cNvSpPr/>
          <p:nvPr/>
        </p:nvSpPr>
        <p:spPr>
          <a:xfrm>
            <a:off x="1115616" y="3645024"/>
            <a:ext cx="6912768" cy="16671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1">
              <a:lnSpc>
                <a:spcPct val="150000"/>
              </a:lnSpc>
              <a:defRPr/>
            </a:pPr>
            <a:r>
              <a:rPr lang="en-US" dirty="0"/>
              <a:t>Confidence interval takes on the following form where N ≥ 30</a:t>
            </a:r>
          </a:p>
          <a:p>
            <a:pPr lvl="2">
              <a:spcBef>
                <a:spcPts val="200"/>
              </a:spcBef>
              <a:spcAft>
                <a:spcPts val="200"/>
              </a:spcAft>
              <a:defRPr/>
            </a:pPr>
            <a:r>
              <a:rPr lang="en-US" dirty="0" smtClean="0"/>
              <a:t>Confidence Interval = </a:t>
            </a:r>
            <a:r>
              <a:rPr lang="en-US" dirty="0">
                <a:latin typeface="Symbol" pitchFamily="18" charset="2"/>
              </a:rPr>
              <a:t>m</a:t>
            </a:r>
            <a:r>
              <a:rPr lang="en-US" dirty="0"/>
              <a:t> + Z*</a:t>
            </a:r>
            <a:r>
              <a:rPr lang="en-US" dirty="0">
                <a:latin typeface="Symbol" pitchFamily="18" charset="2"/>
              </a:rPr>
              <a:t>s</a:t>
            </a:r>
            <a:endParaRPr lang="en-US" baseline="-25000" dirty="0"/>
          </a:p>
          <a:p>
            <a:pPr lvl="3">
              <a:buFont typeface="Arial" charset="0"/>
              <a:buNone/>
              <a:defRPr/>
            </a:pPr>
            <a:r>
              <a:rPr lang="en-US" dirty="0" smtClean="0"/>
              <a:t>Where, </a:t>
            </a:r>
            <a:r>
              <a:rPr lang="en-US" dirty="0" smtClean="0">
                <a:latin typeface="Symbol" pitchFamily="18" charset="2"/>
              </a:rPr>
              <a:t> </a:t>
            </a:r>
            <a:r>
              <a:rPr lang="en-US" dirty="0">
                <a:latin typeface="Symbol" pitchFamily="18" charset="2"/>
              </a:rPr>
              <a:t>m </a:t>
            </a:r>
            <a:r>
              <a:rPr lang="en-US" dirty="0"/>
              <a:t>is the mean of the population</a:t>
            </a:r>
          </a:p>
          <a:p>
            <a:pPr lvl="3">
              <a:buFont typeface="Arial" charset="0"/>
              <a:buNone/>
              <a:defRPr/>
            </a:pPr>
            <a:r>
              <a:rPr lang="en-US" dirty="0">
                <a:latin typeface="Symbol" pitchFamily="18" charset="2"/>
              </a:rPr>
              <a:t> </a:t>
            </a:r>
            <a:r>
              <a:rPr lang="en-US" dirty="0" smtClean="0">
                <a:latin typeface="Symbol" pitchFamily="18" charset="2"/>
              </a:rPr>
              <a:t>             s</a:t>
            </a:r>
            <a:r>
              <a:rPr lang="en-US" baseline="-25000" dirty="0" smtClean="0"/>
              <a:t> </a:t>
            </a:r>
            <a:r>
              <a:rPr lang="en-US" dirty="0"/>
              <a:t>is the standard deviation of the population</a:t>
            </a:r>
          </a:p>
          <a:p>
            <a:endParaRPr lang="en-US" dirty="0"/>
          </a:p>
        </p:txBody>
      </p:sp>
      <p:pic>
        <p:nvPicPr>
          <p:cNvPr id="13" name="Picture 12"/>
          <p:cNvPicPr>
            <a:picLocks noChangeAspect="1"/>
          </p:cNvPicPr>
          <p:nvPr/>
        </p:nvPicPr>
        <p:blipFill>
          <a:blip r:embed="rId2"/>
          <a:stretch>
            <a:fillRect/>
          </a:stretch>
        </p:blipFill>
        <p:spPr>
          <a:xfrm>
            <a:off x="5680982" y="5517232"/>
            <a:ext cx="2333118" cy="1185076"/>
          </a:xfrm>
          <a:prstGeom prst="rect">
            <a:avLst/>
          </a:prstGeom>
        </p:spPr>
      </p:pic>
    </p:spTree>
    <p:extLst>
      <p:ext uri="{BB962C8B-B14F-4D97-AF65-F5344CB8AC3E}">
        <p14:creationId xmlns:p14="http://schemas.microsoft.com/office/powerpoint/2010/main" val="29992369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1143000"/>
          </a:xfrm>
        </p:spPr>
        <p:txBody>
          <a:bodyPr/>
          <a:lstStyle/>
          <a:p>
            <a:r>
              <a:rPr lang="en-US" dirty="0" smtClean="0"/>
              <a:t>95% confidence Interval</a:t>
            </a:r>
            <a:endParaRPr lang="en-US" dirty="0"/>
          </a:p>
        </p:txBody>
      </p:sp>
      <p:sp>
        <p:nvSpPr>
          <p:cNvPr id="4" name="Rectangle 3"/>
          <p:cNvSpPr/>
          <p:nvPr/>
        </p:nvSpPr>
        <p:spPr>
          <a:xfrm>
            <a:off x="462382" y="2132856"/>
            <a:ext cx="8224418" cy="2585323"/>
          </a:xfrm>
          <a:prstGeom prst="rect">
            <a:avLst/>
          </a:prstGeom>
        </p:spPr>
        <p:txBody>
          <a:bodyPr wrap="square">
            <a:spAutoFit/>
          </a:bodyPr>
          <a:lstStyle/>
          <a:p>
            <a:r>
              <a:rPr lang="en-US" dirty="0">
                <a:solidFill>
                  <a:srgbClr val="545454"/>
                </a:solidFill>
                <a:latin typeface="arial" panose="020B0604020202020204" pitchFamily="34" charset="0"/>
              </a:rPr>
              <a:t>A </a:t>
            </a:r>
            <a:r>
              <a:rPr lang="en-US" b="1" dirty="0">
                <a:solidFill>
                  <a:srgbClr val="6A6A6A"/>
                </a:solidFill>
                <a:latin typeface="arial" panose="020B0604020202020204" pitchFamily="34" charset="0"/>
              </a:rPr>
              <a:t>95</a:t>
            </a:r>
            <a:r>
              <a:rPr lang="en-US" dirty="0">
                <a:solidFill>
                  <a:srgbClr val="545454"/>
                </a:solidFill>
                <a:latin typeface="arial" panose="020B0604020202020204" pitchFamily="34" charset="0"/>
              </a:rPr>
              <a:t>% </a:t>
            </a:r>
            <a:r>
              <a:rPr lang="en-US" b="1" dirty="0">
                <a:solidFill>
                  <a:srgbClr val="6A6A6A"/>
                </a:solidFill>
                <a:latin typeface="arial" panose="020B0604020202020204" pitchFamily="34" charset="0"/>
              </a:rPr>
              <a:t>confidence interval</a:t>
            </a:r>
            <a:r>
              <a:rPr lang="en-US" dirty="0">
                <a:solidFill>
                  <a:srgbClr val="545454"/>
                </a:solidFill>
                <a:latin typeface="arial" panose="020B0604020202020204" pitchFamily="34" charset="0"/>
              </a:rPr>
              <a:t> is a range of values that you can be </a:t>
            </a:r>
            <a:r>
              <a:rPr lang="en-US" b="1" dirty="0">
                <a:solidFill>
                  <a:srgbClr val="6A6A6A"/>
                </a:solidFill>
                <a:latin typeface="arial" panose="020B0604020202020204" pitchFamily="34" charset="0"/>
              </a:rPr>
              <a:t>95</a:t>
            </a:r>
            <a:r>
              <a:rPr lang="en-US" dirty="0">
                <a:solidFill>
                  <a:srgbClr val="545454"/>
                </a:solidFill>
                <a:latin typeface="arial" panose="020B0604020202020204" pitchFamily="34" charset="0"/>
              </a:rPr>
              <a:t>% certain contains the true </a:t>
            </a:r>
            <a:r>
              <a:rPr lang="en-US" b="1" dirty="0">
                <a:solidFill>
                  <a:srgbClr val="6A6A6A"/>
                </a:solidFill>
                <a:latin typeface="arial" panose="020B0604020202020204" pitchFamily="34" charset="0"/>
              </a:rPr>
              <a:t>mean</a:t>
            </a:r>
            <a:r>
              <a:rPr lang="en-US" dirty="0">
                <a:solidFill>
                  <a:srgbClr val="545454"/>
                </a:solidFill>
                <a:latin typeface="arial" panose="020B0604020202020204" pitchFamily="34" charset="0"/>
              </a:rPr>
              <a:t> of the population</a:t>
            </a:r>
            <a:r>
              <a:rPr lang="en-US" dirty="0" smtClean="0">
                <a:solidFill>
                  <a:srgbClr val="545454"/>
                </a:solidFill>
                <a:latin typeface="arial" panose="020B0604020202020204" pitchFamily="34" charset="0"/>
              </a:rPr>
              <a:t>.</a:t>
            </a:r>
          </a:p>
          <a:p>
            <a:endParaRPr lang="en-US" dirty="0" smtClean="0">
              <a:solidFill>
                <a:srgbClr val="545454"/>
              </a:solidFill>
              <a:latin typeface="arial" panose="020B0604020202020204" pitchFamily="34" charset="0"/>
            </a:endParaRPr>
          </a:p>
          <a:p>
            <a:r>
              <a:rPr lang="en-US" dirty="0" smtClean="0">
                <a:solidFill>
                  <a:srgbClr val="545454"/>
                </a:solidFill>
                <a:latin typeface="arial" panose="020B0604020202020204" pitchFamily="34" charset="0"/>
              </a:rPr>
              <a:t>But </a:t>
            </a:r>
            <a:r>
              <a:rPr lang="en-US" dirty="0">
                <a:solidFill>
                  <a:srgbClr val="545454"/>
                </a:solidFill>
                <a:latin typeface="arial" panose="020B0604020202020204" pitchFamily="34" charset="0"/>
              </a:rPr>
              <a:t>only a tiny fraction of the values in the large sample on the right lie within the </a:t>
            </a:r>
            <a:r>
              <a:rPr lang="en-US" b="1" dirty="0">
                <a:solidFill>
                  <a:srgbClr val="6A6A6A"/>
                </a:solidFill>
                <a:latin typeface="arial" panose="020B0604020202020204" pitchFamily="34" charset="0"/>
              </a:rPr>
              <a:t>confidence interval</a:t>
            </a:r>
            <a:r>
              <a:rPr lang="en-US" dirty="0" smtClean="0">
                <a:solidFill>
                  <a:srgbClr val="545454"/>
                </a:solidFill>
                <a:latin typeface="arial" panose="020B0604020202020204" pitchFamily="34" charset="0"/>
              </a:rPr>
              <a:t>.</a:t>
            </a:r>
          </a:p>
          <a:p>
            <a:endParaRPr lang="en-US" dirty="0">
              <a:solidFill>
                <a:srgbClr val="545454"/>
              </a:solidFill>
              <a:latin typeface="arial" panose="020B0604020202020204" pitchFamily="34" charset="0"/>
            </a:endParaRPr>
          </a:p>
          <a:p>
            <a:r>
              <a:rPr lang="en-US" dirty="0" smtClean="0">
                <a:solidFill>
                  <a:srgbClr val="545454"/>
                </a:solidFill>
                <a:latin typeface="arial" panose="020B0604020202020204" pitchFamily="34" charset="0"/>
              </a:rPr>
              <a:t>Lets say from population we take 100 samples. </a:t>
            </a:r>
          </a:p>
          <a:p>
            <a:r>
              <a:rPr lang="en-US" dirty="0" smtClean="0">
                <a:solidFill>
                  <a:srgbClr val="545454"/>
                </a:solidFill>
                <a:latin typeface="arial" panose="020B0604020202020204" pitchFamily="34" charset="0"/>
              </a:rPr>
              <a:t>Considering normal distribution all the means of sample should also lie in</a:t>
            </a:r>
          </a:p>
          <a:p>
            <a:r>
              <a:rPr lang="en-US" dirty="0" smtClean="0">
                <a:solidFill>
                  <a:srgbClr val="545454"/>
                </a:solidFill>
                <a:latin typeface="arial" panose="020B0604020202020204" pitchFamily="34" charset="0"/>
              </a:rPr>
              <a:t> + 2</a:t>
            </a:r>
            <a:r>
              <a:rPr lang="en-US" dirty="0" smtClean="0">
                <a:latin typeface="Symbol" pitchFamily="18" charset="2"/>
              </a:rPr>
              <a:t>s  </a:t>
            </a:r>
            <a:r>
              <a:rPr lang="en-US" dirty="0" smtClean="0">
                <a:solidFill>
                  <a:srgbClr val="545454"/>
                </a:solidFill>
                <a:latin typeface="arial" panose="020B0604020202020204" pitchFamily="34" charset="0"/>
              </a:rPr>
              <a:t>or </a:t>
            </a:r>
            <a:r>
              <a:rPr lang="en-US" dirty="0" smtClean="0">
                <a:latin typeface="Symbol" pitchFamily="18" charset="2"/>
              </a:rPr>
              <a:t>-2s  </a:t>
            </a:r>
            <a:r>
              <a:rPr lang="en-US" dirty="0" smtClean="0">
                <a:solidFill>
                  <a:srgbClr val="545454"/>
                </a:solidFill>
                <a:latin typeface="arial" panose="020B0604020202020204" pitchFamily="34" charset="0"/>
              </a:rPr>
              <a:t>of population mean.</a:t>
            </a:r>
            <a:endParaRPr lang="en-US" dirty="0"/>
          </a:p>
        </p:txBody>
      </p:sp>
    </p:spTree>
    <p:extLst>
      <p:ext uri="{BB962C8B-B14F-4D97-AF65-F5344CB8AC3E}">
        <p14:creationId xmlns:p14="http://schemas.microsoft.com/office/powerpoint/2010/main" val="8118445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14" t="14160" r="-1"/>
          <a:stretch/>
        </p:blipFill>
        <p:spPr>
          <a:xfrm>
            <a:off x="2483768" y="4149080"/>
            <a:ext cx="4641344" cy="2248272"/>
          </a:xfrm>
          <a:prstGeom prst="rect">
            <a:avLst/>
          </a:prstGeom>
        </p:spPr>
      </p:pic>
      <p:sp>
        <p:nvSpPr>
          <p:cNvPr id="2" name="Title 1"/>
          <p:cNvSpPr>
            <a:spLocks noGrp="1"/>
          </p:cNvSpPr>
          <p:nvPr>
            <p:ph type="title"/>
          </p:nvPr>
        </p:nvSpPr>
        <p:spPr>
          <a:xfrm>
            <a:off x="179512" y="908720"/>
            <a:ext cx="8229600" cy="1143000"/>
          </a:xfrm>
        </p:spPr>
        <p:txBody>
          <a:bodyPr/>
          <a:lstStyle/>
          <a:p>
            <a:r>
              <a:rPr lang="en-US" dirty="0" smtClean="0"/>
              <a:t>T test</a:t>
            </a:r>
            <a:endParaRPr lang="en-US" dirty="0"/>
          </a:p>
        </p:txBody>
      </p:sp>
      <p:sp>
        <p:nvSpPr>
          <p:cNvPr id="3" name="Content Placeholder 2"/>
          <p:cNvSpPr>
            <a:spLocks noGrp="1"/>
          </p:cNvSpPr>
          <p:nvPr>
            <p:ph idx="1"/>
          </p:nvPr>
        </p:nvSpPr>
        <p:spPr>
          <a:xfrm>
            <a:off x="457200" y="1916833"/>
            <a:ext cx="8075240" cy="2016224"/>
          </a:xfrm>
        </p:spPr>
        <p:txBody>
          <a:bodyPr>
            <a:normAutofit/>
          </a:bodyPr>
          <a:lstStyle/>
          <a:p>
            <a:r>
              <a:rPr lang="en-US" sz="2400" dirty="0"/>
              <a:t>A </a:t>
            </a:r>
            <a:r>
              <a:rPr lang="en-US" sz="2400" b="1" dirty="0"/>
              <a:t>t</a:t>
            </a:r>
            <a:r>
              <a:rPr lang="en-US" sz="2400" dirty="0"/>
              <a:t>-</a:t>
            </a:r>
            <a:r>
              <a:rPr lang="en-US" sz="2400" b="1" dirty="0"/>
              <a:t>test</a:t>
            </a:r>
            <a:r>
              <a:rPr lang="en-US" sz="2400" dirty="0"/>
              <a:t> is a type of inferential statistic used to determine if there is a significant difference between the means of two groups, which may be related in certain </a:t>
            </a:r>
            <a:r>
              <a:rPr lang="en-US" sz="2400" dirty="0" smtClean="0"/>
              <a:t>features.</a:t>
            </a:r>
          </a:p>
          <a:p>
            <a:r>
              <a:rPr lang="en-US" sz="2400" dirty="0" smtClean="0"/>
              <a:t>A</a:t>
            </a:r>
            <a:r>
              <a:rPr lang="en-US" sz="2400" dirty="0"/>
              <a:t> </a:t>
            </a:r>
            <a:r>
              <a:rPr lang="en-US" sz="2400" b="1" dirty="0"/>
              <a:t>t</a:t>
            </a:r>
            <a:r>
              <a:rPr lang="en-US" sz="2400" dirty="0"/>
              <a:t>-</a:t>
            </a:r>
            <a:r>
              <a:rPr lang="en-US" sz="2400" b="1" dirty="0"/>
              <a:t>test</a:t>
            </a:r>
            <a:r>
              <a:rPr lang="en-US" sz="2400" dirty="0"/>
              <a:t> is used as a hypothesis </a:t>
            </a:r>
            <a:r>
              <a:rPr lang="en-US" sz="2400" b="1" dirty="0"/>
              <a:t>testing</a:t>
            </a:r>
            <a:r>
              <a:rPr lang="en-US" sz="2400" dirty="0"/>
              <a:t> tool, which allows </a:t>
            </a:r>
            <a:r>
              <a:rPr lang="en-US" sz="2400" b="1" dirty="0"/>
              <a:t>testing</a:t>
            </a:r>
            <a:r>
              <a:rPr lang="en-US" sz="2400" dirty="0"/>
              <a:t> of an assumption applicable to a population.</a:t>
            </a:r>
          </a:p>
        </p:txBody>
      </p:sp>
    </p:spTree>
    <p:extLst>
      <p:ext uri="{BB962C8B-B14F-4D97-AF65-F5344CB8AC3E}">
        <p14:creationId xmlns:p14="http://schemas.microsoft.com/office/powerpoint/2010/main" val="20745757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52736"/>
            <a:ext cx="8229600" cy="1143000"/>
          </a:xfrm>
        </p:spPr>
        <p:txBody>
          <a:bodyPr/>
          <a:lstStyle/>
          <a:p>
            <a:r>
              <a:rPr lang="en-US" dirty="0" smtClean="0"/>
              <a:t>Type of t test</a:t>
            </a:r>
            <a:endParaRPr lang="en-US" dirty="0"/>
          </a:p>
        </p:txBody>
      </p:sp>
      <p:pic>
        <p:nvPicPr>
          <p:cNvPr id="10" name="Content Placeholder 9"/>
          <p:cNvPicPr>
            <a:picLocks noGrp="1" noChangeAspect="1"/>
          </p:cNvPicPr>
          <p:nvPr>
            <p:ph idx="1"/>
          </p:nvPr>
        </p:nvPicPr>
        <p:blipFill>
          <a:blip r:embed="rId2"/>
          <a:stretch>
            <a:fillRect/>
          </a:stretch>
        </p:blipFill>
        <p:spPr>
          <a:xfrm>
            <a:off x="1907704" y="2492896"/>
            <a:ext cx="5186883" cy="2593442"/>
          </a:xfrm>
          <a:prstGeom prst="rect">
            <a:avLst/>
          </a:prstGeom>
        </p:spPr>
      </p:pic>
    </p:spTree>
    <p:extLst>
      <p:ext uri="{BB962C8B-B14F-4D97-AF65-F5344CB8AC3E}">
        <p14:creationId xmlns:p14="http://schemas.microsoft.com/office/powerpoint/2010/main" val="42744297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0728"/>
            <a:ext cx="8229600" cy="1143000"/>
          </a:xfrm>
        </p:spPr>
        <p:txBody>
          <a:bodyPr>
            <a:normAutofit/>
          </a:bodyPr>
          <a:lstStyle/>
          <a:p>
            <a:r>
              <a:rPr lang="en-US" sz="3600" dirty="0" smtClean="0"/>
              <a:t>Type of T test* :  2 population means</a:t>
            </a:r>
            <a:endParaRPr lang="en-US" sz="3600" dirty="0"/>
          </a:p>
        </p:txBody>
      </p:sp>
      <p:pic>
        <p:nvPicPr>
          <p:cNvPr id="5" name="Content Placeholder 4"/>
          <p:cNvPicPr>
            <a:picLocks noGrp="1" noChangeAspect="1"/>
          </p:cNvPicPr>
          <p:nvPr>
            <p:ph idx="1"/>
          </p:nvPr>
        </p:nvPicPr>
        <p:blipFill>
          <a:blip r:embed="rId2"/>
          <a:stretch>
            <a:fillRect/>
          </a:stretch>
        </p:blipFill>
        <p:spPr>
          <a:xfrm>
            <a:off x="683568" y="2348880"/>
            <a:ext cx="7560840" cy="3696966"/>
          </a:xfrm>
          <a:prstGeom prst="rect">
            <a:avLst/>
          </a:prstGeom>
        </p:spPr>
      </p:pic>
      <p:sp>
        <p:nvSpPr>
          <p:cNvPr id="7" name="TextBox 6"/>
          <p:cNvSpPr txBox="1"/>
          <p:nvPr/>
        </p:nvSpPr>
        <p:spPr>
          <a:xfrm>
            <a:off x="611560" y="6381328"/>
            <a:ext cx="8424936" cy="307777"/>
          </a:xfrm>
          <a:prstGeom prst="rect">
            <a:avLst/>
          </a:prstGeom>
          <a:noFill/>
        </p:spPr>
        <p:txBody>
          <a:bodyPr wrap="square" rtlCol="0">
            <a:spAutoFit/>
          </a:bodyPr>
          <a:lstStyle/>
          <a:p>
            <a:r>
              <a:rPr lang="en-US" sz="1400" dirty="0" smtClean="0"/>
              <a:t>* For independent t test the sample are independent while for dependent t test samples are dependent</a:t>
            </a:r>
            <a:endParaRPr lang="en-US" sz="1400" dirty="0"/>
          </a:p>
        </p:txBody>
      </p:sp>
    </p:spTree>
    <p:extLst>
      <p:ext uri="{BB962C8B-B14F-4D97-AF65-F5344CB8AC3E}">
        <p14:creationId xmlns:p14="http://schemas.microsoft.com/office/powerpoint/2010/main" val="36100201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720"/>
            <a:ext cx="8229600" cy="1143000"/>
          </a:xfrm>
        </p:spPr>
        <p:txBody>
          <a:bodyPr/>
          <a:lstStyle/>
          <a:p>
            <a:r>
              <a:rPr lang="en-US" dirty="0" smtClean="0"/>
              <a:t>P-value</a:t>
            </a:r>
            <a:endParaRPr lang="en-US" dirty="0"/>
          </a:p>
        </p:txBody>
      </p:sp>
      <p:pic>
        <p:nvPicPr>
          <p:cNvPr id="5" name="Content Placeholder 4"/>
          <p:cNvPicPr>
            <a:picLocks noGrp="1" noChangeAspect="1"/>
          </p:cNvPicPr>
          <p:nvPr>
            <p:ph idx="1"/>
          </p:nvPr>
        </p:nvPicPr>
        <p:blipFill>
          <a:blip r:embed="rId2"/>
          <a:stretch>
            <a:fillRect/>
          </a:stretch>
        </p:blipFill>
        <p:spPr>
          <a:xfrm>
            <a:off x="4572000" y="2924944"/>
            <a:ext cx="3676650" cy="1200150"/>
          </a:xfrm>
          <a:prstGeom prst="rect">
            <a:avLst/>
          </a:prstGeom>
        </p:spPr>
      </p:pic>
      <p:sp>
        <p:nvSpPr>
          <p:cNvPr id="6" name="TextBox 5"/>
          <p:cNvSpPr txBox="1"/>
          <p:nvPr/>
        </p:nvSpPr>
        <p:spPr>
          <a:xfrm>
            <a:off x="482332" y="2204864"/>
            <a:ext cx="3744416" cy="3416320"/>
          </a:xfrm>
          <a:prstGeom prst="rect">
            <a:avLst/>
          </a:prstGeom>
          <a:noFill/>
        </p:spPr>
        <p:txBody>
          <a:bodyPr wrap="square" rtlCol="0">
            <a:spAutoFit/>
          </a:bodyPr>
          <a:lstStyle/>
          <a:p>
            <a:r>
              <a:rPr lang="en-US" dirty="0" smtClean="0"/>
              <a:t>Lets assume alpha = 0.05</a:t>
            </a:r>
          </a:p>
          <a:p>
            <a:endParaRPr lang="en-US" dirty="0"/>
          </a:p>
          <a:p>
            <a:r>
              <a:rPr lang="en-US" dirty="0" smtClean="0"/>
              <a:t>Why 0.05 ?</a:t>
            </a:r>
          </a:p>
          <a:p>
            <a:endParaRPr lang="en-US" dirty="0" smtClean="0"/>
          </a:p>
          <a:p>
            <a:r>
              <a:rPr lang="en-US" dirty="0" smtClean="0"/>
              <a:t>If we take 100 samples from population then as per normality we will get 95% samples within +2 or -2 Standard deviation</a:t>
            </a:r>
          </a:p>
          <a:p>
            <a:r>
              <a:rPr lang="en-US" dirty="0" smtClean="0"/>
              <a:t>Anything beyond disobeys the normal</a:t>
            </a:r>
          </a:p>
          <a:p>
            <a:endParaRPr lang="en-US" dirty="0"/>
          </a:p>
          <a:p>
            <a:r>
              <a:rPr lang="en-US" dirty="0" smtClean="0"/>
              <a:t>Thus, Alpha = 5%  &amp;</a:t>
            </a:r>
          </a:p>
          <a:p>
            <a:r>
              <a:rPr lang="en-US" dirty="0" smtClean="0"/>
              <a:t>Confidence Interval is 95%</a:t>
            </a:r>
          </a:p>
        </p:txBody>
      </p:sp>
    </p:spTree>
    <p:extLst>
      <p:ext uri="{BB962C8B-B14F-4D97-AF65-F5344CB8AC3E}">
        <p14:creationId xmlns:p14="http://schemas.microsoft.com/office/powerpoint/2010/main" val="7429076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836712"/>
            <a:ext cx="8229600" cy="1143000"/>
          </a:xfrm>
        </p:spPr>
        <p:txBody>
          <a:bodyPr/>
          <a:lstStyle/>
          <a:p>
            <a:r>
              <a:rPr lang="en-US" dirty="0" err="1" smtClean="0"/>
              <a:t>Anova</a:t>
            </a:r>
            <a:endParaRPr lang="en-US" dirty="0"/>
          </a:p>
        </p:txBody>
      </p:sp>
      <p:pic>
        <p:nvPicPr>
          <p:cNvPr id="4" name="Content Placeholder 3"/>
          <p:cNvPicPr>
            <a:picLocks noGrp="1" noChangeAspect="1"/>
          </p:cNvPicPr>
          <p:nvPr>
            <p:ph idx="1"/>
          </p:nvPr>
        </p:nvPicPr>
        <p:blipFill>
          <a:blip r:embed="rId2"/>
          <a:stretch>
            <a:fillRect/>
          </a:stretch>
        </p:blipFill>
        <p:spPr>
          <a:xfrm>
            <a:off x="5004048" y="2204864"/>
            <a:ext cx="4019550" cy="2628900"/>
          </a:xfrm>
          <a:prstGeom prst="rect">
            <a:avLst/>
          </a:prstGeom>
        </p:spPr>
      </p:pic>
      <p:sp>
        <p:nvSpPr>
          <p:cNvPr id="6" name="Rectangle 5"/>
          <p:cNvSpPr/>
          <p:nvPr/>
        </p:nvSpPr>
        <p:spPr>
          <a:xfrm>
            <a:off x="323528" y="2636912"/>
            <a:ext cx="4320480" cy="2308324"/>
          </a:xfrm>
          <a:prstGeom prst="rect">
            <a:avLst/>
          </a:prstGeom>
        </p:spPr>
        <p:txBody>
          <a:bodyPr wrap="square">
            <a:spAutoFit/>
          </a:bodyPr>
          <a:lstStyle/>
          <a:p>
            <a:r>
              <a:rPr lang="en-US" dirty="0"/>
              <a:t>An ANOVA test is a way to find out if survey or experiment results are significant. </a:t>
            </a:r>
            <a:endParaRPr lang="en-US" dirty="0" smtClean="0"/>
          </a:p>
          <a:p>
            <a:r>
              <a:rPr lang="en-US" dirty="0" smtClean="0"/>
              <a:t>In </a:t>
            </a:r>
            <a:r>
              <a:rPr lang="en-US" dirty="0"/>
              <a:t>other words, they help you to figure out if you need to reject the null hypothesis or accept the alternate hypothesis</a:t>
            </a:r>
            <a:r>
              <a:rPr lang="en-US" dirty="0" smtClean="0"/>
              <a:t>.</a:t>
            </a:r>
          </a:p>
          <a:p>
            <a:endParaRPr lang="en-US" dirty="0" smtClean="0"/>
          </a:p>
          <a:p>
            <a:r>
              <a:rPr lang="en-US" dirty="0" smtClean="0"/>
              <a:t>Basically</a:t>
            </a:r>
            <a:r>
              <a:rPr lang="en-US" dirty="0"/>
              <a:t>, you’re testing groups to see if there’s a difference between them.</a:t>
            </a:r>
          </a:p>
        </p:txBody>
      </p:sp>
    </p:spTree>
    <p:extLst>
      <p:ext uri="{BB962C8B-B14F-4D97-AF65-F5344CB8AC3E}">
        <p14:creationId xmlns:p14="http://schemas.microsoft.com/office/powerpoint/2010/main" val="29064640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1143000"/>
          </a:xfrm>
        </p:spPr>
        <p:txBody>
          <a:bodyPr/>
          <a:lstStyle/>
          <a:p>
            <a:r>
              <a:rPr lang="en-US" dirty="0" smtClean="0"/>
              <a:t>Chi square</a:t>
            </a:r>
            <a:endParaRPr lang="en-US" dirty="0"/>
          </a:p>
        </p:txBody>
      </p:sp>
      <p:sp>
        <p:nvSpPr>
          <p:cNvPr id="3" name="Content Placeholder 2"/>
          <p:cNvSpPr>
            <a:spLocks noGrp="1"/>
          </p:cNvSpPr>
          <p:nvPr>
            <p:ph idx="1"/>
          </p:nvPr>
        </p:nvSpPr>
        <p:spPr>
          <a:xfrm>
            <a:off x="457200" y="2132856"/>
            <a:ext cx="8229600" cy="4525963"/>
          </a:xfrm>
        </p:spPr>
        <p:txBody>
          <a:bodyPr/>
          <a:lstStyle/>
          <a:p>
            <a:r>
              <a:rPr lang="en-US" dirty="0"/>
              <a:t>The </a:t>
            </a:r>
            <a:r>
              <a:rPr lang="en-US" b="1" dirty="0"/>
              <a:t>Chi Square</a:t>
            </a:r>
            <a:r>
              <a:rPr lang="en-US" dirty="0"/>
              <a:t> statistic is commonly </a:t>
            </a:r>
            <a:r>
              <a:rPr lang="en-US" b="1" dirty="0"/>
              <a:t>used for testing</a:t>
            </a:r>
            <a:r>
              <a:rPr lang="en-US" dirty="0"/>
              <a:t> relationships between categorical variables. The null hypothesis of the </a:t>
            </a:r>
            <a:r>
              <a:rPr lang="en-US" b="1" dirty="0"/>
              <a:t>Chi</a:t>
            </a:r>
            <a:r>
              <a:rPr lang="en-US" dirty="0"/>
              <a:t>-</a:t>
            </a:r>
            <a:r>
              <a:rPr lang="en-US" b="1" dirty="0"/>
              <a:t>Square test</a:t>
            </a:r>
            <a:r>
              <a:rPr lang="en-US" dirty="0"/>
              <a:t> is that no relationship exists on the categorical variables in the population; they are independent.</a:t>
            </a:r>
          </a:p>
        </p:txBody>
      </p:sp>
    </p:spTree>
    <p:extLst>
      <p:ext uri="{BB962C8B-B14F-4D97-AF65-F5344CB8AC3E}">
        <p14:creationId xmlns:p14="http://schemas.microsoft.com/office/powerpoint/2010/main" val="40892484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test</a:t>
            </a:r>
            <a:endParaRPr lang="en-US" dirty="0"/>
          </a:p>
        </p:txBody>
      </p:sp>
      <p:sp>
        <p:nvSpPr>
          <p:cNvPr id="3" name="Content Placeholder 2"/>
          <p:cNvSpPr>
            <a:spLocks noGrp="1"/>
          </p:cNvSpPr>
          <p:nvPr>
            <p:ph idx="1"/>
          </p:nvPr>
        </p:nvSpPr>
        <p:spPr/>
        <p:txBody>
          <a:bodyPr/>
          <a:lstStyle/>
          <a:p>
            <a:r>
              <a:rPr lang="en-US" dirty="0"/>
              <a:t>An </a:t>
            </a:r>
            <a:r>
              <a:rPr lang="en-US" b="1" dirty="0"/>
              <a:t>F</a:t>
            </a:r>
            <a:r>
              <a:rPr lang="en-US" dirty="0"/>
              <a:t>-</a:t>
            </a:r>
            <a:r>
              <a:rPr lang="en-US" b="1" dirty="0"/>
              <a:t>test</a:t>
            </a:r>
            <a:r>
              <a:rPr lang="en-US" dirty="0"/>
              <a:t> is any statistical </a:t>
            </a:r>
            <a:r>
              <a:rPr lang="en-US" b="1" dirty="0"/>
              <a:t>test</a:t>
            </a:r>
            <a:r>
              <a:rPr lang="en-US" dirty="0"/>
              <a:t> in which the </a:t>
            </a:r>
            <a:r>
              <a:rPr lang="en-US" b="1" dirty="0"/>
              <a:t>test statistic</a:t>
            </a:r>
            <a:r>
              <a:rPr lang="en-US" dirty="0"/>
              <a:t> has an </a:t>
            </a:r>
            <a:r>
              <a:rPr lang="en-US" b="1" dirty="0"/>
              <a:t>F</a:t>
            </a:r>
            <a:r>
              <a:rPr lang="en-US" dirty="0"/>
              <a:t>-distribution under the null hypothesis. It is most often used when comparing statistical models that have been fitted to a data set, in order to identify the model that best fits the population from which the data were sampled.</a:t>
            </a:r>
          </a:p>
        </p:txBody>
      </p:sp>
    </p:spTree>
    <p:extLst>
      <p:ext uri="{BB962C8B-B14F-4D97-AF65-F5344CB8AC3E}">
        <p14:creationId xmlns:p14="http://schemas.microsoft.com/office/powerpoint/2010/main" val="880779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2254105"/>
            <a:ext cx="3988648" cy="3970318"/>
          </a:xfrm>
          <a:prstGeom prst="rect">
            <a:avLst/>
          </a:prstGeom>
        </p:spPr>
        <p:txBody>
          <a:bodyPr wrap="square">
            <a:spAutoFit/>
          </a:bodyPr>
          <a:lstStyle/>
          <a:p>
            <a:r>
              <a:rPr lang="en-US" sz="1400" dirty="0"/>
              <a:t>Business </a:t>
            </a:r>
            <a:r>
              <a:rPr lang="en-US" sz="1400" dirty="0" smtClean="0"/>
              <a:t>understanding -  </a:t>
            </a:r>
            <a:r>
              <a:rPr lang="en-US" sz="1400" dirty="0"/>
              <a:t>This initial phase focuses on understanding the project objectives and requirements from a business perspective, then converting this knowledge into a data mining problem definition and a preliminary plan designed to achieve the </a:t>
            </a:r>
            <a:r>
              <a:rPr lang="en-US" sz="1400" dirty="0" smtClean="0"/>
              <a:t>objectives.</a:t>
            </a:r>
          </a:p>
          <a:p>
            <a:endParaRPr lang="en-US" sz="1400" dirty="0"/>
          </a:p>
          <a:p>
            <a:r>
              <a:rPr lang="en-US" sz="1400" dirty="0" smtClean="0"/>
              <a:t>Data understanding-  </a:t>
            </a:r>
            <a:r>
              <a:rPr lang="en-US" sz="1400" dirty="0"/>
              <a:t>The data understanding phase starts with initial data collection and proceeds with activities that enable you to become familiar with the data, identify data quality problems, discover first insights into the data, and/or detect interesting subsets to form hypotheses regarding hidden information</a:t>
            </a:r>
            <a:r>
              <a:rPr lang="en-US" sz="1400" dirty="0" smtClean="0"/>
              <a:t>.</a:t>
            </a:r>
          </a:p>
          <a:p>
            <a:endParaRPr lang="en-US" sz="1400" dirty="0"/>
          </a:p>
          <a:p>
            <a:r>
              <a:rPr lang="en-US" sz="1400" dirty="0"/>
              <a:t>Data preparation - The data preparation phase covers all activities needed to construct the final dataset [data that will be fed into the </a:t>
            </a:r>
            <a:r>
              <a:rPr lang="en-US" sz="1400" dirty="0" smtClean="0"/>
              <a:t>modeling</a:t>
            </a:r>
            <a:endParaRPr lang="en-US" sz="1400" dirty="0"/>
          </a:p>
        </p:txBody>
      </p:sp>
      <p:grpSp>
        <p:nvGrpSpPr>
          <p:cNvPr id="5" name="Group 4"/>
          <p:cNvGrpSpPr/>
          <p:nvPr/>
        </p:nvGrpSpPr>
        <p:grpSpPr>
          <a:xfrm>
            <a:off x="762000" y="62484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762000" y="1949305"/>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13" name="Rectangle 12"/>
          <p:cNvSpPr/>
          <p:nvPr/>
        </p:nvSpPr>
        <p:spPr>
          <a:xfrm>
            <a:off x="576262" y="1371600"/>
            <a:ext cx="8077200" cy="400110"/>
          </a:xfrm>
          <a:prstGeom prst="rect">
            <a:avLst/>
          </a:prstGeom>
        </p:spPr>
        <p:txBody>
          <a:bodyPr wrap="square">
            <a:spAutoFit/>
          </a:bodyPr>
          <a:lstStyle/>
          <a:p>
            <a:pPr algn="ctr"/>
            <a:r>
              <a:rPr lang="en-US" sz="2000" dirty="0" smtClean="0">
                <a:latin typeface="Times New Roman" pitchFamily="18" charset="0"/>
                <a:cs typeface="Times New Roman" pitchFamily="18" charset="0"/>
              </a:rPr>
              <a:t>The Cross Industry Standard Process for Data Mining</a:t>
            </a:r>
            <a:endParaRPr lang="en-US" sz="2000" dirty="0">
              <a:latin typeface="Times New Roman" pitchFamily="18" charset="0"/>
              <a:cs typeface="Times New Roman" pitchFamily="18" charset="0"/>
            </a:endParaRPr>
          </a:p>
        </p:txBody>
      </p:sp>
      <p:pic>
        <p:nvPicPr>
          <p:cNvPr id="2" name="Picture 1"/>
          <p:cNvPicPr>
            <a:picLocks noChangeAspect="1"/>
          </p:cNvPicPr>
          <p:nvPr/>
        </p:nvPicPr>
        <p:blipFill>
          <a:blip r:embed="rId2">
            <a:duotone>
              <a:schemeClr val="accent6">
                <a:shade val="45000"/>
                <a:satMod val="135000"/>
              </a:schemeClr>
              <a:prstClr val="white"/>
            </a:duotone>
          </a:blip>
          <a:stretch>
            <a:fillRect/>
          </a:stretch>
        </p:blipFill>
        <p:spPr>
          <a:xfrm>
            <a:off x="4598248" y="2254105"/>
            <a:ext cx="4164752" cy="3787409"/>
          </a:xfrm>
          <a:prstGeom prst="rect">
            <a:avLst/>
          </a:prstGeom>
        </p:spPr>
      </p:pic>
    </p:spTree>
    <p:extLst>
      <p:ext uri="{BB962C8B-B14F-4D97-AF65-F5344CB8AC3E}">
        <p14:creationId xmlns:p14="http://schemas.microsoft.com/office/powerpoint/2010/main" val="41363260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thanks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1"/>
            <a:ext cx="8458200" cy="476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937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752600"/>
            <a:ext cx="7772400" cy="4185761"/>
          </a:xfrm>
          <a:prstGeom prst="rect">
            <a:avLst/>
          </a:prstGeom>
        </p:spPr>
        <p:txBody>
          <a:bodyPr wrap="square">
            <a:spAutoFit/>
          </a:bodyPr>
          <a:lstStyle/>
          <a:p>
            <a:r>
              <a:rPr lang="en-US" sz="1400" dirty="0"/>
              <a:t>tool(s)] from the initial raw data. </a:t>
            </a:r>
            <a:r>
              <a:rPr lang="en-US" sz="1400" dirty="0" smtClean="0"/>
              <a:t>Tasks </a:t>
            </a:r>
            <a:r>
              <a:rPr lang="en-US" sz="1400" dirty="0"/>
              <a:t>include table, record, and attribute selection, as well as transformation and cleaning of data for modeling tools.</a:t>
            </a:r>
          </a:p>
          <a:p>
            <a:endParaRPr lang="en-US" sz="1400" dirty="0" smtClean="0"/>
          </a:p>
          <a:p>
            <a:r>
              <a:rPr lang="en-US" sz="1400" dirty="0" smtClean="0"/>
              <a:t>Modeling - In </a:t>
            </a:r>
            <a:r>
              <a:rPr lang="en-US" sz="1400" dirty="0"/>
              <a:t>this phase, various modeling techniques are selected and applied, and their parameters are calibrated to optimal values. Typically, there are several techniques for the same data mining problem type. Some techniques have specific requirements on the form of data. Therefore, going back to the data preparation phase is often necessary. </a:t>
            </a:r>
            <a:endParaRPr lang="en-US" sz="1400" dirty="0" smtClean="0"/>
          </a:p>
          <a:p>
            <a:endParaRPr lang="en-US" sz="1400" dirty="0"/>
          </a:p>
          <a:p>
            <a:r>
              <a:rPr lang="en-US" sz="1400" dirty="0" smtClean="0"/>
              <a:t>Evaluation - At </a:t>
            </a:r>
            <a:r>
              <a:rPr lang="en-US" sz="1400" dirty="0"/>
              <a:t>this stage in the project, you have built a model (or models) that appears to have high quality from a data analysis perspective. Before proceeding to final deployment of the model, it is important to thoroughly evaluate it and review the steps executed to create it, to be certain the model properly achieves the business objectives. A key objective is to determine if there is some important business issue that has not been sufficiently </a:t>
            </a:r>
            <a:r>
              <a:rPr lang="en-US" sz="1400" dirty="0" smtClean="0"/>
              <a:t>considered</a:t>
            </a:r>
          </a:p>
          <a:p>
            <a:endParaRPr lang="en-US" sz="1400" dirty="0"/>
          </a:p>
          <a:p>
            <a:r>
              <a:rPr lang="en-US" sz="1400" dirty="0"/>
              <a:t>Deployment </a:t>
            </a:r>
            <a:r>
              <a:rPr lang="en-US" sz="1400" dirty="0" smtClean="0"/>
              <a:t>- Creation </a:t>
            </a:r>
            <a:r>
              <a:rPr lang="en-US" sz="1400" dirty="0"/>
              <a:t>of the model is generally not the end of the project. Even if the purpose of the model is to increase knowledge of the data, the knowledge gained will need to be organized and presented in a way that the customer can use it. It often involves applying “live” models within an organization’s decision making processes—for example, real-time personalization of Web pages or repeated scoring of marketing databases. </a:t>
            </a:r>
          </a:p>
        </p:txBody>
      </p:sp>
      <p:grpSp>
        <p:nvGrpSpPr>
          <p:cNvPr id="5" name="Group 4"/>
          <p:cNvGrpSpPr/>
          <p:nvPr/>
        </p:nvGrpSpPr>
        <p:grpSpPr>
          <a:xfrm>
            <a:off x="762000" y="5943600"/>
            <a:ext cx="7924800" cy="76200"/>
            <a:chOff x="1562100" y="2381250"/>
            <a:chExt cx="7924800" cy="76200"/>
          </a:xfrm>
        </p:grpSpPr>
        <p:cxnSp>
          <p:nvCxnSpPr>
            <p:cNvPr id="6" name="Straight Connector 5"/>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8" name="Oval 7"/>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9" name="Group 8"/>
          <p:cNvGrpSpPr/>
          <p:nvPr/>
        </p:nvGrpSpPr>
        <p:grpSpPr>
          <a:xfrm>
            <a:off x="685800" y="1676400"/>
            <a:ext cx="7924800" cy="76200"/>
            <a:chOff x="1562100" y="2381250"/>
            <a:chExt cx="7924800" cy="76200"/>
          </a:xfrm>
        </p:grpSpPr>
        <p:cxnSp>
          <p:nvCxnSpPr>
            <p:cNvPr id="10" name="Straight Connector 9"/>
            <p:cNvCxnSpPr/>
            <p:nvPr/>
          </p:nvCxnSpPr>
          <p:spPr>
            <a:xfrm>
              <a:off x="1600200" y="2419350"/>
              <a:ext cx="7810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621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 name="Oval 11"/>
            <p:cNvSpPr/>
            <p:nvPr/>
          </p:nvSpPr>
          <p:spPr>
            <a:xfrm>
              <a:off x="9410700" y="2381250"/>
              <a:ext cx="76200" cy="7620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Tree>
    <p:extLst>
      <p:ext uri="{BB962C8B-B14F-4D97-AF65-F5344CB8AC3E}">
        <p14:creationId xmlns:p14="http://schemas.microsoft.com/office/powerpoint/2010/main" val="7339346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LAPSEDTIME" val="11.888"/>
  <p:tag name="AUDIO_ID" val="703"/>
  <p:tag name="ARTICULATE_SLIDE_PAUSE" val="1"/>
  <p:tag name="ARTICULATE_NAV_LEVEL" val="2"/>
  <p:tag name="ARTICULATE_PLAYLIST_ID" val="-1"/>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ELAPSEDTIME" val="96.56901"/>
  <p:tag name="AUDIO_ID" val="705"/>
  <p:tag name="ARTICULATE_SLIDE_PAUSE" val="1"/>
  <p:tag name="ARTICULATE_NAV_LEVEL" val="2"/>
  <p:tag name="ARTICULATE_PLAYLIST_ID" val="-1"/>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ELAPSEDTIME" val="25.937"/>
  <p:tag name="AUDIO_ID" val="706"/>
  <p:tag name="ARTICULATE_SLIDE_PAUSE" val="1"/>
  <p:tag name="ARTICULATE_NAV_LEVEL" val="2"/>
  <p:tag name="ARTICULATE_PLAYLIST_ID" val="-1"/>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2wUZ5nH3RTq3hhodf11pHw"/>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8367</TotalTime>
  <Words>5832</Words>
  <Application>Microsoft Office PowerPoint</Application>
  <PresentationFormat>On-screen Show (4:3)</PresentationFormat>
  <Paragraphs>749</Paragraphs>
  <Slides>80</Slides>
  <Notes>20</Notes>
  <HiddenSlides>0</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80</vt:i4>
      </vt:variant>
    </vt:vector>
  </HeadingPairs>
  <TitlesOfParts>
    <vt:vector size="97" baseType="lpstr">
      <vt:lpstr>Dotum</vt:lpstr>
      <vt:lpstr>MS PGothic</vt:lpstr>
      <vt:lpstr>Arial</vt:lpstr>
      <vt:lpstr>Arial</vt:lpstr>
      <vt:lpstr>Calibri</vt:lpstr>
      <vt:lpstr>Futura Book</vt:lpstr>
      <vt:lpstr>MT Extra</vt:lpstr>
      <vt:lpstr>SourceSansPro</vt:lpstr>
      <vt:lpstr>Symbol</vt:lpstr>
      <vt:lpstr>Times</vt:lpstr>
      <vt:lpstr>Times New Roman</vt:lpstr>
      <vt:lpstr>Tw Cen MT</vt:lpstr>
      <vt:lpstr>Wingdings</vt:lpstr>
      <vt:lpstr>Office Theme</vt:lpstr>
      <vt:lpstr>Chart</vt:lpstr>
      <vt:lpstr>ClipArt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Data Collection</vt:lpstr>
      <vt:lpstr>Types of Data</vt:lpstr>
      <vt:lpstr>PowerPoint Presentation</vt:lpstr>
      <vt:lpstr>Types of Data</vt:lpstr>
      <vt:lpstr>Types of Data</vt:lpstr>
      <vt:lpstr>Types of Data - Example</vt:lpstr>
      <vt:lpstr>PowerPoint Presentation</vt:lpstr>
      <vt:lpstr>Statistical Notation – Cheat Sheet</vt:lpstr>
      <vt:lpstr>Parameters vs. Statistics</vt:lpstr>
      <vt:lpstr>Skewness</vt:lpstr>
      <vt:lpstr>Types of Data</vt:lpstr>
      <vt:lpstr>Numerical Data Properties</vt:lpstr>
      <vt:lpstr>Numerical Data Properties &amp; Measure</vt:lpstr>
      <vt:lpstr>Numerical Data Properties &amp; Measure</vt:lpstr>
      <vt:lpstr>Mean</vt:lpstr>
      <vt:lpstr>Mean Example</vt:lpstr>
      <vt:lpstr>PowerPoint Presentation</vt:lpstr>
      <vt:lpstr>Median</vt:lpstr>
      <vt:lpstr>PowerPoint Presentation</vt:lpstr>
      <vt:lpstr>Mode</vt:lpstr>
      <vt:lpstr>Mode Example</vt:lpstr>
      <vt:lpstr>Summary of Central Tendency Measures </vt:lpstr>
      <vt:lpstr>PowerPoint Presentation</vt:lpstr>
      <vt:lpstr>Range</vt:lpstr>
      <vt:lpstr>Range</vt:lpstr>
      <vt:lpstr>PowerPoint Presentation</vt:lpstr>
      <vt:lpstr>Standard Deviation</vt:lpstr>
      <vt:lpstr>Standard Deviation</vt:lpstr>
      <vt:lpstr>Standard Deviation</vt:lpstr>
      <vt:lpstr>Standard Deviation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Duplicates</vt:lpstr>
      <vt:lpstr>PowerPoint Presentation</vt:lpstr>
      <vt:lpstr>Frequency distribution</vt:lpstr>
      <vt:lpstr>Probability Distribution</vt:lpstr>
      <vt:lpstr>A random variable is a variable whose possible values are outcomes of a random phenomenon</vt:lpstr>
      <vt:lpstr>What is Z score</vt:lpstr>
      <vt:lpstr>Z-Score</vt:lpstr>
      <vt:lpstr>PowerPoint Presentation</vt:lpstr>
      <vt:lpstr>95% confidence Interval</vt:lpstr>
      <vt:lpstr>T test</vt:lpstr>
      <vt:lpstr>Type of t test</vt:lpstr>
      <vt:lpstr>Type of T test* :  2 population means</vt:lpstr>
      <vt:lpstr>P-value</vt:lpstr>
      <vt:lpstr>Anova</vt:lpstr>
      <vt:lpstr>Chi square</vt:lpstr>
      <vt:lpstr>F test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24.07.16B</dc:creator>
  <cp:lastModifiedBy>Sharma, Gaurav (IKA)</cp:lastModifiedBy>
  <cp:revision>444</cp:revision>
  <dcterms:created xsi:type="dcterms:W3CDTF">2017-07-11T09:30:37Z</dcterms:created>
  <dcterms:modified xsi:type="dcterms:W3CDTF">2019-08-31T07:33:39Z</dcterms:modified>
</cp:coreProperties>
</file>